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77" r:id="rId2"/>
    <p:sldId id="257" r:id="rId3"/>
    <p:sldId id="278" r:id="rId4"/>
    <p:sldId id="280" r:id="rId5"/>
    <p:sldId id="258" r:id="rId6"/>
    <p:sldId id="259" r:id="rId7"/>
    <p:sldId id="262" r:id="rId8"/>
    <p:sldId id="263" r:id="rId9"/>
    <p:sldId id="265" r:id="rId10"/>
    <p:sldId id="266" r:id="rId11"/>
    <p:sldId id="267" r:id="rId12"/>
    <p:sldId id="268" r:id="rId13"/>
    <p:sldId id="269" r:id="rId14"/>
    <p:sldId id="270" r:id="rId15"/>
    <p:sldId id="273" r:id="rId16"/>
    <p:sldId id="272" r:id="rId17"/>
    <p:sldId id="274" r:id="rId18"/>
    <p:sldId id="275"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90" autoAdjust="0"/>
  </p:normalViewPr>
  <p:slideViewPr>
    <p:cSldViewPr snapToGrid="0">
      <p:cViewPr varScale="1">
        <p:scale>
          <a:sx n="81" d="100"/>
          <a:sy n="81" d="100"/>
        </p:scale>
        <p:origin x="1632"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F6C8CC-A460-4BA0-862E-04853E02E0E3}"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45D84-DA60-4383-A753-C955B7EC433E}" type="slidenum">
              <a:rPr lang="en-US" smtClean="0"/>
              <a:t>‹#›</a:t>
            </a:fld>
            <a:endParaRPr lang="en-US"/>
          </a:p>
        </p:txBody>
      </p:sp>
    </p:spTree>
    <p:extLst>
      <p:ext uri="{BB962C8B-B14F-4D97-AF65-F5344CB8AC3E}">
        <p14:creationId xmlns:p14="http://schemas.microsoft.com/office/powerpoint/2010/main" val="2889510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2</a:t>
            </a:fld>
            <a:endParaRPr lang="en-US"/>
          </a:p>
        </p:txBody>
      </p:sp>
    </p:spTree>
    <p:extLst>
      <p:ext uri="{BB962C8B-B14F-4D97-AF65-F5344CB8AC3E}">
        <p14:creationId xmlns:p14="http://schemas.microsoft.com/office/powerpoint/2010/main" val="175474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3</a:t>
            </a:fld>
            <a:endParaRPr lang="en-US"/>
          </a:p>
        </p:txBody>
      </p:sp>
    </p:spTree>
    <p:extLst>
      <p:ext uri="{BB962C8B-B14F-4D97-AF65-F5344CB8AC3E}">
        <p14:creationId xmlns:p14="http://schemas.microsoft.com/office/powerpoint/2010/main" val="3641763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5</a:t>
            </a:fld>
            <a:endParaRPr lang="en-US"/>
          </a:p>
        </p:txBody>
      </p:sp>
    </p:spTree>
    <p:extLst>
      <p:ext uri="{BB962C8B-B14F-4D97-AF65-F5344CB8AC3E}">
        <p14:creationId xmlns:p14="http://schemas.microsoft.com/office/powerpoint/2010/main" val="2681756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9</a:t>
            </a:fld>
            <a:endParaRPr lang="en-US"/>
          </a:p>
        </p:txBody>
      </p:sp>
    </p:spTree>
    <p:extLst>
      <p:ext uri="{BB962C8B-B14F-4D97-AF65-F5344CB8AC3E}">
        <p14:creationId xmlns:p14="http://schemas.microsoft.com/office/powerpoint/2010/main" val="2343815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12</a:t>
            </a:fld>
            <a:endParaRPr lang="en-US"/>
          </a:p>
        </p:txBody>
      </p:sp>
    </p:spTree>
    <p:extLst>
      <p:ext uri="{BB962C8B-B14F-4D97-AF65-F5344CB8AC3E}">
        <p14:creationId xmlns:p14="http://schemas.microsoft.com/office/powerpoint/2010/main" val="2380533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C45D84-DA60-4383-A753-C955B7EC433E}" type="slidenum">
              <a:rPr lang="en-US" smtClean="0"/>
              <a:t>17</a:t>
            </a:fld>
            <a:endParaRPr lang="en-US"/>
          </a:p>
        </p:txBody>
      </p:sp>
    </p:spTree>
    <p:extLst>
      <p:ext uri="{BB962C8B-B14F-4D97-AF65-F5344CB8AC3E}">
        <p14:creationId xmlns:p14="http://schemas.microsoft.com/office/powerpoint/2010/main" val="2190280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03BCEDE-1B97-493C-9513-9A3CE8BBA736}" type="datetimeFigureOut">
              <a:rPr lang="en-US" smtClean="0"/>
              <a:pPr/>
              <a:t>10/12/2026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984013A-C2D1-4627-B978-D9487E3935D3}" type="slidenum">
              <a:rPr lang="en-US" smtClean="0"/>
              <a:pPr/>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047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4015371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4013A-C2D1-4627-B978-D9487E3935D3}" type="slidenum">
              <a:rPr lang="en-US" smtClean="0"/>
              <a:pPr/>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516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884721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2479666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1716258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3155771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282732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3147921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1484806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3BCEDE-1B97-493C-9513-9A3CE8BBA736}" type="datetimeFigureOut">
              <a:rPr lang="en-US" smtClean="0"/>
              <a:pPr/>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84013A-C2D1-4627-B978-D9487E3935D3}" type="slidenum">
              <a:rPr lang="en-US" smtClean="0"/>
              <a:pPr/>
              <a:t>‹#›</a:t>
            </a:fld>
            <a:endParaRPr lang="en-US"/>
          </a:p>
        </p:txBody>
      </p:sp>
    </p:spTree>
    <p:extLst>
      <p:ext uri="{BB962C8B-B14F-4D97-AF65-F5344CB8AC3E}">
        <p14:creationId xmlns:p14="http://schemas.microsoft.com/office/powerpoint/2010/main" val="681908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03BCEDE-1B97-493C-9513-9A3CE8BBA736}" type="datetimeFigureOut">
              <a:rPr lang="en-US" smtClean="0"/>
              <a:pPr/>
              <a:t>10/12/2026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984013A-C2D1-4627-B978-D9487E3935D3}" type="slidenum">
              <a:rPr lang="en-US" smtClean="0"/>
              <a:pPr/>
              <a:t>‹#›</a:t>
            </a:fld>
            <a:endParaRPr lang="en-US"/>
          </a:p>
        </p:txBody>
      </p:sp>
    </p:spTree>
    <p:extLst>
      <p:ext uri="{BB962C8B-B14F-4D97-AF65-F5344CB8AC3E}">
        <p14:creationId xmlns:p14="http://schemas.microsoft.com/office/powerpoint/2010/main" val="38237873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33376"/>
            <a:ext cx="9875520" cy="1066799"/>
          </a:xfrm>
        </p:spPr>
        <p:txBody>
          <a:bodyPr>
            <a:normAutofit/>
          </a:bodyPr>
          <a:lstStyle/>
          <a:p>
            <a:pPr algn="ctr"/>
            <a:r>
              <a:rPr lang="en-US" sz="6600" dirty="0" err="1" smtClean="0"/>
              <a:t>নমস্কার</a:t>
            </a:r>
            <a:endParaRPr lang="en-US" sz="6600" dirty="0"/>
          </a:p>
        </p:txBody>
      </p:sp>
      <p:pic>
        <p:nvPicPr>
          <p:cNvPr id="2050" name="Picture 2" descr="প্রণাম ও নমস্কার -- সম্মানের পাঁচ ..."/>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76726" y="1400175"/>
            <a:ext cx="3810000" cy="4238625"/>
          </a:xfrm>
          <a:prstGeom prst="rect">
            <a:avLst/>
          </a:prstGeom>
          <a:solidFill>
            <a:schemeClr val="tx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4" name="Picture 3"/>
          <p:cNvPicPr>
            <a:picLocks noChangeAspect="1"/>
          </p:cNvPicPr>
          <p:nvPr/>
        </p:nvPicPr>
        <p:blipFill>
          <a:blip r:embed="rId3"/>
          <a:stretch>
            <a:fillRect/>
          </a:stretch>
        </p:blipFill>
        <p:spPr>
          <a:xfrm>
            <a:off x="314325" y="2575560"/>
            <a:ext cx="3238500" cy="29203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p:cNvPicPr>
            <a:picLocks noChangeAspect="1"/>
          </p:cNvPicPr>
          <p:nvPr/>
        </p:nvPicPr>
        <p:blipFill>
          <a:blip r:embed="rId4"/>
          <a:stretch>
            <a:fillRect/>
          </a:stretch>
        </p:blipFill>
        <p:spPr>
          <a:xfrm>
            <a:off x="8844494" y="2335671"/>
            <a:ext cx="2609849" cy="2663190"/>
          </a:xfrm>
          <a:prstGeom prst="rect">
            <a:avLst/>
          </a:prstGeom>
        </p:spPr>
      </p:pic>
      <p:sp>
        <p:nvSpPr>
          <p:cNvPr id="6" name="TextBox 5"/>
          <p:cNvSpPr txBox="1"/>
          <p:nvPr/>
        </p:nvSpPr>
        <p:spPr>
          <a:xfrm>
            <a:off x="4191000" y="5743575"/>
            <a:ext cx="3819525" cy="707886"/>
          </a:xfrm>
          <a:prstGeom prst="rect">
            <a:avLst/>
          </a:prstGeom>
          <a:noFill/>
        </p:spPr>
        <p:txBody>
          <a:bodyPr wrap="square" rtlCol="0">
            <a:spAutoFit/>
          </a:bodyPr>
          <a:lstStyle/>
          <a:p>
            <a:pPr algn="ctr"/>
            <a:r>
              <a:rPr lang="en-US" sz="4000" dirty="0" err="1" smtClean="0">
                <a:solidFill>
                  <a:schemeClr val="tx2"/>
                </a:solidFill>
              </a:rPr>
              <a:t>সকলকে</a:t>
            </a:r>
            <a:r>
              <a:rPr lang="en-US" sz="4000" dirty="0" smtClean="0">
                <a:solidFill>
                  <a:schemeClr val="tx2"/>
                </a:solidFill>
              </a:rPr>
              <a:t> </a:t>
            </a:r>
            <a:r>
              <a:rPr lang="en-US" sz="4000" dirty="0" err="1" smtClean="0">
                <a:solidFill>
                  <a:schemeClr val="tx2"/>
                </a:solidFill>
              </a:rPr>
              <a:t>স্বাগতম</a:t>
            </a:r>
            <a:endParaRPr lang="en-US" sz="4000" dirty="0">
              <a:solidFill>
                <a:schemeClr val="tx2"/>
              </a:solidFill>
            </a:endParaRPr>
          </a:p>
        </p:txBody>
      </p:sp>
    </p:spTree>
    <p:extLst>
      <p:ext uri="{BB962C8B-B14F-4D97-AF65-F5344CB8AC3E}">
        <p14:creationId xmlns:p14="http://schemas.microsoft.com/office/powerpoint/2010/main" val="3229802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heel(1)">
                                      <p:cBhvr>
                                        <p:cTn id="12" dur="20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1)">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459DDD6-1571-B6CE-C18F-830E4061DF78}"/>
              </a:ext>
            </a:extLst>
          </p:cNvPr>
          <p:cNvSpPr txBox="1"/>
          <p:nvPr/>
        </p:nvSpPr>
        <p:spPr>
          <a:xfrm>
            <a:off x="3560842" y="398478"/>
            <a:ext cx="4636169"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bn-IN" sz="4800" b="1" dirty="0">
                <a:solidFill>
                  <a:srgbClr val="7030A0"/>
                </a:solidFill>
                <a:latin typeface="NikoshBAN" panose="02000000000000000000" pitchFamily="2" charset="0"/>
                <a:cs typeface="NikoshBAN" panose="02000000000000000000" pitchFamily="2" charset="0"/>
              </a:rPr>
              <a:t>পরিচিতি</a:t>
            </a:r>
            <a:endParaRPr lang="en-US" sz="4800" b="1" dirty="0">
              <a:solidFill>
                <a:srgbClr val="7030A0"/>
              </a:solidFill>
              <a:latin typeface="NikoshBAN" panose="02000000000000000000" pitchFamily="2" charset="0"/>
              <a:cs typeface="NikoshBAN" panose="02000000000000000000" pitchFamily="2" charset="0"/>
            </a:endParaRPr>
          </a:p>
        </p:txBody>
      </p:sp>
      <p:cxnSp>
        <p:nvCxnSpPr>
          <p:cNvPr id="6" name="Straight Connector 5">
            <a:extLst>
              <a:ext uri="{FF2B5EF4-FFF2-40B4-BE49-F238E27FC236}">
                <a16:creationId xmlns:a16="http://schemas.microsoft.com/office/drawing/2014/main" id="{B7373F9C-865A-115B-F878-FAD6F71B48A8}"/>
              </a:ext>
            </a:extLst>
          </p:cNvPr>
          <p:cNvCxnSpPr/>
          <p:nvPr/>
        </p:nvCxnSpPr>
        <p:spPr>
          <a:xfrm>
            <a:off x="5967665" y="2245896"/>
            <a:ext cx="0" cy="336884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791F41C-AA32-2D74-62D0-3A92C8F6F78F}"/>
              </a:ext>
            </a:extLst>
          </p:cNvPr>
          <p:cNvCxnSpPr/>
          <p:nvPr/>
        </p:nvCxnSpPr>
        <p:spPr>
          <a:xfrm>
            <a:off x="6071939" y="2237876"/>
            <a:ext cx="0" cy="336884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CA531BB-C6E2-4120-69FD-6CF6411E4BC0}"/>
              </a:ext>
            </a:extLst>
          </p:cNvPr>
          <p:cNvSpPr txBox="1"/>
          <p:nvPr/>
        </p:nvSpPr>
        <p:spPr>
          <a:xfrm>
            <a:off x="1173207" y="1809309"/>
            <a:ext cx="2097666"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IN" sz="2800" b="1" dirty="0">
                <a:solidFill>
                  <a:schemeClr val="accent1">
                    <a:lumMod val="50000"/>
                  </a:schemeClr>
                </a:solidFill>
                <a:latin typeface="NikoshBAN" panose="02000000000000000000" pitchFamily="2" charset="0"/>
                <a:cs typeface="NikoshBAN" panose="02000000000000000000" pitchFamily="2" charset="0"/>
              </a:rPr>
              <a:t>শিক্ষক পরিচিতি</a:t>
            </a:r>
            <a:endParaRPr lang="en-US" sz="2800" b="1" dirty="0">
              <a:solidFill>
                <a:schemeClr val="accent1">
                  <a:lumMod val="50000"/>
                </a:schemeClr>
              </a:solidFill>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50569AC1-FBA7-9AB5-A4EB-C82B2CDDD4FA}"/>
              </a:ext>
            </a:extLst>
          </p:cNvPr>
          <p:cNvSpPr txBox="1"/>
          <p:nvPr/>
        </p:nvSpPr>
        <p:spPr>
          <a:xfrm>
            <a:off x="352426" y="3038475"/>
            <a:ext cx="3430804" cy="2369880"/>
          </a:xfrm>
          <a:prstGeom prst="rect">
            <a:avLst/>
          </a:prstGeom>
          <a:noFill/>
        </p:spPr>
        <p:txBody>
          <a:bodyPr wrap="square" rtlCol="0">
            <a:spAutoFit/>
          </a:bodyPr>
          <a:lstStyle/>
          <a:p>
            <a:pPr algn="ctr">
              <a:buNone/>
            </a:pPr>
            <a:r>
              <a:rPr lang="en-US" sz="3600" b="1" dirty="0" err="1" smtClean="0">
                <a:latin typeface="NikoshBAN" pitchFamily="2" charset="0"/>
                <a:cs typeface="NikoshBAN" pitchFamily="2" charset="0"/>
              </a:rPr>
              <a:t>পংকজ</a:t>
            </a:r>
            <a:r>
              <a:rPr lang="en-US" sz="3600" b="1" dirty="0" smtClean="0">
                <a:latin typeface="NikoshBAN" pitchFamily="2" charset="0"/>
                <a:cs typeface="NikoshBAN" pitchFamily="2" charset="0"/>
              </a:rPr>
              <a:t> </a:t>
            </a:r>
            <a:r>
              <a:rPr lang="en-US" sz="3600" b="1" dirty="0" err="1" smtClean="0">
                <a:latin typeface="NikoshBAN" pitchFamily="2" charset="0"/>
                <a:cs typeface="NikoshBAN" pitchFamily="2" charset="0"/>
              </a:rPr>
              <a:t>হালদার</a:t>
            </a:r>
            <a:endParaRPr lang="en-US" sz="3600" b="1" dirty="0" smtClean="0">
              <a:latin typeface="NikoshBAN" pitchFamily="2" charset="0"/>
              <a:cs typeface="NikoshBAN" pitchFamily="2" charset="0"/>
            </a:endParaRPr>
          </a:p>
          <a:p>
            <a:pPr algn="ctr">
              <a:buNone/>
            </a:pPr>
            <a:r>
              <a:rPr lang="en-US" sz="2800" b="1" dirty="0" err="1" smtClean="0">
                <a:latin typeface="NikoshBAN" pitchFamily="2" charset="0"/>
                <a:cs typeface="NikoshBAN" pitchFamily="2" charset="0"/>
              </a:rPr>
              <a:t>সহকারী</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শিক্ষক</a:t>
            </a:r>
            <a:r>
              <a:rPr lang="en-US" sz="2800" b="1" dirty="0" smtClean="0">
                <a:latin typeface="NikoshBAN" pitchFamily="2" charset="0"/>
                <a:cs typeface="NikoshBAN" pitchFamily="2" charset="0"/>
              </a:rPr>
              <a:t>,</a:t>
            </a:r>
          </a:p>
          <a:p>
            <a:pPr algn="ctr">
              <a:buNone/>
            </a:pPr>
            <a:r>
              <a:rPr lang="en-US" sz="2800" b="1" dirty="0" err="1" smtClean="0">
                <a:latin typeface="NikoshBAN" pitchFamily="2" charset="0"/>
                <a:cs typeface="NikoshBAN" pitchFamily="2" charset="0"/>
              </a:rPr>
              <a:t>মতলবগঞ্জ</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পাইলট</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বালিকা</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উচ্চ</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বিদ্যালয়</a:t>
            </a:r>
            <a:r>
              <a:rPr lang="en-US" sz="2800" b="1" dirty="0" smtClean="0">
                <a:latin typeface="NikoshBAN" pitchFamily="2" charset="0"/>
                <a:cs typeface="NikoshBAN" pitchFamily="2" charset="0"/>
              </a:rPr>
              <a:t>।</a:t>
            </a:r>
            <a:endParaRPr lang="en-US" sz="2800" b="1" dirty="0">
              <a:latin typeface="NikoshBAN" pitchFamily="2" charset="0"/>
              <a:cs typeface="NikoshBAN" pitchFamily="2" charset="0"/>
            </a:endParaRPr>
          </a:p>
        </p:txBody>
      </p:sp>
      <p:sp>
        <p:nvSpPr>
          <p:cNvPr id="11" name="TextBox 10">
            <a:extLst>
              <a:ext uri="{FF2B5EF4-FFF2-40B4-BE49-F238E27FC236}">
                <a16:creationId xmlns:a16="http://schemas.microsoft.com/office/drawing/2014/main" id="{E4E9D82C-404B-BE09-ABED-C6639614205D}"/>
              </a:ext>
            </a:extLst>
          </p:cNvPr>
          <p:cNvSpPr txBox="1"/>
          <p:nvPr/>
        </p:nvSpPr>
        <p:spPr>
          <a:xfrm>
            <a:off x="7506538" y="1776192"/>
            <a:ext cx="2161337" cy="95410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bn-IN" sz="2800" b="1" dirty="0">
                <a:solidFill>
                  <a:schemeClr val="accent1">
                    <a:lumMod val="50000"/>
                  </a:schemeClr>
                </a:solidFill>
                <a:latin typeface="NikoshBAN" panose="02000000000000000000" pitchFamily="2" charset="0"/>
                <a:cs typeface="NikoshBAN" panose="02000000000000000000" pitchFamily="2" charset="0"/>
              </a:rPr>
              <a:t>পাঠ পরিচিতি</a:t>
            </a:r>
            <a:endParaRPr lang="en-US" sz="2800" b="1" dirty="0">
              <a:solidFill>
                <a:schemeClr val="accent1">
                  <a:lumMod val="50000"/>
                </a:schemeClr>
              </a:solidFill>
              <a:latin typeface="NikoshBAN" panose="02000000000000000000" pitchFamily="2" charset="0"/>
              <a:cs typeface="NikoshBAN" panose="02000000000000000000" pitchFamily="2" charset="0"/>
            </a:endParaRPr>
          </a:p>
        </p:txBody>
      </p:sp>
      <p:sp>
        <p:nvSpPr>
          <p:cNvPr id="12" name="TextBox 11">
            <a:extLst>
              <a:ext uri="{FF2B5EF4-FFF2-40B4-BE49-F238E27FC236}">
                <a16:creationId xmlns:a16="http://schemas.microsoft.com/office/drawing/2014/main" id="{61BDD2EA-CA69-C87A-91A4-FF193124D4FF}"/>
              </a:ext>
            </a:extLst>
          </p:cNvPr>
          <p:cNvSpPr txBox="1"/>
          <p:nvPr/>
        </p:nvSpPr>
        <p:spPr>
          <a:xfrm>
            <a:off x="6694384" y="3000780"/>
            <a:ext cx="4090737" cy="2954655"/>
          </a:xfrm>
          <a:prstGeom prst="rect">
            <a:avLst/>
          </a:prstGeom>
          <a:noFill/>
        </p:spPr>
        <p:txBody>
          <a:bodyPr wrap="square" rtlCol="0">
            <a:spAutoFit/>
          </a:bodyPr>
          <a:lstStyle/>
          <a:p>
            <a:pPr>
              <a:lnSpc>
                <a:spcPct val="120000"/>
              </a:lnSpc>
              <a:buNone/>
            </a:pPr>
            <a:r>
              <a:rPr lang="en-US" sz="2800" b="1" dirty="0" err="1">
                <a:latin typeface="NikoshBAN" pitchFamily="2" charset="0"/>
                <a:cs typeface="NikoshBAN" pitchFamily="2" charset="0"/>
              </a:rPr>
              <a:t>বিষয়ঃ</a:t>
            </a:r>
            <a:r>
              <a:rPr lang="en-US" sz="2800" b="1" dirty="0">
                <a:latin typeface="NikoshBAN" pitchFamily="2" charset="0"/>
                <a:cs typeface="NikoshBAN" pitchFamily="2" charset="0"/>
              </a:rPr>
              <a:t> </a:t>
            </a:r>
            <a:r>
              <a:rPr lang="bn-IN" sz="2800" b="1" dirty="0" smtClean="0">
                <a:latin typeface="NikoshBAN" pitchFamily="2" charset="0"/>
                <a:cs typeface="NikoshBAN" pitchFamily="2" charset="0"/>
              </a:rPr>
              <a:t>হিন্দুধর্ম</a:t>
            </a:r>
            <a:endParaRPr lang="en-US" sz="2800" b="1" dirty="0">
              <a:latin typeface="NikoshBAN" pitchFamily="2" charset="0"/>
              <a:cs typeface="NikoshBAN" pitchFamily="2" charset="0"/>
            </a:endParaRPr>
          </a:p>
          <a:p>
            <a:pPr>
              <a:lnSpc>
                <a:spcPct val="120000"/>
              </a:lnSpc>
              <a:buNone/>
            </a:pPr>
            <a:r>
              <a:rPr lang="en-US" sz="2800" b="1" dirty="0" err="1">
                <a:latin typeface="NikoshBAN" pitchFamily="2" charset="0"/>
                <a:cs typeface="NikoshBAN" pitchFamily="2" charset="0"/>
              </a:rPr>
              <a:t>শ্রেনিঃ</a:t>
            </a:r>
            <a:r>
              <a:rPr lang="en-US" sz="2800" b="1" dirty="0">
                <a:latin typeface="NikoshBAN" pitchFamily="2" charset="0"/>
                <a:cs typeface="NikoshBAN" pitchFamily="2" charset="0"/>
              </a:rPr>
              <a:t> </a:t>
            </a:r>
            <a:r>
              <a:rPr lang="bn-IN" sz="2800" b="1" dirty="0" smtClean="0">
                <a:latin typeface="NikoshBAN" pitchFamily="2" charset="0"/>
                <a:cs typeface="NikoshBAN" pitchFamily="2" charset="0"/>
              </a:rPr>
              <a:t>দশম</a:t>
            </a:r>
            <a:endParaRPr lang="en-US" sz="2800" b="1" dirty="0" smtClean="0">
              <a:latin typeface="NikoshBAN" pitchFamily="2" charset="0"/>
              <a:cs typeface="NikoshBAN" pitchFamily="2" charset="0"/>
            </a:endParaRPr>
          </a:p>
          <a:p>
            <a:pPr>
              <a:lnSpc>
                <a:spcPct val="120000"/>
              </a:lnSpc>
              <a:buNone/>
            </a:pPr>
            <a:r>
              <a:rPr lang="en-US" sz="2800" b="1" dirty="0" err="1" smtClean="0">
                <a:latin typeface="NikoshBAN" pitchFamily="2" charset="0"/>
                <a:cs typeface="NikoshBAN" pitchFamily="2" charset="0"/>
              </a:rPr>
              <a:t>অধ্যায়ঃ</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পঞ্চম</a:t>
            </a:r>
            <a:r>
              <a:rPr lang="en-US" sz="2800" b="1" dirty="0" smtClean="0">
                <a:latin typeface="NikoshBAN" pitchFamily="2" charset="0"/>
                <a:cs typeface="NikoshBAN" pitchFamily="2" charset="0"/>
              </a:rPr>
              <a:t> </a:t>
            </a:r>
          </a:p>
          <a:p>
            <a:pPr>
              <a:lnSpc>
                <a:spcPct val="120000"/>
              </a:lnSpc>
              <a:buNone/>
            </a:pPr>
            <a:r>
              <a:rPr lang="en-US" sz="2800" b="1" dirty="0" err="1" smtClean="0">
                <a:latin typeface="NikoshBAN" pitchFamily="2" charset="0"/>
                <a:cs typeface="NikoshBAN" pitchFamily="2" charset="0"/>
              </a:rPr>
              <a:t>পাঠঃ</a:t>
            </a:r>
            <a:r>
              <a:rPr lang="en-US" sz="2800" b="1" dirty="0" smtClean="0">
                <a:latin typeface="NikoshBAN" pitchFamily="2" charset="0"/>
                <a:cs typeface="NikoshBAN" pitchFamily="2" charset="0"/>
              </a:rPr>
              <a:t> ২য়</a:t>
            </a:r>
            <a:endParaRPr lang="en-US" sz="2800" b="1" dirty="0">
              <a:latin typeface="NikoshBAN" pitchFamily="2" charset="0"/>
              <a:cs typeface="NikoshBAN" pitchFamily="2" charset="0"/>
            </a:endParaRPr>
          </a:p>
          <a:p>
            <a:pPr>
              <a:lnSpc>
                <a:spcPct val="120000"/>
              </a:lnSpc>
              <a:buNone/>
            </a:pPr>
            <a:r>
              <a:rPr lang="en-US" sz="2800" b="1" dirty="0" err="1">
                <a:latin typeface="NikoshBAN" pitchFamily="2" charset="0"/>
                <a:cs typeface="NikoshBAN" pitchFamily="2" charset="0"/>
              </a:rPr>
              <a:t>সময়ঃ</a:t>
            </a:r>
            <a:r>
              <a:rPr lang="en-US" sz="2800" b="1" dirty="0">
                <a:latin typeface="NikoshBAN" pitchFamily="2" charset="0"/>
                <a:cs typeface="NikoshBAN" pitchFamily="2" charset="0"/>
              </a:rPr>
              <a:t> ৫০মিনিট</a:t>
            </a:r>
          </a:p>
          <a:p>
            <a:endParaRPr lang="en-US" dirty="0"/>
          </a:p>
        </p:txBody>
      </p:sp>
      <p:pic>
        <p:nvPicPr>
          <p:cNvPr id="2" name="Picture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96757" y="1690169"/>
            <a:ext cx="1866635" cy="2148406"/>
          </a:xfrm>
          <a:prstGeom prst="rect">
            <a:avLst/>
          </a:prstGeom>
        </p:spPr>
      </p:pic>
    </p:spTree>
    <p:extLst>
      <p:ext uri="{BB962C8B-B14F-4D97-AF65-F5344CB8AC3E}">
        <p14:creationId xmlns:p14="http://schemas.microsoft.com/office/powerpoint/2010/main" val="3656068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099760" y="266700"/>
            <a:ext cx="3974605" cy="6375400"/>
          </a:xfrm>
          <a:prstGeom prst="rect">
            <a:avLst/>
          </a:prstGeom>
        </p:spPr>
      </p:pic>
    </p:spTree>
    <p:extLst>
      <p:ext uri="{BB962C8B-B14F-4D97-AF65-F5344CB8AC3E}">
        <p14:creationId xmlns:p14="http://schemas.microsoft.com/office/powerpoint/2010/main" val="25308514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19074" y="465220"/>
            <a:ext cx="3625516" cy="1569660"/>
          </a:xfrm>
          <a:prstGeom prst="rect">
            <a:avLst/>
          </a:prstGeom>
          <a:solidFill>
            <a:schemeClr val="accent1">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9600" dirty="0" err="1" smtClean="0"/>
              <a:t>বিবাহ</a:t>
            </a:r>
            <a:endParaRPr lang="en-US" sz="9600" dirty="0"/>
          </a:p>
        </p:txBody>
      </p:sp>
      <p:pic>
        <p:nvPicPr>
          <p:cNvPr id="4" name="Picture 3"/>
          <p:cNvPicPr>
            <a:picLocks noChangeAspect="1"/>
          </p:cNvPicPr>
          <p:nvPr/>
        </p:nvPicPr>
        <p:blipFill>
          <a:blip r:embed="rId2"/>
          <a:stretch>
            <a:fillRect/>
          </a:stretch>
        </p:blipFill>
        <p:spPr>
          <a:xfrm>
            <a:off x="3614152" y="2034880"/>
            <a:ext cx="4555959" cy="4594520"/>
          </a:xfrm>
          <a:prstGeom prst="rect">
            <a:avLst/>
          </a:prstGeom>
        </p:spPr>
      </p:pic>
    </p:spTree>
    <p:extLst>
      <p:ext uri="{BB962C8B-B14F-4D97-AF65-F5344CB8AC3E}">
        <p14:creationId xmlns:p14="http://schemas.microsoft.com/office/powerpoint/2010/main" val="153577423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5205D0-155E-6579-86F9-D5B1A906A359}"/>
              </a:ext>
            </a:extLst>
          </p:cNvPr>
          <p:cNvSpPr txBox="1"/>
          <p:nvPr/>
        </p:nvSpPr>
        <p:spPr>
          <a:xfrm>
            <a:off x="1287775" y="2398343"/>
            <a:ext cx="8601292" cy="261610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bn-IN" sz="3600" b="1" dirty="0" smtClean="0">
                <a:latin typeface="NikoshBAN" panose="02000000000000000000" pitchFamily="2" charset="0"/>
                <a:cs typeface="NikoshBAN" panose="02000000000000000000" pitchFamily="2" charset="0"/>
              </a:rPr>
              <a:t>এই </a:t>
            </a:r>
            <a:r>
              <a:rPr lang="bn-IN" sz="3600" b="1" dirty="0">
                <a:latin typeface="NikoshBAN" panose="02000000000000000000" pitchFamily="2" charset="0"/>
                <a:cs typeface="NikoshBAN" panose="02000000000000000000" pitchFamily="2" charset="0"/>
              </a:rPr>
              <a:t>পাঠ শেষে শিক্ষার্থীরা</a:t>
            </a:r>
            <a:r>
              <a:rPr lang="en-US" sz="3600" b="1" dirty="0">
                <a:latin typeface="NikoshBAN" panose="02000000000000000000" pitchFamily="2" charset="0"/>
                <a:cs typeface="NikoshBAN" panose="02000000000000000000" pitchFamily="2" charset="0"/>
              </a:rPr>
              <a:t>…..</a:t>
            </a:r>
          </a:p>
          <a:p>
            <a:r>
              <a:rPr lang="en-US" sz="3200" dirty="0">
                <a:latin typeface="NikoshBAN" panose="02000000000000000000" pitchFamily="2" charset="0"/>
                <a:cs typeface="NikoshBAN" panose="02000000000000000000" pitchFamily="2" charset="0"/>
              </a:rPr>
              <a:t>১। </a:t>
            </a:r>
            <a:r>
              <a:rPr lang="bn-IN" sz="3200" dirty="0">
                <a:latin typeface="NikoshBAN" panose="02000000000000000000" pitchFamily="2" charset="0"/>
                <a:cs typeface="NikoshBAN" panose="02000000000000000000" pitchFamily="2" charset="0"/>
              </a:rPr>
              <a:t>‘</a:t>
            </a:r>
            <a:r>
              <a:rPr lang="en-US" sz="3200" dirty="0" err="1">
                <a:latin typeface="NikoshBAN" panose="02000000000000000000" pitchFamily="2" charset="0"/>
                <a:cs typeface="NikoshBAN" panose="02000000000000000000" pitchFamily="2" charset="0"/>
              </a:rPr>
              <a:t>বিবাহ</a:t>
            </a:r>
            <a:r>
              <a:rPr lang="bn-IN" sz="3200" dirty="0">
                <a:latin typeface="NikoshBAN" panose="02000000000000000000" pitchFamily="2" charset="0"/>
                <a:cs typeface="NikoshBAN" panose="02000000000000000000" pitchFamily="2" charset="0"/>
              </a:rPr>
              <a:t>’</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এবং</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এর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প্রকারভেদ</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বলতে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a:t>
            </a:r>
            <a:r>
              <a:rPr lang="en-US" sz="3200" dirty="0">
                <a:latin typeface="NikoshBAN" panose="02000000000000000000" pitchFamily="2" charset="0"/>
                <a:cs typeface="NikoshBAN" panose="02000000000000000000" pitchFamily="2" charset="0"/>
              </a:rPr>
              <a:t>।</a:t>
            </a:r>
          </a:p>
          <a:p>
            <a:r>
              <a:rPr lang="en-US" sz="3200" dirty="0">
                <a:latin typeface="NikoshBAN" panose="02000000000000000000" pitchFamily="2" charset="0"/>
                <a:cs typeface="NikoshBAN" panose="02000000000000000000" pitchFamily="2" charset="0"/>
              </a:rPr>
              <a:t>২। </a:t>
            </a:r>
            <a:r>
              <a:rPr lang="en-US" sz="3200" dirty="0" err="1">
                <a:latin typeface="NikoshBAN" panose="02000000000000000000" pitchFamily="2" charset="0"/>
                <a:cs typeface="NikoshBAN" panose="02000000000000000000" pitchFamily="2" charset="0"/>
              </a:rPr>
              <a:t>বিবাহের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গুরুত্ব</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ব্যাখ্যা</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a:t>
            </a:r>
            <a:r>
              <a:rPr lang="en-US" sz="3200" dirty="0">
                <a:latin typeface="NikoshBAN" panose="02000000000000000000" pitchFamily="2" charset="0"/>
                <a:cs typeface="NikoshBAN" panose="02000000000000000000" pitchFamily="2" charset="0"/>
              </a:rPr>
              <a:t>।</a:t>
            </a:r>
          </a:p>
          <a:p>
            <a:r>
              <a:rPr lang="en-US" sz="3200" dirty="0">
                <a:latin typeface="NikoshBAN" panose="02000000000000000000" pitchFamily="2" charset="0"/>
                <a:cs typeface="NikoshBAN" panose="02000000000000000000" pitchFamily="2" charset="0"/>
              </a:rPr>
              <a:t>৩। </a:t>
            </a:r>
            <a:r>
              <a:rPr lang="en-US" sz="3200" dirty="0" err="1">
                <a:latin typeface="NikoshBAN" panose="02000000000000000000" pitchFamily="2" charset="0"/>
                <a:cs typeface="NikoshBAN" panose="02000000000000000000" pitchFamily="2" charset="0"/>
              </a:rPr>
              <a:t>বিবাহের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পর্বগুলো</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বর্ণনা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পারবে</a:t>
            </a:r>
            <a:r>
              <a:rPr lang="en-US" sz="3200" dirty="0">
                <a:latin typeface="NikoshBAN" panose="02000000000000000000" pitchFamily="2" charset="0"/>
                <a:cs typeface="NikoshBAN" panose="02000000000000000000" pitchFamily="2" charset="0"/>
              </a:rPr>
              <a:t>। </a:t>
            </a:r>
          </a:p>
          <a:p>
            <a:endParaRPr lang="en-US" sz="3200" b="1" dirty="0" smtClean="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B42AE482-1608-EC62-5B6A-D505C7AFC150}"/>
              </a:ext>
            </a:extLst>
          </p:cNvPr>
          <p:cNvSpPr txBox="1"/>
          <p:nvPr/>
        </p:nvSpPr>
        <p:spPr>
          <a:xfrm>
            <a:off x="4142245" y="931924"/>
            <a:ext cx="3463495"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bn-IN" sz="4000" b="1" dirty="0">
                <a:latin typeface="NikoshBAN" panose="02000000000000000000" pitchFamily="2" charset="0"/>
                <a:cs typeface="NikoshBAN" panose="02000000000000000000" pitchFamily="2" charset="0"/>
              </a:rPr>
              <a:t>শিখনফল</a:t>
            </a:r>
            <a:endParaRPr lang="en-US" sz="4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9444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circle(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C20B90-BFB7-474C-B4FD-39A28E8AB594}"/>
              </a:ext>
            </a:extLst>
          </p:cNvPr>
          <p:cNvSpPr txBox="1"/>
          <p:nvPr/>
        </p:nvSpPr>
        <p:spPr>
          <a:xfrm>
            <a:off x="230497" y="2235200"/>
            <a:ext cx="11622838"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3200" b="1" dirty="0">
                <a:latin typeface="NikoshBAN" panose="02000000000000000000" pitchFamily="2" charset="0"/>
                <a:cs typeface="NikoshBAN" panose="02000000000000000000" pitchFamily="2" charset="0"/>
              </a:rPr>
              <a:t>‘বিবাহ’ শব্দটি বি-পূর্বক বহ ধাতু ও ঘঞ প্রত্যয়যোগে গঠিত। বহ ধাতুর অর্থ ‘বহন করা’ এবং বি উপসর্গের অর্থ বিশেষরূপে। সুতরাং ‘বিবাহ’ শব্দের অর্থ বিশেষরূপে ভারবহন করা। </a:t>
            </a:r>
            <a:endParaRPr lang="en-US" sz="3200" b="1" dirty="0" smtClean="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D50A70F0-093F-3B98-7535-34E9505B1DCC}"/>
              </a:ext>
            </a:extLst>
          </p:cNvPr>
          <p:cNvSpPr txBox="1"/>
          <p:nvPr/>
        </p:nvSpPr>
        <p:spPr>
          <a:xfrm>
            <a:off x="4627799" y="287960"/>
            <a:ext cx="2318477" cy="70788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4000" b="1" dirty="0" smtClean="0">
                <a:solidFill>
                  <a:schemeClr val="accent2">
                    <a:lumMod val="75000"/>
                  </a:schemeClr>
                </a:solidFill>
                <a:latin typeface="NikoshBAN" panose="02000000000000000000" pitchFamily="2" charset="0"/>
                <a:cs typeface="NikoshBAN" panose="02000000000000000000" pitchFamily="2" charset="0"/>
              </a:rPr>
              <a:t>বিবাহ</a:t>
            </a:r>
            <a:r>
              <a:rPr lang="en-US" sz="4000" b="1" dirty="0" smtClean="0">
                <a:solidFill>
                  <a:schemeClr val="accent2">
                    <a:lumMod val="75000"/>
                  </a:schemeClr>
                </a:solidFill>
                <a:latin typeface="NikoshBAN" panose="02000000000000000000" pitchFamily="2" charset="0"/>
                <a:cs typeface="NikoshBAN" panose="02000000000000000000" pitchFamily="2" charset="0"/>
              </a:rPr>
              <a:t> </a:t>
            </a:r>
            <a:r>
              <a:rPr lang="en-US" sz="4000" b="1" dirty="0" err="1" smtClean="0">
                <a:solidFill>
                  <a:schemeClr val="accent2">
                    <a:lumMod val="75000"/>
                  </a:schemeClr>
                </a:solidFill>
                <a:latin typeface="NikoshBAN" panose="02000000000000000000" pitchFamily="2" charset="0"/>
                <a:cs typeface="NikoshBAN" panose="02000000000000000000" pitchFamily="2" charset="0"/>
              </a:rPr>
              <a:t>কী</a:t>
            </a:r>
            <a:r>
              <a:rPr lang="bn-IN" sz="4000" b="1" dirty="0" smtClean="0">
                <a:solidFill>
                  <a:srgbClr val="00B050"/>
                </a:solidFill>
                <a:latin typeface="NikoshBAN" panose="02000000000000000000" pitchFamily="2" charset="0"/>
                <a:cs typeface="NikoshBAN" panose="02000000000000000000" pitchFamily="2" charset="0"/>
              </a:rPr>
              <a:t> </a:t>
            </a:r>
            <a:endParaRPr lang="en-US" sz="40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9163523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C8625-3F37-2422-C91A-B668BD06140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C4FAD5A-060F-6986-C7B1-709628416DE2}"/>
              </a:ext>
            </a:extLst>
          </p:cNvPr>
          <p:cNvSpPr txBox="1"/>
          <p:nvPr/>
        </p:nvSpPr>
        <p:spPr>
          <a:xfrm>
            <a:off x="1219200" y="1999052"/>
            <a:ext cx="9448799" cy="435362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3200" b="1" dirty="0">
                <a:latin typeface="NikoshBAN" panose="02000000000000000000" pitchFamily="2" charset="0"/>
                <a:cs typeface="NikoshBAN" panose="02000000000000000000" pitchFamily="2" charset="0"/>
              </a:rPr>
              <a:t>স্মৃতিশাস্ত্রের বিখ্যাত গ্রন্থ মনুসংহিতায় আট প্রকার বিবাহের উল্লেখ আছে</a:t>
            </a:r>
            <a:r>
              <a:rPr lang="en-US" sz="3200" b="1" dirty="0">
                <a:latin typeface="NikoshBAN" panose="02000000000000000000" pitchFamily="2" charset="0"/>
                <a:cs typeface="NikoshBAN" panose="02000000000000000000" pitchFamily="2" charset="0"/>
              </a:rPr>
              <a:t> :</a:t>
            </a:r>
            <a:endParaRPr lang="bn-IN" sz="3200" b="1" dirty="0">
              <a:latin typeface="NikoshBAN" panose="02000000000000000000" pitchFamily="2" charset="0"/>
              <a:cs typeface="NikoshBAN" panose="02000000000000000000" pitchFamily="2" charset="0"/>
            </a:endParaRPr>
          </a:p>
          <a:p>
            <a:pPr algn="ctr"/>
            <a:endParaRPr lang="en-US" sz="3200" b="1" dirty="0">
              <a:latin typeface="NikoshBAN" panose="02000000000000000000" pitchFamily="2" charset="0"/>
              <a:cs typeface="NikoshBAN" panose="02000000000000000000" pitchFamily="2" charset="0"/>
            </a:endParaRPr>
          </a:p>
          <a:p>
            <a:pPr algn="ctr"/>
            <a:r>
              <a:rPr lang="en-US" sz="2800" dirty="0">
                <a:latin typeface="NikoshBAN" panose="02000000000000000000" pitchFamily="2" charset="0"/>
                <a:cs typeface="NikoshBAN" panose="02000000000000000000" pitchFamily="2" charset="0"/>
              </a:rPr>
              <a:t>১। </a:t>
            </a:r>
            <a:r>
              <a:rPr lang="en-US" sz="2800" dirty="0" err="1">
                <a:latin typeface="NikoshBAN" panose="02000000000000000000" pitchFamily="2" charset="0"/>
                <a:cs typeface="NikoshBAN" panose="02000000000000000000" pitchFamily="2" charset="0"/>
              </a:rPr>
              <a:t>ব্রাহ্ম</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r>
              <a:rPr lang="en-US" sz="2800" dirty="0">
                <a:latin typeface="NikoshBAN" panose="02000000000000000000" pitchFamily="2" charset="0"/>
                <a:cs typeface="NikoshBAN" panose="02000000000000000000" pitchFamily="2" charset="0"/>
              </a:rPr>
              <a:t>                             ৫। </a:t>
            </a:r>
            <a:r>
              <a:rPr lang="en-US" sz="2800" dirty="0" err="1">
                <a:latin typeface="NikoshBAN" panose="02000000000000000000" pitchFamily="2" charset="0"/>
                <a:cs typeface="NikoshBAN" panose="02000000000000000000" pitchFamily="2" charset="0"/>
              </a:rPr>
              <a:t>আসুর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endParaRPr lang="en-US" sz="2800" dirty="0">
              <a:latin typeface="NikoshBAN" panose="02000000000000000000" pitchFamily="2" charset="0"/>
              <a:cs typeface="NikoshBAN" panose="02000000000000000000" pitchFamily="2" charset="0"/>
            </a:endParaRPr>
          </a:p>
          <a:p>
            <a:pPr algn="ctr"/>
            <a:r>
              <a:rPr lang="en-US" sz="2800" dirty="0">
                <a:latin typeface="NikoshBAN" panose="02000000000000000000" pitchFamily="2" charset="0"/>
                <a:cs typeface="NikoshBAN" panose="02000000000000000000" pitchFamily="2" charset="0"/>
              </a:rPr>
              <a:t>২। </a:t>
            </a:r>
            <a:r>
              <a:rPr lang="en-US" sz="2800" dirty="0" err="1">
                <a:latin typeface="NikoshBAN" panose="02000000000000000000" pitchFamily="2" charset="0"/>
                <a:cs typeface="NikoshBAN" panose="02000000000000000000" pitchFamily="2" charset="0"/>
              </a:rPr>
              <a:t>দৈব</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r>
              <a:rPr lang="en-US" sz="2800" dirty="0">
                <a:latin typeface="NikoshBAN" panose="02000000000000000000" pitchFamily="2" charset="0"/>
                <a:cs typeface="NikoshBAN" panose="02000000000000000000" pitchFamily="2" charset="0"/>
              </a:rPr>
              <a:t>                             ৬। </a:t>
            </a:r>
            <a:r>
              <a:rPr lang="en-US" sz="2800" dirty="0" err="1">
                <a:latin typeface="NikoshBAN" panose="02000000000000000000" pitchFamily="2" charset="0"/>
                <a:cs typeface="NikoshBAN" panose="02000000000000000000" pitchFamily="2" charset="0"/>
              </a:rPr>
              <a:t>গান্ধর্ব</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endParaRPr lang="en-US" sz="2800" dirty="0">
              <a:latin typeface="NikoshBAN" panose="02000000000000000000" pitchFamily="2" charset="0"/>
              <a:cs typeface="NikoshBAN" panose="02000000000000000000" pitchFamily="2" charset="0"/>
            </a:endParaRPr>
          </a:p>
          <a:p>
            <a:pPr algn="ctr"/>
            <a:r>
              <a:rPr lang="en-US" sz="2800" dirty="0">
                <a:latin typeface="NikoshBAN" panose="02000000000000000000" pitchFamily="2" charset="0"/>
                <a:cs typeface="NikoshBAN" panose="02000000000000000000" pitchFamily="2" charset="0"/>
              </a:rPr>
              <a:t>৩। </a:t>
            </a:r>
            <a:r>
              <a:rPr lang="en-US" sz="2800" dirty="0" err="1">
                <a:latin typeface="NikoshBAN" panose="02000000000000000000" pitchFamily="2" charset="0"/>
                <a:cs typeface="NikoshBAN" panose="02000000000000000000" pitchFamily="2" charset="0"/>
              </a:rPr>
              <a:t>আর্ষ</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r>
              <a:rPr lang="en-US" sz="2800" dirty="0">
                <a:latin typeface="NikoshBAN" panose="02000000000000000000" pitchFamily="2" charset="0"/>
                <a:cs typeface="NikoshBAN" panose="02000000000000000000" pitchFamily="2" charset="0"/>
              </a:rPr>
              <a:t>                             ৭। </a:t>
            </a:r>
            <a:r>
              <a:rPr lang="en-US" sz="2800" dirty="0" err="1">
                <a:latin typeface="NikoshBAN" panose="02000000000000000000" pitchFamily="2" charset="0"/>
                <a:cs typeface="NikoshBAN" panose="02000000000000000000" pitchFamily="2" charset="0"/>
              </a:rPr>
              <a:t>রাক্ষস</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endParaRPr lang="en-US" sz="2800" dirty="0">
              <a:latin typeface="NikoshBAN" panose="02000000000000000000" pitchFamily="2" charset="0"/>
              <a:cs typeface="NikoshBAN" panose="02000000000000000000" pitchFamily="2" charset="0"/>
            </a:endParaRPr>
          </a:p>
          <a:p>
            <a:pPr algn="ctr"/>
            <a:r>
              <a:rPr lang="en-US" sz="2800" dirty="0">
                <a:latin typeface="NikoshBAN" panose="02000000000000000000" pitchFamily="2" charset="0"/>
                <a:cs typeface="NikoshBAN" panose="02000000000000000000" pitchFamily="2" charset="0"/>
              </a:rPr>
              <a:t>৪। </a:t>
            </a:r>
            <a:r>
              <a:rPr lang="en-US" sz="2800" dirty="0" err="1">
                <a:latin typeface="NikoshBAN" panose="02000000000000000000" pitchFamily="2" charset="0"/>
                <a:cs typeface="NikoshBAN" panose="02000000000000000000" pitchFamily="2" charset="0"/>
              </a:rPr>
              <a:t>প্রাজাপত্য</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r>
              <a:rPr lang="en-US" sz="2800" dirty="0">
                <a:latin typeface="NikoshBAN" panose="02000000000000000000" pitchFamily="2" charset="0"/>
                <a:cs typeface="NikoshBAN" panose="02000000000000000000" pitchFamily="2" charset="0"/>
              </a:rPr>
              <a:t>                       ৮। </a:t>
            </a:r>
            <a:r>
              <a:rPr lang="en-US" sz="2800" dirty="0" err="1">
                <a:latin typeface="NikoshBAN" panose="02000000000000000000" pitchFamily="2" charset="0"/>
                <a:cs typeface="NikoshBAN" panose="02000000000000000000" pitchFamily="2" charset="0"/>
              </a:rPr>
              <a:t>পৈশাচ</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বিবাহ</a:t>
            </a:r>
            <a:r>
              <a:rPr lang="en-US" sz="2800" dirty="0">
                <a:latin typeface="NikoshBAN" panose="02000000000000000000" pitchFamily="2" charset="0"/>
                <a:cs typeface="NikoshBAN" panose="02000000000000000000" pitchFamily="2" charset="0"/>
              </a:rPr>
              <a:t> </a:t>
            </a:r>
          </a:p>
          <a:p>
            <a:pPr algn="ctr"/>
            <a:endParaRPr lang="bn-IN" sz="2800" b="1" dirty="0">
              <a:latin typeface="NikoshBAN" panose="02000000000000000000" pitchFamily="2" charset="0"/>
              <a:cs typeface="NikoshBAN" panose="02000000000000000000" pitchFamily="2" charset="0"/>
            </a:endParaRPr>
          </a:p>
          <a:p>
            <a:pPr algn="ctr"/>
            <a:r>
              <a:rPr lang="en-US" sz="3200" b="1" dirty="0" err="1">
                <a:latin typeface="NikoshBAN" panose="02000000000000000000" pitchFamily="2" charset="0"/>
                <a:cs typeface="NikoshBAN" panose="02000000000000000000" pitchFamily="2" charset="0"/>
              </a:rPr>
              <a:t>বর্তমান</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সমাজে</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ব্রাহ্ম</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বিবাহ</a:t>
            </a:r>
            <a:r>
              <a:rPr lang="en-US" sz="3200" b="1" dirty="0">
                <a:latin typeface="NikoshBAN" panose="02000000000000000000" pitchFamily="2" charset="0"/>
                <a:cs typeface="NikoshBAN" panose="02000000000000000000" pitchFamily="2" charset="0"/>
              </a:rPr>
              <a:t> </a:t>
            </a:r>
            <a:r>
              <a:rPr lang="en-US" sz="3200" b="1" dirty="0" err="1">
                <a:latin typeface="NikoshBAN" panose="02000000000000000000" pitchFamily="2" charset="0"/>
                <a:cs typeface="NikoshBAN" panose="02000000000000000000" pitchFamily="2" charset="0"/>
              </a:rPr>
              <a:t>প্রচলিত</a:t>
            </a:r>
            <a:r>
              <a:rPr lang="en-US" sz="3200" b="1" dirty="0">
                <a:latin typeface="NikoshBAN" panose="02000000000000000000" pitchFamily="2" charset="0"/>
                <a:cs typeface="NikoshBAN" panose="02000000000000000000" pitchFamily="2" charset="0"/>
              </a:rPr>
              <a:t>।</a:t>
            </a:r>
          </a:p>
        </p:txBody>
      </p:sp>
      <p:sp>
        <p:nvSpPr>
          <p:cNvPr id="3" name="TextBox 2">
            <a:extLst>
              <a:ext uri="{FF2B5EF4-FFF2-40B4-BE49-F238E27FC236}">
                <a16:creationId xmlns:a16="http://schemas.microsoft.com/office/drawing/2014/main" id="{125AC345-5701-3896-3ECA-F21EA1BF1969}"/>
              </a:ext>
            </a:extLst>
          </p:cNvPr>
          <p:cNvSpPr txBox="1"/>
          <p:nvPr/>
        </p:nvSpPr>
        <p:spPr>
          <a:xfrm>
            <a:off x="1219200" y="364831"/>
            <a:ext cx="9448799"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bn-IN" sz="6000" b="1" dirty="0" smtClean="0">
                <a:solidFill>
                  <a:srgbClr val="00B050"/>
                </a:solidFill>
                <a:latin typeface="NikoshBAN" panose="02000000000000000000" pitchFamily="2" charset="0"/>
                <a:cs typeface="NikoshBAN" panose="02000000000000000000" pitchFamily="2" charset="0"/>
              </a:rPr>
              <a:t> </a:t>
            </a:r>
            <a:r>
              <a:rPr lang="en-US" sz="6000" b="1" dirty="0" err="1" smtClean="0">
                <a:solidFill>
                  <a:srgbClr val="00B050"/>
                </a:solidFill>
                <a:latin typeface="NikoshBAN" panose="02000000000000000000" pitchFamily="2" charset="0"/>
                <a:cs typeface="NikoshBAN" panose="02000000000000000000" pitchFamily="2" charset="0"/>
              </a:rPr>
              <a:t>বিবাহের</a:t>
            </a:r>
            <a:r>
              <a:rPr lang="en-US" sz="6000" b="1" dirty="0" smtClean="0">
                <a:solidFill>
                  <a:srgbClr val="00B050"/>
                </a:solidFill>
                <a:latin typeface="NikoshBAN" panose="02000000000000000000" pitchFamily="2" charset="0"/>
                <a:cs typeface="NikoshBAN" panose="02000000000000000000" pitchFamily="2" charset="0"/>
              </a:rPr>
              <a:t> </a:t>
            </a:r>
            <a:r>
              <a:rPr lang="en-US" sz="6000" b="1" dirty="0" err="1" smtClean="0">
                <a:solidFill>
                  <a:srgbClr val="00B050"/>
                </a:solidFill>
                <a:latin typeface="NikoshBAN" panose="02000000000000000000" pitchFamily="2" charset="0"/>
                <a:cs typeface="NikoshBAN" panose="02000000000000000000" pitchFamily="2" charset="0"/>
              </a:rPr>
              <a:t>প্রকারবেদ</a:t>
            </a:r>
            <a:endParaRPr lang="en-US" sz="60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062659762"/>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0BD94-0760-3A1B-C630-39299482DD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3333E8-C5AE-A39F-A965-BFFB0E6E370F}"/>
              </a:ext>
            </a:extLst>
          </p:cNvPr>
          <p:cNvSpPr txBox="1"/>
          <p:nvPr/>
        </p:nvSpPr>
        <p:spPr>
          <a:xfrm>
            <a:off x="3307566" y="1748409"/>
            <a:ext cx="4806846" cy="4154984"/>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IN" sz="2800" b="1" dirty="0">
                <a:solidFill>
                  <a:schemeClr val="accent2">
                    <a:lumMod val="50000"/>
                  </a:schemeClr>
                </a:solidFill>
                <a:latin typeface="NikoshBAN" panose="02000000000000000000" pitchFamily="2" charset="0"/>
                <a:cs typeface="NikoshBAN" panose="02000000000000000000" pitchFamily="2" charset="0"/>
              </a:rPr>
              <a:t>‘</a:t>
            </a:r>
            <a:r>
              <a:rPr lang="bn-IN" sz="2800" b="1" dirty="0" smtClean="0">
                <a:solidFill>
                  <a:schemeClr val="accent2">
                    <a:lumMod val="50000"/>
                  </a:schemeClr>
                </a:solidFill>
                <a:latin typeface="NikoshBAN" panose="02000000000000000000" pitchFamily="2" charset="0"/>
                <a:cs typeface="NikoshBAN" panose="02000000000000000000" pitchFamily="2" charset="0"/>
              </a:rPr>
              <a:t>যদে</a:t>
            </a:r>
            <a:r>
              <a:rPr lang="en-US" sz="2800" b="1" dirty="0" smtClean="0">
                <a:solidFill>
                  <a:schemeClr val="accent2">
                    <a:lumMod val="50000"/>
                  </a:schemeClr>
                </a:solidFill>
                <a:latin typeface="NikoshBAN" panose="02000000000000000000" pitchFamily="2" charset="0"/>
                <a:cs typeface="NikoshBAN" panose="02000000000000000000" pitchFamily="2" charset="0"/>
              </a:rPr>
              <a:t>তৎ</a:t>
            </a:r>
            <a:r>
              <a:rPr lang="bn-IN" sz="2800" b="1" dirty="0" smtClean="0">
                <a:solidFill>
                  <a:schemeClr val="accent2">
                    <a:lumMod val="50000"/>
                  </a:schemeClr>
                </a:solidFill>
                <a:latin typeface="NikoshBAN" panose="02000000000000000000" pitchFamily="2" charset="0"/>
                <a:cs typeface="NikoshBAN" panose="02000000000000000000" pitchFamily="2" charset="0"/>
              </a:rPr>
              <a:t> </a:t>
            </a:r>
            <a:r>
              <a:rPr lang="bn-IN" sz="2800" b="1" dirty="0">
                <a:solidFill>
                  <a:schemeClr val="accent2">
                    <a:lumMod val="50000"/>
                  </a:schemeClr>
                </a:solidFill>
                <a:latin typeface="NikoshBAN" panose="02000000000000000000" pitchFamily="2" charset="0"/>
                <a:cs typeface="NikoshBAN" panose="02000000000000000000" pitchFamily="2" charset="0"/>
              </a:rPr>
              <a:t>হৃদয়ং তব তদস্তু হৃদয়ং মম।</a:t>
            </a:r>
          </a:p>
          <a:p>
            <a:pPr algn="ctr"/>
            <a:r>
              <a:rPr lang="bn-IN" sz="2800" b="1" dirty="0">
                <a:solidFill>
                  <a:schemeClr val="accent2">
                    <a:lumMod val="50000"/>
                  </a:schemeClr>
                </a:solidFill>
                <a:latin typeface="NikoshBAN" panose="02000000000000000000" pitchFamily="2" charset="0"/>
                <a:cs typeface="NikoshBAN" panose="02000000000000000000" pitchFamily="2" charset="0"/>
              </a:rPr>
              <a:t>যদিদং হৃদয়ং মম, </a:t>
            </a:r>
            <a:r>
              <a:rPr lang="bn-IN" sz="2800" b="1" dirty="0" smtClean="0">
                <a:solidFill>
                  <a:schemeClr val="accent2">
                    <a:lumMod val="50000"/>
                  </a:schemeClr>
                </a:solidFill>
                <a:latin typeface="NikoshBAN" panose="02000000000000000000" pitchFamily="2" charset="0"/>
                <a:cs typeface="NikoshBAN" panose="02000000000000000000" pitchFamily="2" charset="0"/>
              </a:rPr>
              <a:t>তদস্তু </a:t>
            </a:r>
            <a:r>
              <a:rPr lang="bn-IN" sz="2800" b="1" dirty="0">
                <a:solidFill>
                  <a:schemeClr val="accent2">
                    <a:lumMod val="50000"/>
                  </a:schemeClr>
                </a:solidFill>
                <a:latin typeface="NikoshBAN" panose="02000000000000000000" pitchFamily="2" charset="0"/>
                <a:cs typeface="NikoshBAN" panose="02000000000000000000" pitchFamily="2" charset="0"/>
              </a:rPr>
              <a:t>হৃদয়ং তব।’ </a:t>
            </a:r>
          </a:p>
          <a:p>
            <a:pPr algn="r"/>
            <a:r>
              <a:rPr lang="bn-IN" sz="2800" b="1" dirty="0">
                <a:solidFill>
                  <a:schemeClr val="accent2">
                    <a:lumMod val="50000"/>
                  </a:schemeClr>
                </a:solidFill>
                <a:latin typeface="NikoshBAN" panose="02000000000000000000" pitchFamily="2" charset="0"/>
                <a:cs typeface="NikoshBAN" panose="02000000000000000000" pitchFamily="2" charset="0"/>
              </a:rPr>
              <a:t>(ছান্দোগ্য ব্রাহ্মণ</a:t>
            </a:r>
            <a:r>
              <a:rPr lang="bn-IN" sz="2800" b="1" dirty="0">
                <a:latin typeface="NikoshBAN" panose="02000000000000000000" pitchFamily="2" charset="0"/>
                <a:cs typeface="NikoshBAN" panose="02000000000000000000" pitchFamily="2" charset="0"/>
              </a:rPr>
              <a:t>)</a:t>
            </a:r>
          </a:p>
          <a:p>
            <a:pPr algn="just"/>
            <a:r>
              <a:rPr lang="bn-IN" sz="2800" dirty="0">
                <a:latin typeface="NikoshBAN" panose="02000000000000000000" pitchFamily="2" charset="0"/>
                <a:cs typeface="NikoshBAN" panose="02000000000000000000" pitchFamily="2" charset="0"/>
              </a:rPr>
              <a:t> </a:t>
            </a:r>
          </a:p>
          <a:p>
            <a:pPr algn="just"/>
            <a:r>
              <a:rPr lang="bn-IN" sz="3200" dirty="0">
                <a:latin typeface="NikoshBAN" panose="02000000000000000000" pitchFamily="2" charset="0"/>
                <a:cs typeface="NikoshBAN" panose="02000000000000000000" pitchFamily="2" charset="0"/>
              </a:rPr>
              <a:t>সরলার্থ – “তোমার হৃদয় আমার হোক, আমার হৃদয় হোক তোমার।”</a:t>
            </a:r>
            <a:endParaRPr lang="en-US" sz="32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C2DD1C54-7F7F-7179-C471-BFB5044A358B}"/>
              </a:ext>
            </a:extLst>
          </p:cNvPr>
          <p:cNvSpPr txBox="1"/>
          <p:nvPr/>
        </p:nvSpPr>
        <p:spPr>
          <a:xfrm>
            <a:off x="2430378" y="403753"/>
            <a:ext cx="6817894"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5400" b="1" dirty="0">
                <a:solidFill>
                  <a:schemeClr val="accent2">
                    <a:lumMod val="75000"/>
                  </a:schemeClr>
                </a:solidFill>
                <a:latin typeface="NikoshBAN" panose="02000000000000000000" pitchFamily="2" charset="0"/>
                <a:cs typeface="NikoshBAN" panose="02000000000000000000" pitchFamily="2" charset="0"/>
              </a:rPr>
              <a:t>বিবাহের সর্বশ্রেষ্ঠ মন্ত্র</a:t>
            </a:r>
            <a:endParaRPr lang="en-US" sz="54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32225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29078-9692-DAD2-6E51-692F076DC12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3E8561-4981-B412-E13E-C58EE5299254}"/>
              </a:ext>
            </a:extLst>
          </p:cNvPr>
          <p:cNvSpPr txBox="1"/>
          <p:nvPr/>
        </p:nvSpPr>
        <p:spPr>
          <a:xfrm>
            <a:off x="668585" y="2253204"/>
            <a:ext cx="9497519" cy="2062103"/>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as-IN" sz="3200" dirty="0" smtClean="0"/>
              <a:t>সনাতন ধর্মে</a:t>
            </a:r>
            <a:r>
              <a:rPr lang="en-US" sz="3200" dirty="0" smtClean="0"/>
              <a:t>  </a:t>
            </a:r>
            <a:r>
              <a:rPr lang="en-US" sz="3200" dirty="0" err="1" smtClean="0"/>
              <a:t>বিবাহ</a:t>
            </a:r>
            <a:r>
              <a:rPr lang="as-IN" sz="3200" dirty="0" smtClean="0"/>
              <a:t> </a:t>
            </a:r>
            <a:r>
              <a:rPr lang="as-IN" sz="3200" dirty="0"/>
              <a:t>কেবল দুটি মানুষের সামাজিক বন্ধন নয়, বরং এটি একটি </a:t>
            </a:r>
            <a:r>
              <a:rPr lang="as-IN" sz="3200" b="1" dirty="0"/>
              <a:t>পবিত্র ধর্মীয় সংস্কার</a:t>
            </a:r>
            <a:r>
              <a:rPr lang="as-IN" sz="3200" dirty="0"/>
              <a:t>। হিন্দু ধর্মে </a:t>
            </a:r>
            <a:r>
              <a:rPr lang="as-IN" sz="3200" b="1" dirty="0"/>
              <a:t>হিন্দু</a:t>
            </a:r>
            <a:r>
              <a:rPr lang="as-IN" sz="3200" dirty="0" smtClean="0"/>
              <a:t>বিবাহকে </a:t>
            </a:r>
            <a:r>
              <a:rPr lang="as-IN" sz="3200" dirty="0"/>
              <a:t>একটি আত্মিক ও জন্ম-জন্মান্তরের বন্ধন হিসেবে বিবেচনা করা </a:t>
            </a:r>
            <a:r>
              <a:rPr lang="as-IN" sz="3200" dirty="0" smtClean="0"/>
              <a:t>হয়</a:t>
            </a:r>
            <a:r>
              <a:rPr lang="en-US" sz="3200" dirty="0" smtClean="0"/>
              <a:t>।</a:t>
            </a:r>
            <a:endParaRPr lang="as-IN" sz="3200" dirty="0"/>
          </a:p>
        </p:txBody>
      </p:sp>
      <p:sp>
        <p:nvSpPr>
          <p:cNvPr id="3" name="TextBox 2">
            <a:extLst>
              <a:ext uri="{FF2B5EF4-FFF2-40B4-BE49-F238E27FC236}">
                <a16:creationId xmlns:a16="http://schemas.microsoft.com/office/drawing/2014/main" id="{9AA93539-EF39-E6F2-AF34-F1925A0D1FE5}"/>
              </a:ext>
            </a:extLst>
          </p:cNvPr>
          <p:cNvSpPr txBox="1"/>
          <p:nvPr/>
        </p:nvSpPr>
        <p:spPr>
          <a:xfrm>
            <a:off x="2707828" y="388203"/>
            <a:ext cx="5870591"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বিবাহের গুরত্ব </a:t>
            </a:r>
            <a:endParaRPr lang="en-US" sz="88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68241288"/>
      </p:ext>
    </p:extLst>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CE925-94BE-7C65-1360-A0AD0A9508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80F178-66D1-86C8-FAAD-2EAFE24E5EFF}"/>
              </a:ext>
            </a:extLst>
          </p:cNvPr>
          <p:cNvSpPr txBox="1"/>
          <p:nvPr/>
        </p:nvSpPr>
        <p:spPr>
          <a:xfrm>
            <a:off x="2126503" y="1719219"/>
            <a:ext cx="8397119" cy="440120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bn-IN" sz="4000" dirty="0">
                <a:latin typeface="NikoshBAN" panose="02000000000000000000" pitchFamily="2" charset="0"/>
                <a:cs typeface="NikoshBAN" panose="02000000000000000000" pitchFamily="2" charset="0"/>
              </a:rPr>
              <a:t>বিবাহ অনুষ্ঠানের অনেক পর্ব আছে। যেমন- আশীর্বাদ, অধিবাস, বৃদ্ধিশ্রাদ্ধ, গায়ে হলুদ (গাত্র হরিদ্রা), বর-বরণ, শুভদৃষ্টি, মালাবদল, সম্প্রদান, যজ্ঞানুষ্ঠান ও সাতপাকে বাঁধা, সিঁথিতে বিবাহ চিহ্ন, সপ্তপদীগমন, বাসি বিয়ে, অষ্টমঙ্গলা প্রভৃতি।</a:t>
            </a:r>
            <a:endParaRPr lang="en-US" sz="40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941DC544-1E56-1944-E707-FBECA3007FC6}"/>
              </a:ext>
            </a:extLst>
          </p:cNvPr>
          <p:cNvSpPr txBox="1"/>
          <p:nvPr/>
        </p:nvSpPr>
        <p:spPr>
          <a:xfrm>
            <a:off x="2126503" y="495801"/>
            <a:ext cx="8397119" cy="830997"/>
          </a:xfrm>
          <a:prstGeom prst="rect">
            <a:avLst/>
          </a:prstGeom>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বিবাহ অনুষ্ঠানের পর্বসমূহ </a:t>
            </a:r>
            <a:endParaRPr lang="en-US" sz="8800" b="1" dirty="0">
              <a:solidFill>
                <a:srgbClr val="00B05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42107962"/>
      </p:ext>
    </p:extLst>
  </p:cSld>
  <p:clrMapOvr>
    <a:masterClrMapping/>
  </p:clrMapOvr>
  <p:transition>
    <p:strips dir="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4F23D-E7C5-B024-F737-7510645270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BC02852-C7D7-ECD4-E6AA-4E4D73AD8AC6}"/>
              </a:ext>
            </a:extLst>
          </p:cNvPr>
          <p:cNvSpPr txBox="1"/>
          <p:nvPr/>
        </p:nvSpPr>
        <p:spPr>
          <a:xfrm>
            <a:off x="417096" y="4609712"/>
            <a:ext cx="11438020" cy="156966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IN" sz="3200" dirty="0">
                <a:latin typeface="NikoshBAN" panose="02000000000000000000" pitchFamily="2" charset="0"/>
                <a:cs typeface="NikoshBAN" panose="02000000000000000000" pitchFamily="2" charset="0"/>
              </a:rPr>
              <a:t>গায়ে হলুদ হিন্দুবিবাহের একটি উল্লেখযোগ্য পর্ব। এ অনুষ্ঠানের মধ্য দিয়েই বিবাহের আনুষ্ঠানিকতা শুরু হয়। বর-কনের স্ব স্ব বাড়িতে গায়ে হলুদ অনুষ্ঠিত হয়। এটি মূলত দেহশুদ্ধিকরণ অনুষ্ঠান। </a:t>
            </a:r>
            <a:endParaRPr lang="en-US" sz="32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B5E29679-B0A0-6D9B-B7A7-1BE283644D64}"/>
              </a:ext>
            </a:extLst>
          </p:cNvPr>
          <p:cNvSpPr txBox="1"/>
          <p:nvPr/>
        </p:nvSpPr>
        <p:spPr>
          <a:xfrm>
            <a:off x="2711116" y="324761"/>
            <a:ext cx="8037095"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গায়ে হলুদ (গাত্র হরিদ্রা)</a:t>
            </a:r>
            <a:endParaRPr lang="en-US" sz="8800" b="1" dirty="0">
              <a:solidFill>
                <a:srgbClr val="00B050"/>
              </a:solidFill>
              <a:latin typeface="NikoshBAN" panose="02000000000000000000" pitchFamily="2" charset="0"/>
              <a:cs typeface="NikoshBAN" panose="02000000000000000000" pitchFamily="2" charset="0"/>
            </a:endParaRPr>
          </a:p>
        </p:txBody>
      </p:sp>
      <p:pic>
        <p:nvPicPr>
          <p:cNvPr id="4" name="Picture 3" descr="13.jpg"/>
          <p:cNvPicPr>
            <a:picLocks noChangeAspect="1"/>
          </p:cNvPicPr>
          <p:nvPr/>
        </p:nvPicPr>
        <p:blipFill>
          <a:blip r:embed="rId2" cstate="print"/>
          <a:stretch>
            <a:fillRect/>
          </a:stretch>
        </p:blipFill>
        <p:spPr>
          <a:xfrm>
            <a:off x="3726873" y="1238339"/>
            <a:ext cx="4572000" cy="3288792"/>
          </a:xfrm>
          <a:prstGeom prst="rect">
            <a:avLst/>
          </a:prstGeom>
        </p:spPr>
      </p:pic>
    </p:spTree>
    <p:extLst>
      <p:ext uri="{BB962C8B-B14F-4D97-AF65-F5344CB8AC3E}">
        <p14:creationId xmlns:p14="http://schemas.microsoft.com/office/powerpoint/2010/main" val="1086538254"/>
      </p:ext>
    </p:extLst>
  </p:cSld>
  <p:clrMapOvr>
    <a:masterClrMapping/>
  </p:clrMapOvr>
  <p:transition>
    <p:split orient="ver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062B-6232-52EB-ECDA-CFEB86050D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082EC9-8E60-2B5A-66C1-5E42C58FA382}"/>
              </a:ext>
            </a:extLst>
          </p:cNvPr>
          <p:cNvSpPr txBox="1"/>
          <p:nvPr/>
        </p:nvSpPr>
        <p:spPr>
          <a:xfrm>
            <a:off x="386988" y="4379495"/>
            <a:ext cx="11512446" cy="175432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IN" sz="3600" dirty="0">
                <a:latin typeface="NikoshBAN" panose="02000000000000000000" pitchFamily="2" charset="0"/>
                <a:cs typeface="NikoshBAN" panose="02000000000000000000" pitchFamily="2" charset="0"/>
              </a:rPr>
              <a:t>বর তার গলার মালাটি কনের গলায় এবং একইভাবে কনেও তার গলার মালাটি বরের গলায় পরিয়ে দেয়। এই প্রক্রিয়ায় পর পর তিনবার পরস্পরের মালা বদল করা হয়।</a:t>
            </a:r>
            <a:endParaRPr lang="en-US" sz="36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470BA424-2C1F-C6D4-FE05-1CEB041CF77F}"/>
              </a:ext>
            </a:extLst>
          </p:cNvPr>
          <p:cNvSpPr txBox="1"/>
          <p:nvPr/>
        </p:nvSpPr>
        <p:spPr>
          <a:xfrm>
            <a:off x="3317819" y="354741"/>
            <a:ext cx="5556356"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মালাবদল</a:t>
            </a:r>
            <a:endParaRPr lang="en-US" sz="8800" b="1" dirty="0">
              <a:solidFill>
                <a:srgbClr val="00B050"/>
              </a:solidFill>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3317819" y="1185737"/>
            <a:ext cx="5556356" cy="3193757"/>
          </a:xfrm>
          <a:prstGeom prst="rect">
            <a:avLst/>
          </a:prstGeom>
        </p:spPr>
      </p:pic>
    </p:spTree>
    <p:extLst>
      <p:ext uri="{BB962C8B-B14F-4D97-AF65-F5344CB8AC3E}">
        <p14:creationId xmlns:p14="http://schemas.microsoft.com/office/powerpoint/2010/main" val="465769515"/>
      </p:ext>
    </p:extLst>
  </p:cSld>
  <p:clrMapOvr>
    <a:masterClrMapping/>
  </p:clrMapOvr>
  <p:transition>
    <p:cover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33B4B-3222-37A3-3037-6D35F7FD96A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6CA826-D183-C493-C0D9-0B8A70E6F14E}"/>
              </a:ext>
            </a:extLst>
          </p:cNvPr>
          <p:cNvSpPr txBox="1"/>
          <p:nvPr/>
        </p:nvSpPr>
        <p:spPr>
          <a:xfrm>
            <a:off x="359764" y="4646410"/>
            <a:ext cx="11497456" cy="193899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IN" sz="4000" dirty="0">
                <a:latin typeface="NikoshBAN" panose="02000000000000000000" pitchFamily="2" charset="0"/>
                <a:cs typeface="NikoshBAN" panose="02000000000000000000" pitchFamily="2" charset="0"/>
              </a:rPr>
              <a:t>বিবাহের মূল পর্বই হচ্ছে সম্প্রদানপর্ব। সম্প্রদানকর্তা দেবতাদের নাম উচ্চারণ করে উলুধ্বনি, শঙ্খধ্বনি ও আনন্দঘন পরিবেশের মধ্যে কন্যা সম্প্রদান করেন।</a:t>
            </a:r>
            <a:endParaRPr lang="en-US" sz="40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ABC2469B-484A-4AB5-4492-509855A68085}"/>
              </a:ext>
            </a:extLst>
          </p:cNvPr>
          <p:cNvSpPr txBox="1"/>
          <p:nvPr/>
        </p:nvSpPr>
        <p:spPr>
          <a:xfrm>
            <a:off x="3330314" y="249624"/>
            <a:ext cx="5556356"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সম্প্রদান</a:t>
            </a:r>
            <a:endParaRPr lang="en-US" sz="8800" b="1" dirty="0">
              <a:solidFill>
                <a:srgbClr val="00B050"/>
              </a:solidFill>
              <a:latin typeface="NikoshBAN" panose="02000000000000000000" pitchFamily="2" charset="0"/>
              <a:cs typeface="NikoshBAN" panose="02000000000000000000" pitchFamily="2" charset="0"/>
            </a:endParaRPr>
          </a:p>
        </p:txBody>
      </p:sp>
      <p:pic>
        <p:nvPicPr>
          <p:cNvPr id="6" name="Picture 5"/>
          <p:cNvPicPr>
            <a:picLocks noChangeAspect="1"/>
          </p:cNvPicPr>
          <p:nvPr/>
        </p:nvPicPr>
        <p:blipFill>
          <a:blip r:embed="rId2"/>
          <a:stretch>
            <a:fillRect/>
          </a:stretch>
        </p:blipFill>
        <p:spPr>
          <a:xfrm>
            <a:off x="3623392" y="1267326"/>
            <a:ext cx="4830797" cy="3192379"/>
          </a:xfrm>
          <a:prstGeom prst="rect">
            <a:avLst/>
          </a:prstGeom>
        </p:spPr>
      </p:pic>
    </p:spTree>
    <p:extLst>
      <p:ext uri="{BB962C8B-B14F-4D97-AF65-F5344CB8AC3E}">
        <p14:creationId xmlns:p14="http://schemas.microsoft.com/office/powerpoint/2010/main" val="21386262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7F951-07BC-B34F-A6CD-707111ADFA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3B552B-DEC4-812A-91E6-E7C50DFEA4B4}"/>
              </a:ext>
            </a:extLst>
          </p:cNvPr>
          <p:cNvSpPr txBox="1"/>
          <p:nvPr/>
        </p:nvSpPr>
        <p:spPr>
          <a:xfrm>
            <a:off x="220500" y="4031161"/>
            <a:ext cx="11749827" cy="25545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IN" sz="4000" dirty="0">
                <a:latin typeface="NikoshBAN" panose="02000000000000000000" pitchFamily="2" charset="0"/>
                <a:cs typeface="NikoshBAN" panose="02000000000000000000" pitchFamily="2" charset="0"/>
              </a:rPr>
              <a:t>সম্প্রদান পর্বের পরে সেখানে বর্গাকার যজ্ঞক্ষেত্র তৈরি করা হয়। এরপর দেবপুরোহিত অগ্নিকে পরপর সাতবার প্রদক্ষিণ করে প্রণাম করতে হয়। এভাবেই সাতপাকে বেঁধে নবদম্পতি বিশুদ্ধ নব-জীবন লাভ করে।</a:t>
            </a:r>
            <a:endParaRPr lang="en-US" sz="40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C317C437-B2BF-0DB1-A688-08A0D416C8A5}"/>
              </a:ext>
            </a:extLst>
          </p:cNvPr>
          <p:cNvSpPr txBox="1"/>
          <p:nvPr/>
        </p:nvSpPr>
        <p:spPr>
          <a:xfrm>
            <a:off x="1953138" y="202893"/>
            <a:ext cx="8176422"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bn-IN" sz="4800" b="1" dirty="0" smtClean="0">
                <a:solidFill>
                  <a:schemeClr val="accent2">
                    <a:lumMod val="75000"/>
                  </a:schemeClr>
                </a:solidFill>
                <a:latin typeface="NikoshBAN" panose="02000000000000000000" pitchFamily="2" charset="0"/>
                <a:cs typeface="NikoshBAN" panose="02000000000000000000" pitchFamily="2" charset="0"/>
              </a:rPr>
              <a:t>যজ্ঞানুষ্ঠান</a:t>
            </a:r>
            <a:r>
              <a:rPr lang="en-US" sz="4800" b="1" dirty="0">
                <a:solidFill>
                  <a:schemeClr val="accent2">
                    <a:lumMod val="75000"/>
                  </a:schemeClr>
                </a:solidFill>
                <a:latin typeface="NikoshBAN" panose="02000000000000000000" pitchFamily="2" charset="0"/>
                <a:cs typeface="NikoshBAN" panose="02000000000000000000" pitchFamily="2" charset="0"/>
              </a:rPr>
              <a:t> </a:t>
            </a:r>
            <a:r>
              <a:rPr lang="en-US" sz="4800" b="1" dirty="0" smtClean="0">
                <a:solidFill>
                  <a:schemeClr val="accent2">
                    <a:lumMod val="75000"/>
                  </a:schemeClr>
                </a:solidFill>
                <a:latin typeface="NikoshBAN" panose="02000000000000000000" pitchFamily="2" charset="0"/>
                <a:cs typeface="NikoshBAN" panose="02000000000000000000" pitchFamily="2" charset="0"/>
              </a:rPr>
              <a:t>ও </a:t>
            </a:r>
            <a:r>
              <a:rPr lang="en-US" sz="4800" b="1" dirty="0" err="1" smtClean="0">
                <a:solidFill>
                  <a:schemeClr val="accent2">
                    <a:lumMod val="75000"/>
                  </a:schemeClr>
                </a:solidFill>
                <a:latin typeface="NikoshBAN" panose="02000000000000000000" pitchFamily="2" charset="0"/>
                <a:cs typeface="NikoshBAN" panose="02000000000000000000" pitchFamily="2" charset="0"/>
              </a:rPr>
              <a:t>সাতপাকে</a:t>
            </a:r>
            <a:r>
              <a:rPr lang="en-US" sz="4800" b="1" dirty="0" smtClean="0">
                <a:solidFill>
                  <a:schemeClr val="accent2">
                    <a:lumMod val="75000"/>
                  </a:schemeClr>
                </a:solidFill>
                <a:latin typeface="NikoshBAN" panose="02000000000000000000" pitchFamily="2" charset="0"/>
                <a:cs typeface="NikoshBAN" panose="02000000000000000000" pitchFamily="2" charset="0"/>
              </a:rPr>
              <a:t> </a:t>
            </a:r>
            <a:r>
              <a:rPr lang="en-US" sz="4800" b="1" dirty="0" err="1" smtClean="0">
                <a:solidFill>
                  <a:schemeClr val="accent2">
                    <a:lumMod val="75000"/>
                  </a:schemeClr>
                </a:solidFill>
                <a:latin typeface="NikoshBAN" panose="02000000000000000000" pitchFamily="2" charset="0"/>
                <a:cs typeface="NikoshBAN" panose="02000000000000000000" pitchFamily="2" charset="0"/>
              </a:rPr>
              <a:t>বা</a:t>
            </a:r>
            <a:r>
              <a:rPr lang="en-US" sz="4800" b="1" dirty="0" err="1">
                <a:solidFill>
                  <a:schemeClr val="accent2">
                    <a:lumMod val="75000"/>
                  </a:schemeClr>
                </a:solidFill>
                <a:latin typeface="NikoshBAN" panose="02000000000000000000" pitchFamily="2" charset="0"/>
                <a:cs typeface="NikoshBAN" panose="02000000000000000000" pitchFamily="2" charset="0"/>
              </a:rPr>
              <a:t>ঁ</a:t>
            </a:r>
            <a:r>
              <a:rPr lang="en-US" sz="4800" b="1" dirty="0" err="1" smtClean="0">
                <a:solidFill>
                  <a:schemeClr val="accent2">
                    <a:lumMod val="75000"/>
                  </a:schemeClr>
                </a:solidFill>
                <a:latin typeface="NikoshBAN" panose="02000000000000000000" pitchFamily="2" charset="0"/>
                <a:cs typeface="NikoshBAN" panose="02000000000000000000" pitchFamily="2" charset="0"/>
              </a:rPr>
              <a:t>ধা</a:t>
            </a:r>
            <a:endParaRPr lang="en-US" sz="8800" b="1" dirty="0">
              <a:solidFill>
                <a:srgbClr val="00B05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594" y="1033890"/>
            <a:ext cx="2731510" cy="2997271"/>
          </a:xfrm>
          <a:prstGeom prst="rect">
            <a:avLst/>
          </a:prstGeom>
        </p:spPr>
      </p:pic>
    </p:spTree>
    <p:extLst>
      <p:ext uri="{BB962C8B-B14F-4D97-AF65-F5344CB8AC3E}">
        <p14:creationId xmlns:p14="http://schemas.microsoft.com/office/powerpoint/2010/main" val="1855440335"/>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E9C7A-4CF5-4A7A-382F-1DF647C731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F11142-68A8-0571-BE66-425A610FB070}"/>
              </a:ext>
            </a:extLst>
          </p:cNvPr>
          <p:cNvSpPr txBox="1"/>
          <p:nvPr/>
        </p:nvSpPr>
        <p:spPr>
          <a:xfrm>
            <a:off x="689811" y="4015489"/>
            <a:ext cx="11182400" cy="255454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bn-IN" sz="3200" dirty="0">
                <a:latin typeface="NikoshBAN" panose="02000000000000000000" pitchFamily="2" charset="0"/>
                <a:cs typeface="NikoshBAN" panose="02000000000000000000" pitchFamily="2" charset="0"/>
              </a:rPr>
              <a:t>কন্যাকে পাত্রস্থ করার সময় বরপক্ষকে যদি নগদ অর্থ, সম্পদ প্রভৃতি দিতে হয় তাহলে তাকে বলে পণ। এই পণপ্রথা বা যৌতুকপ্রথা একটি সামাজিক ব্যাধি। পণ গ্রহণ এবং প্রদান দুটোই সমান অপরাধ। বর্তমান সমাজ ব্যবস্থায় এই পণপ্রথা নিন্দনীয় এবং রাষ্ট্রীয়ভাবে নিষিদ্ধ।</a:t>
            </a:r>
            <a:endParaRPr lang="en-US" sz="32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91BE42DB-B8A3-8329-08CA-AAE05E7D5CD4}"/>
              </a:ext>
            </a:extLst>
          </p:cNvPr>
          <p:cNvSpPr txBox="1"/>
          <p:nvPr/>
        </p:nvSpPr>
        <p:spPr>
          <a:xfrm>
            <a:off x="3317819" y="309771"/>
            <a:ext cx="5556356" cy="83099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পণপ্রথা অধর্ম</a:t>
            </a:r>
            <a:endParaRPr lang="en-US" sz="8800" b="1" dirty="0">
              <a:solidFill>
                <a:srgbClr val="00B050"/>
              </a:solidFill>
              <a:latin typeface="NikoshBAN" panose="02000000000000000000" pitchFamily="2" charset="0"/>
              <a:cs typeface="NikoshBAN" panose="02000000000000000000" pitchFamily="2" charset="0"/>
            </a:endParaRPr>
          </a:p>
        </p:txBody>
      </p:sp>
      <p:pic>
        <p:nvPicPr>
          <p:cNvPr id="4" name="Picture 3" descr="21.jpg"/>
          <p:cNvPicPr>
            <a:picLocks noChangeAspect="1"/>
          </p:cNvPicPr>
          <p:nvPr/>
        </p:nvPicPr>
        <p:blipFill>
          <a:blip r:embed="rId2"/>
          <a:stretch>
            <a:fillRect/>
          </a:stretch>
        </p:blipFill>
        <p:spPr>
          <a:xfrm>
            <a:off x="3317819" y="1213917"/>
            <a:ext cx="5343903" cy="2805549"/>
          </a:xfrm>
          <a:prstGeom prst="rect">
            <a:avLst/>
          </a:prstGeom>
        </p:spPr>
      </p:pic>
    </p:spTree>
    <p:extLst>
      <p:ext uri="{BB962C8B-B14F-4D97-AF65-F5344CB8AC3E}">
        <p14:creationId xmlns:p14="http://schemas.microsoft.com/office/powerpoint/2010/main" val="1918045096"/>
      </p:ext>
    </p:extLst>
  </p:cSld>
  <p:clrMapOvr>
    <a:masterClrMapping/>
  </p:clrMapOvr>
  <p:transition>
    <p:zoom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DB40F-1516-0925-D8D3-363FF56735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1B35B3B-89E3-29B9-4B6C-3BA45DF4F1A1}"/>
              </a:ext>
            </a:extLst>
          </p:cNvPr>
          <p:cNvSpPr txBox="1"/>
          <p:nvPr/>
        </p:nvSpPr>
        <p:spPr>
          <a:xfrm>
            <a:off x="2644953" y="3168606"/>
            <a:ext cx="7320197"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bn-IN" sz="4000" dirty="0">
                <a:latin typeface="NikoshBAN" panose="02000000000000000000" pitchFamily="2" charset="0"/>
                <a:cs typeface="NikoshBAN" panose="02000000000000000000" pitchFamily="2" charset="0"/>
              </a:rPr>
              <a:t>দল পদ্মা - বিবাহের গুরুত্ব ব্যাখ্যা কর</a:t>
            </a:r>
            <a:r>
              <a:rPr lang="bn-IN" sz="4000" dirty="0" smtClean="0">
                <a:latin typeface="NikoshBAN" panose="02000000000000000000" pitchFamily="2" charset="0"/>
                <a:cs typeface="NikoshBAN" panose="02000000000000000000" pitchFamily="2" charset="0"/>
              </a:rPr>
              <a:t>।</a:t>
            </a:r>
            <a:endParaRPr lang="bn-IN" sz="40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480393FF-0567-F108-8B1E-6946EFCB2EAF}"/>
              </a:ext>
            </a:extLst>
          </p:cNvPr>
          <p:cNvSpPr txBox="1"/>
          <p:nvPr/>
        </p:nvSpPr>
        <p:spPr>
          <a:xfrm>
            <a:off x="3506659" y="1484650"/>
            <a:ext cx="5556356"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bn-IN" sz="4800" b="1" dirty="0">
                <a:solidFill>
                  <a:schemeClr val="accent2">
                    <a:lumMod val="75000"/>
                  </a:schemeClr>
                </a:solidFill>
                <a:latin typeface="NikoshBAN" panose="02000000000000000000" pitchFamily="2" charset="0"/>
                <a:cs typeface="NikoshBAN" panose="02000000000000000000" pitchFamily="2" charset="0"/>
              </a:rPr>
              <a:t>দলগত কাজ</a:t>
            </a:r>
            <a:endParaRPr lang="en-US" sz="8800" b="1" dirty="0">
              <a:solidFill>
                <a:srgbClr val="00B050"/>
              </a:solidFill>
              <a:latin typeface="NikoshBAN" panose="02000000000000000000" pitchFamily="2" charset="0"/>
              <a:cs typeface="NikoshBAN" panose="02000000000000000000" pitchFamily="2" charset="0"/>
            </a:endParaRPr>
          </a:p>
        </p:txBody>
      </p:sp>
      <p:sp>
        <p:nvSpPr>
          <p:cNvPr id="4" name="TextBox 3"/>
          <p:cNvSpPr txBox="1"/>
          <p:nvPr/>
        </p:nvSpPr>
        <p:spPr>
          <a:xfrm>
            <a:off x="2644953" y="5160337"/>
            <a:ext cx="7320197" cy="1323439"/>
          </a:xfrm>
          <a:prstGeom prst="rect">
            <a:avLst/>
          </a:prstGeom>
          <a:solidFill>
            <a:schemeClr val="accent1">
              <a:lumMod val="60000"/>
              <a:lumOff val="40000"/>
            </a:schemeClr>
          </a:solidFill>
        </p:spPr>
        <p:txBody>
          <a:bodyPr wrap="square" rtlCol="0">
            <a:spAutoFit/>
          </a:bodyPr>
          <a:lstStyle/>
          <a:p>
            <a:r>
              <a:rPr lang="bn-IN" sz="4000" dirty="0">
                <a:latin typeface="NikoshBAN" panose="02000000000000000000" pitchFamily="2" charset="0"/>
                <a:cs typeface="NikoshBAN" panose="02000000000000000000" pitchFamily="2" charset="0"/>
              </a:rPr>
              <a:t>দল মেঘনা - বিবাহের  পর্বসমূহ বর্ণনা কর। </a:t>
            </a:r>
            <a:endParaRPr lang="en-US" sz="40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106021865"/>
      </p:ext>
    </p:extLst>
  </p:cSld>
  <p:clrMapOvr>
    <a:masterClrMapping/>
  </p:clrMapOvr>
  <p:transition>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EB0CE95-B863-A680-F523-ABBEA9F1CF2D}"/>
              </a:ext>
            </a:extLst>
          </p:cNvPr>
          <p:cNvSpPr txBox="1"/>
          <p:nvPr/>
        </p:nvSpPr>
        <p:spPr>
          <a:xfrm>
            <a:off x="4111905" y="282708"/>
            <a:ext cx="3882453"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4800" b="1" dirty="0" smtClean="0">
                <a:solidFill>
                  <a:schemeClr val="accent2"/>
                </a:solidFill>
                <a:latin typeface="NikoshBAN" panose="02000000000000000000" pitchFamily="2" charset="0"/>
                <a:cs typeface="NikoshBAN" panose="02000000000000000000" pitchFamily="2" charset="0"/>
              </a:rPr>
              <a:t>মূল্যায়</a:t>
            </a:r>
            <a:r>
              <a:rPr lang="en-US" sz="4800" b="1" dirty="0" smtClean="0">
                <a:solidFill>
                  <a:schemeClr val="accent2"/>
                </a:solidFill>
                <a:latin typeface="NikoshBAN" panose="02000000000000000000" pitchFamily="2" charset="0"/>
                <a:cs typeface="NikoshBAN" panose="02000000000000000000" pitchFamily="2" charset="0"/>
              </a:rPr>
              <a:t>ণ</a:t>
            </a:r>
            <a:endParaRPr lang="en-US" sz="4800" b="1" dirty="0">
              <a:solidFill>
                <a:schemeClr val="accent2"/>
              </a:solidFill>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6EEEDCAA-C85D-E75D-0F66-F36E9233616A}"/>
              </a:ext>
            </a:extLst>
          </p:cNvPr>
          <p:cNvSpPr txBox="1"/>
          <p:nvPr/>
        </p:nvSpPr>
        <p:spPr>
          <a:xfrm>
            <a:off x="673768" y="1248303"/>
            <a:ext cx="10758729" cy="378565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bn-IN" sz="2400" dirty="0">
                <a:latin typeface="NikoshBAN" pitchFamily="2" charset="0"/>
                <a:cs typeface="NikoshBAN" pitchFamily="2" charset="0"/>
              </a:rPr>
              <a:t>১। প্রশ্নঃ ‘বিবাহ’ শব্দের অর্থ কী?</a:t>
            </a:r>
          </a:p>
          <a:p>
            <a:r>
              <a:rPr lang="bn-IN" sz="2400" dirty="0">
                <a:latin typeface="NikoshBAN" pitchFamily="2" charset="0"/>
                <a:cs typeface="NikoshBAN" pitchFamily="2" charset="0"/>
              </a:rPr>
              <a:t>   উত্তরঃ বিশেষরূপে ভারবহন করা।</a:t>
            </a:r>
            <a:endParaRPr lang="en-US" sz="2400" dirty="0">
              <a:latin typeface="NikoshBAN" pitchFamily="2" charset="0"/>
              <a:cs typeface="NikoshBAN" pitchFamily="2" charset="0"/>
            </a:endParaRPr>
          </a:p>
          <a:p>
            <a:r>
              <a:rPr lang="en-US" sz="2400" dirty="0">
                <a:latin typeface="NikoshBAN" pitchFamily="2" charset="0"/>
                <a:cs typeface="NikoshBAN" pitchFamily="2" charset="0"/>
              </a:rPr>
              <a:t>২। </a:t>
            </a:r>
            <a:r>
              <a:rPr lang="en-US" sz="2400" dirty="0" err="1">
                <a:latin typeface="NikoshBAN" pitchFamily="2" charset="0"/>
                <a:cs typeface="NikoshBAN" pitchFamily="2" charset="0"/>
              </a:rPr>
              <a:t>প্রশ্নঃ</a:t>
            </a:r>
            <a:r>
              <a:rPr lang="en-US" sz="2400" dirty="0">
                <a:latin typeface="NikoshBAN" pitchFamily="2" charset="0"/>
                <a:cs typeface="NikoshBAN" pitchFamily="2" charset="0"/>
              </a:rPr>
              <a:t> </a:t>
            </a:r>
            <a:r>
              <a:rPr lang="bn-IN" sz="2400" dirty="0">
                <a:latin typeface="NikoshBAN" pitchFamily="2" charset="0"/>
                <a:cs typeface="NikoshBAN" pitchFamily="2" charset="0"/>
              </a:rPr>
              <a:t>মনুসংহিতায় কত প্রকার বিবাহের উল্লেখ আছে?</a:t>
            </a:r>
            <a:endParaRPr lang="en-US" sz="2400" dirty="0">
              <a:latin typeface="NikoshBAN" pitchFamily="2" charset="0"/>
              <a:cs typeface="NikoshBAN" pitchFamily="2" charset="0"/>
            </a:endParaRPr>
          </a:p>
          <a:p>
            <a:r>
              <a:rPr lang="en-US" sz="2400" dirty="0">
                <a:latin typeface="NikoshBAN" pitchFamily="2" charset="0"/>
                <a:cs typeface="NikoshBAN" pitchFamily="2" charset="0"/>
              </a:rPr>
              <a:t>  </a:t>
            </a:r>
            <a:r>
              <a:rPr lang="bn-IN" sz="2400" dirty="0">
                <a:latin typeface="NikoshBAN" pitchFamily="2" charset="0"/>
                <a:cs typeface="NikoshBAN" pitchFamily="2" charset="0"/>
              </a:rPr>
              <a:t> </a:t>
            </a:r>
            <a:r>
              <a:rPr lang="en-US" sz="2400" dirty="0" err="1">
                <a:latin typeface="NikoshBAN" pitchFamily="2" charset="0"/>
                <a:cs typeface="NikoshBAN" pitchFamily="2" charset="0"/>
              </a:rPr>
              <a:t>উত্তরঃ</a:t>
            </a:r>
            <a:r>
              <a:rPr lang="en-US" sz="2400" dirty="0">
                <a:latin typeface="NikoshBAN" pitchFamily="2" charset="0"/>
                <a:cs typeface="NikoshBAN" pitchFamily="2" charset="0"/>
              </a:rPr>
              <a:t> </a:t>
            </a:r>
            <a:r>
              <a:rPr lang="bn-IN" sz="2400" dirty="0">
                <a:latin typeface="NikoshBAN" pitchFamily="2" charset="0"/>
                <a:cs typeface="NikoshBAN" pitchFamily="2" charset="0"/>
              </a:rPr>
              <a:t>আট প্রকার।</a:t>
            </a:r>
          </a:p>
          <a:p>
            <a:r>
              <a:rPr lang="en-US" sz="2400" dirty="0">
                <a:latin typeface="NikoshBAN" pitchFamily="2" charset="0"/>
                <a:cs typeface="NikoshBAN" pitchFamily="2" charset="0"/>
              </a:rPr>
              <a:t>৩</a:t>
            </a:r>
            <a:r>
              <a:rPr lang="bn-IN" sz="2400" dirty="0">
                <a:latin typeface="NikoshBAN" pitchFamily="2" charset="0"/>
                <a:cs typeface="NikoshBAN" pitchFamily="2" charset="0"/>
              </a:rPr>
              <a:t>। প্রশ্নঃ হিন্দুশাস্ত্র অনুসারে সমগ্র জীবনের মধ্যে শ্রেষ্ঠ সংস্কার কোনটি?</a:t>
            </a:r>
          </a:p>
          <a:p>
            <a:r>
              <a:rPr lang="bn-IN" sz="2400" dirty="0">
                <a:latin typeface="NikoshBAN" pitchFamily="2" charset="0"/>
                <a:cs typeface="NikoshBAN" pitchFamily="2" charset="0"/>
              </a:rPr>
              <a:t>   উত্তরঃ বিবাহ</a:t>
            </a:r>
          </a:p>
          <a:p>
            <a:r>
              <a:rPr lang="en-US" sz="2400" dirty="0">
                <a:latin typeface="NikoshBAN" pitchFamily="2" charset="0"/>
                <a:cs typeface="NikoshBAN" pitchFamily="2" charset="0"/>
              </a:rPr>
              <a:t>৪</a:t>
            </a:r>
            <a:r>
              <a:rPr lang="bn-IN" sz="2400" dirty="0">
                <a:latin typeface="NikoshBAN" pitchFamily="2" charset="0"/>
                <a:cs typeface="NikoshBAN" pitchFamily="2" charset="0"/>
              </a:rPr>
              <a:t>। প্রশ্নঃ বিবাহের মূল পর্ব কোনটি?</a:t>
            </a:r>
          </a:p>
          <a:p>
            <a:r>
              <a:rPr lang="bn-IN" sz="2400" dirty="0">
                <a:latin typeface="NikoshBAN" pitchFamily="2" charset="0"/>
                <a:cs typeface="NikoshBAN" pitchFamily="2" charset="0"/>
              </a:rPr>
              <a:t>   উত্তরঃ সম্প্রদানপর্ব</a:t>
            </a:r>
          </a:p>
          <a:p>
            <a:r>
              <a:rPr lang="bn-IN" sz="2400" dirty="0">
                <a:latin typeface="NikoshBAN" pitchFamily="2" charset="0"/>
                <a:cs typeface="NikoshBAN" pitchFamily="2" charset="0"/>
              </a:rPr>
              <a:t>৫</a:t>
            </a:r>
            <a:r>
              <a:rPr lang="en-US" sz="2400" dirty="0">
                <a:latin typeface="NikoshBAN" pitchFamily="2" charset="0"/>
                <a:cs typeface="NikoshBAN" pitchFamily="2" charset="0"/>
              </a:rPr>
              <a:t>। </a:t>
            </a:r>
            <a:r>
              <a:rPr lang="en-US" sz="2400" dirty="0" err="1">
                <a:latin typeface="NikoshBAN" pitchFamily="2" charset="0"/>
                <a:cs typeface="NikoshBAN" pitchFamily="2" charset="0"/>
              </a:rPr>
              <a:t>প্রশ্নঃ</a:t>
            </a:r>
            <a:r>
              <a:rPr lang="en-US" sz="2400" dirty="0">
                <a:latin typeface="NikoshBAN" pitchFamily="2" charset="0"/>
                <a:cs typeface="NikoshBAN" pitchFamily="2" charset="0"/>
              </a:rPr>
              <a:t> </a:t>
            </a:r>
            <a:r>
              <a:rPr lang="bn-IN" sz="2400" dirty="0" smtClean="0">
                <a:latin typeface="NikoshBAN" pitchFamily="2" charset="0"/>
                <a:cs typeface="NikoshBAN" pitchFamily="2" charset="0"/>
              </a:rPr>
              <a:t>মালাবদল প্রক্রিয়ায় পরপর কতবার পরস্পরের মধ্যে মালা বদল করা হয়?</a:t>
            </a:r>
          </a:p>
          <a:p>
            <a:r>
              <a:rPr lang="en-US" sz="2400" dirty="0" smtClean="0">
                <a:latin typeface="NikoshBAN" pitchFamily="2" charset="0"/>
                <a:cs typeface="NikoshBAN" pitchFamily="2" charset="0"/>
              </a:rPr>
              <a:t>  </a:t>
            </a:r>
            <a:r>
              <a:rPr lang="bn-IN" sz="2400" dirty="0" smtClean="0">
                <a:latin typeface="NikoshBAN" pitchFamily="2" charset="0"/>
                <a:cs typeface="NikoshBAN" pitchFamily="2" charset="0"/>
              </a:rPr>
              <a:t> </a:t>
            </a:r>
            <a:r>
              <a:rPr lang="en-US" sz="2400" dirty="0" err="1" smtClean="0">
                <a:latin typeface="NikoshBAN" pitchFamily="2" charset="0"/>
                <a:cs typeface="NikoshBAN" pitchFamily="2" charset="0"/>
              </a:rPr>
              <a:t>উত্তরঃ</a:t>
            </a:r>
            <a:r>
              <a:rPr lang="en-US" sz="2400" dirty="0" smtClean="0">
                <a:latin typeface="NikoshBAN" pitchFamily="2" charset="0"/>
                <a:cs typeface="NikoshBAN" pitchFamily="2" charset="0"/>
              </a:rPr>
              <a:t> </a:t>
            </a:r>
            <a:r>
              <a:rPr lang="bn-IN" sz="2400" dirty="0" smtClean="0">
                <a:latin typeface="NikoshBAN" pitchFamily="2" charset="0"/>
                <a:cs typeface="NikoshBAN" pitchFamily="2" charset="0"/>
              </a:rPr>
              <a:t>তিন </a:t>
            </a:r>
            <a:r>
              <a:rPr lang="bn-IN" sz="2400" smtClean="0">
                <a:latin typeface="NikoshBAN" pitchFamily="2" charset="0"/>
                <a:cs typeface="NikoshBAN" pitchFamily="2" charset="0"/>
              </a:rPr>
              <a:t>বার।</a:t>
            </a:r>
            <a:endParaRPr lang="bn-IN" sz="2400" dirty="0" smtClean="0">
              <a:latin typeface="NikoshBAN" pitchFamily="2" charset="0"/>
              <a:cs typeface="NikoshBAN" pitchFamily="2" charset="0"/>
            </a:endParaRPr>
          </a:p>
        </p:txBody>
      </p:sp>
    </p:spTree>
    <p:extLst>
      <p:ext uri="{BB962C8B-B14F-4D97-AF65-F5344CB8AC3E}">
        <p14:creationId xmlns:p14="http://schemas.microsoft.com/office/powerpoint/2010/main" val="35362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0947E-4FA7-BB1B-C067-136299024AA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173EB4E-8107-317F-665B-31B997CB0DC1}"/>
              </a:ext>
            </a:extLst>
          </p:cNvPr>
          <p:cNvSpPr txBox="1"/>
          <p:nvPr/>
        </p:nvSpPr>
        <p:spPr>
          <a:xfrm>
            <a:off x="4154771" y="1648918"/>
            <a:ext cx="3882453" cy="76944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IN" sz="4400" b="1" dirty="0">
                <a:solidFill>
                  <a:schemeClr val="accent2"/>
                </a:solidFill>
                <a:latin typeface="NikoshBAN" panose="02000000000000000000" pitchFamily="2" charset="0"/>
                <a:cs typeface="NikoshBAN" panose="02000000000000000000" pitchFamily="2" charset="0"/>
              </a:rPr>
              <a:t>বাড়ির কাজ</a:t>
            </a:r>
            <a:endParaRPr lang="en-US" sz="4400" b="1" dirty="0">
              <a:solidFill>
                <a:schemeClr val="accent2"/>
              </a:solidFill>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B5EA09EA-39F9-6BBD-FD72-A90585314E7E}"/>
              </a:ext>
            </a:extLst>
          </p:cNvPr>
          <p:cNvSpPr txBox="1"/>
          <p:nvPr/>
        </p:nvSpPr>
        <p:spPr>
          <a:xfrm>
            <a:off x="3015916" y="3429000"/>
            <a:ext cx="6305467"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bn-IN" sz="3200" b="1" dirty="0">
                <a:latin typeface="NikoshBAN" pitchFamily="2" charset="0"/>
                <a:cs typeface="NikoshBAN" pitchFamily="2" charset="0"/>
              </a:rPr>
              <a:t>“পণপ্রথা অধর্ম” - যুক্তিসহ ব্যাখ্যা কর।</a:t>
            </a:r>
          </a:p>
        </p:txBody>
      </p:sp>
    </p:spTree>
    <p:extLst>
      <p:ext uri="{BB962C8B-B14F-4D97-AF65-F5344CB8AC3E}">
        <p14:creationId xmlns:p14="http://schemas.microsoft.com/office/powerpoint/2010/main" val="2144007411"/>
      </p:ext>
    </p:extLst>
  </p:cSld>
  <p:clrMapOvr>
    <a:masterClrMapping/>
  </p:clrMapOvr>
  <p:transition>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89411" y="4833257"/>
            <a:ext cx="9440883"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6600" b="1" dirty="0" err="1" smtClean="0">
                <a:latin typeface="NikoshBAN" pitchFamily="2" charset="0"/>
                <a:cs typeface="NikoshBAN" pitchFamily="2" charset="0"/>
              </a:rPr>
              <a:t>সকলকে</a:t>
            </a:r>
            <a:r>
              <a:rPr lang="en-US" sz="6600" b="1" dirty="0" smtClean="0">
                <a:latin typeface="NikoshBAN" pitchFamily="2" charset="0"/>
                <a:cs typeface="NikoshBAN" pitchFamily="2" charset="0"/>
              </a:rPr>
              <a:t> </a:t>
            </a:r>
            <a:r>
              <a:rPr lang="en-US" sz="6600" b="1" dirty="0" err="1" smtClean="0">
                <a:latin typeface="NikoshBAN" pitchFamily="2" charset="0"/>
                <a:cs typeface="NikoshBAN" pitchFamily="2" charset="0"/>
              </a:rPr>
              <a:t>ধন্যবাদ</a:t>
            </a:r>
            <a:r>
              <a:rPr lang="en-US" sz="6600" b="1" dirty="0" smtClean="0">
                <a:latin typeface="NikoshBAN" pitchFamily="2" charset="0"/>
                <a:cs typeface="NikoshBAN" pitchFamily="2" charset="0"/>
              </a:rPr>
              <a:t> </a:t>
            </a:r>
            <a:endParaRPr lang="en-US" sz="6600" b="1" dirty="0">
              <a:latin typeface="NikoshBAN" pitchFamily="2" charset="0"/>
              <a:cs typeface="NikoshBAN" pitchFamily="2" charset="0"/>
            </a:endParaRPr>
          </a:p>
        </p:txBody>
      </p:sp>
      <p:pic>
        <p:nvPicPr>
          <p:cNvPr id="3" name="Picture 2" descr="Flower.jpg"/>
          <p:cNvPicPr>
            <a:picLocks noChangeAspect="1"/>
          </p:cNvPicPr>
          <p:nvPr/>
        </p:nvPicPr>
        <p:blipFill>
          <a:blip r:embed="rId2" cstate="print"/>
          <a:stretch>
            <a:fillRect/>
          </a:stretch>
        </p:blipFill>
        <p:spPr>
          <a:xfrm>
            <a:off x="2981331" y="576771"/>
            <a:ext cx="5913278" cy="39317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793</TotalTime>
  <Words>552</Words>
  <Application>Microsoft Office PowerPoint</Application>
  <PresentationFormat>Widescreen</PresentationFormat>
  <Paragraphs>73</Paragraphs>
  <Slides>19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Corbel</vt:lpstr>
      <vt:lpstr>NikoshBAN</vt:lpstr>
      <vt:lpstr>Vrinda</vt:lpstr>
      <vt:lpstr>Basis</vt:lpstr>
      <vt:lpstr>নমস্কার</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acer</dc:creator>
  <cp:lastModifiedBy>Windows User</cp:lastModifiedBy>
  <cp:revision>106</cp:revision>
  <dcterms:created xsi:type="dcterms:W3CDTF">2025-12-14T13:41:36Z</dcterms:created>
  <dcterms:modified xsi:type="dcterms:W3CDTF">2026-10-12T03:53:25Z</dcterms:modified>
</cp:coreProperties>
</file>