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60" r:id="rId2"/>
    <p:sldId id="257" r:id="rId3"/>
    <p:sldId id="261" r:id="rId4"/>
    <p:sldId id="296" r:id="rId5"/>
    <p:sldId id="262" r:id="rId6"/>
    <p:sldId id="297" r:id="rId7"/>
    <p:sldId id="263" r:id="rId8"/>
    <p:sldId id="298" r:id="rId9"/>
    <p:sldId id="299" r:id="rId10"/>
    <p:sldId id="264" r:id="rId11"/>
    <p:sldId id="265" r:id="rId12"/>
    <p:sldId id="300" r:id="rId13"/>
    <p:sldId id="294" r:id="rId14"/>
    <p:sldId id="303" r:id="rId15"/>
    <p:sldId id="304" r:id="rId16"/>
    <p:sldId id="305" r:id="rId17"/>
    <p:sldId id="292" r:id="rId18"/>
    <p:sldId id="29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4660"/>
  </p:normalViewPr>
  <p:slideViewPr>
    <p:cSldViewPr snapToGrid="0">
      <p:cViewPr varScale="1">
        <p:scale>
          <a:sx n="75" d="100"/>
          <a:sy n="75" d="100"/>
        </p:scale>
        <p:origin x="49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F14E8E-45E3-4122-A6EA-7E57F707FDA9}" type="datetimeFigureOut">
              <a:rPr lang="en-US" smtClean="0"/>
              <a:t>10/11/2026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12DD4B-4FB7-4EBF-ADE1-CA3E0DC8352F}" type="slidenum">
              <a:rPr lang="en-US" smtClean="0"/>
              <a:t>‹#›</a:t>
            </a:fld>
            <a:endParaRPr lang="en-US"/>
          </a:p>
        </p:txBody>
      </p:sp>
    </p:spTree>
    <p:extLst>
      <p:ext uri="{BB962C8B-B14F-4D97-AF65-F5344CB8AC3E}">
        <p14:creationId xmlns:p14="http://schemas.microsoft.com/office/powerpoint/2010/main" val="3775030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F4F3B-7DCF-7201-2346-4673AE4E87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6E8F27-827C-8BAC-1BA1-B0127C9B24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78D50B-EB9E-AFDF-2A03-BE8E8B332F25}"/>
              </a:ext>
            </a:extLst>
          </p:cNvPr>
          <p:cNvSpPr>
            <a:spLocks noGrp="1"/>
          </p:cNvSpPr>
          <p:nvPr>
            <p:ph type="dt" sz="half" idx="10"/>
          </p:nvPr>
        </p:nvSpPr>
        <p:spPr/>
        <p:txBody>
          <a:bodyPr/>
          <a:lstStyle/>
          <a:p>
            <a:fld id="{11E3B9AA-9700-43F5-8BF3-AD3933204636}" type="datetimeFigureOut">
              <a:rPr lang="en-US" smtClean="0"/>
              <a:t>10/11/2026</a:t>
            </a:fld>
            <a:endParaRPr lang="en-US"/>
          </a:p>
        </p:txBody>
      </p:sp>
      <p:sp>
        <p:nvSpPr>
          <p:cNvPr id="5" name="Footer Placeholder 4">
            <a:extLst>
              <a:ext uri="{FF2B5EF4-FFF2-40B4-BE49-F238E27FC236}">
                <a16:creationId xmlns:a16="http://schemas.microsoft.com/office/drawing/2014/main" id="{DD579A75-CEDB-AAE5-67E8-4DD6101F3B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30F93E-2F85-D660-94C1-D5E32EE083F5}"/>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3605884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3CCEA-2DE9-D800-CC7A-D8945083B5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CAFDE2-D252-DA0F-8177-C9FA38958B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CBEED5-EC43-3349-E9FE-D5700230D921}"/>
              </a:ext>
            </a:extLst>
          </p:cNvPr>
          <p:cNvSpPr>
            <a:spLocks noGrp="1"/>
          </p:cNvSpPr>
          <p:nvPr>
            <p:ph type="dt" sz="half" idx="10"/>
          </p:nvPr>
        </p:nvSpPr>
        <p:spPr/>
        <p:txBody>
          <a:bodyPr/>
          <a:lstStyle/>
          <a:p>
            <a:fld id="{11E3B9AA-9700-43F5-8BF3-AD3933204636}" type="datetimeFigureOut">
              <a:rPr lang="en-US" smtClean="0"/>
              <a:t>10/11/2026</a:t>
            </a:fld>
            <a:endParaRPr lang="en-US"/>
          </a:p>
        </p:txBody>
      </p:sp>
      <p:sp>
        <p:nvSpPr>
          <p:cNvPr id="5" name="Footer Placeholder 4">
            <a:extLst>
              <a:ext uri="{FF2B5EF4-FFF2-40B4-BE49-F238E27FC236}">
                <a16:creationId xmlns:a16="http://schemas.microsoft.com/office/drawing/2014/main" id="{B28886C8-AB02-6CE8-879B-ECB1B012A3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926F83-301C-B53E-649E-9570223CAA15}"/>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4279053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205FE-B069-015D-280A-D4C5EF37D5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96B691-322D-4084-F696-1E64DB8CEDC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5816EB-F95B-2114-8074-4E260AABE22B}"/>
              </a:ext>
            </a:extLst>
          </p:cNvPr>
          <p:cNvSpPr>
            <a:spLocks noGrp="1"/>
          </p:cNvSpPr>
          <p:nvPr>
            <p:ph type="dt" sz="half" idx="10"/>
          </p:nvPr>
        </p:nvSpPr>
        <p:spPr/>
        <p:txBody>
          <a:bodyPr/>
          <a:lstStyle/>
          <a:p>
            <a:fld id="{11E3B9AA-9700-43F5-8BF3-AD3933204636}" type="datetimeFigureOut">
              <a:rPr lang="en-US" smtClean="0"/>
              <a:t>10/11/2026</a:t>
            </a:fld>
            <a:endParaRPr lang="en-US"/>
          </a:p>
        </p:txBody>
      </p:sp>
      <p:sp>
        <p:nvSpPr>
          <p:cNvPr id="5" name="Footer Placeholder 4">
            <a:extLst>
              <a:ext uri="{FF2B5EF4-FFF2-40B4-BE49-F238E27FC236}">
                <a16:creationId xmlns:a16="http://schemas.microsoft.com/office/drawing/2014/main" id="{EBC22BAE-29A8-2610-A9F1-47677C0AAB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20A499-45CF-3078-0E34-FFB6BF55FC45}"/>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906272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365D6-C0DA-AE4A-021A-DAA69B815A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165E39-EA55-8A14-41B9-01FC29B9E9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D70D47-EB6B-9328-272D-DE2BC79B9C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25A8C2-00C4-7F31-4C2E-11DBC943BEAC}"/>
              </a:ext>
            </a:extLst>
          </p:cNvPr>
          <p:cNvSpPr>
            <a:spLocks noGrp="1"/>
          </p:cNvSpPr>
          <p:nvPr>
            <p:ph type="dt" sz="half" idx="10"/>
          </p:nvPr>
        </p:nvSpPr>
        <p:spPr/>
        <p:txBody>
          <a:bodyPr/>
          <a:lstStyle/>
          <a:p>
            <a:fld id="{11E3B9AA-9700-43F5-8BF3-AD3933204636}" type="datetimeFigureOut">
              <a:rPr lang="en-US" smtClean="0"/>
              <a:t>10/11/2026</a:t>
            </a:fld>
            <a:endParaRPr lang="en-US"/>
          </a:p>
        </p:txBody>
      </p:sp>
      <p:sp>
        <p:nvSpPr>
          <p:cNvPr id="6" name="Footer Placeholder 5">
            <a:extLst>
              <a:ext uri="{FF2B5EF4-FFF2-40B4-BE49-F238E27FC236}">
                <a16:creationId xmlns:a16="http://schemas.microsoft.com/office/drawing/2014/main" id="{CEE87B80-A357-E246-A863-644D9B9CC9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F45B8F-0CE8-D04D-2743-4ED6AE9C0F00}"/>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649769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79997-5996-B24D-7A47-5C3B81F2E5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A01B75-919B-6DBA-D657-7A8CFBC644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0EA54C-7497-90E8-4464-794880D788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1AE8D7-9DA9-6CC0-DE3C-1B1C1BAB06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24EFDF-9FB7-43C1-3C7F-13F4A16B0D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D6598D-2559-4C71-B378-65EDBCA5BF80}"/>
              </a:ext>
            </a:extLst>
          </p:cNvPr>
          <p:cNvSpPr>
            <a:spLocks noGrp="1"/>
          </p:cNvSpPr>
          <p:nvPr>
            <p:ph type="dt" sz="half" idx="10"/>
          </p:nvPr>
        </p:nvSpPr>
        <p:spPr/>
        <p:txBody>
          <a:bodyPr/>
          <a:lstStyle/>
          <a:p>
            <a:fld id="{11E3B9AA-9700-43F5-8BF3-AD3933204636}" type="datetimeFigureOut">
              <a:rPr lang="en-US" smtClean="0"/>
              <a:t>10/11/2026</a:t>
            </a:fld>
            <a:endParaRPr lang="en-US"/>
          </a:p>
        </p:txBody>
      </p:sp>
      <p:sp>
        <p:nvSpPr>
          <p:cNvPr id="8" name="Footer Placeholder 7">
            <a:extLst>
              <a:ext uri="{FF2B5EF4-FFF2-40B4-BE49-F238E27FC236}">
                <a16:creationId xmlns:a16="http://schemas.microsoft.com/office/drawing/2014/main" id="{5D0FE1D2-1805-F4CF-3803-D1E8A71420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CA0149-D35F-DACE-665B-9B77CFED42DE}"/>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1626008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E07CB-958F-8D0C-06A1-8CDD5A6C0A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40DB7C-3DD0-5F6E-23A7-A3D3A10A121F}"/>
              </a:ext>
            </a:extLst>
          </p:cNvPr>
          <p:cNvSpPr>
            <a:spLocks noGrp="1"/>
          </p:cNvSpPr>
          <p:nvPr>
            <p:ph type="dt" sz="half" idx="10"/>
          </p:nvPr>
        </p:nvSpPr>
        <p:spPr/>
        <p:txBody>
          <a:bodyPr/>
          <a:lstStyle/>
          <a:p>
            <a:fld id="{11E3B9AA-9700-43F5-8BF3-AD3933204636}" type="datetimeFigureOut">
              <a:rPr lang="en-US" smtClean="0"/>
              <a:t>10/11/2026</a:t>
            </a:fld>
            <a:endParaRPr lang="en-US"/>
          </a:p>
        </p:txBody>
      </p:sp>
      <p:sp>
        <p:nvSpPr>
          <p:cNvPr id="4" name="Footer Placeholder 3">
            <a:extLst>
              <a:ext uri="{FF2B5EF4-FFF2-40B4-BE49-F238E27FC236}">
                <a16:creationId xmlns:a16="http://schemas.microsoft.com/office/drawing/2014/main" id="{1AA3AC82-34C7-AF75-1D7A-39DA5495B5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FD288E-EA9D-8973-C832-05432F4500FA}"/>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1365611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FB8A55-5379-2DA0-0B17-2E2A64E4470A}"/>
              </a:ext>
            </a:extLst>
          </p:cNvPr>
          <p:cNvSpPr>
            <a:spLocks noGrp="1"/>
          </p:cNvSpPr>
          <p:nvPr>
            <p:ph type="dt" sz="half" idx="10"/>
          </p:nvPr>
        </p:nvSpPr>
        <p:spPr/>
        <p:txBody>
          <a:bodyPr/>
          <a:lstStyle/>
          <a:p>
            <a:fld id="{11E3B9AA-9700-43F5-8BF3-AD3933204636}" type="datetimeFigureOut">
              <a:rPr lang="en-US" smtClean="0"/>
              <a:t>10/11/2026</a:t>
            </a:fld>
            <a:endParaRPr lang="en-US"/>
          </a:p>
        </p:txBody>
      </p:sp>
      <p:sp>
        <p:nvSpPr>
          <p:cNvPr id="3" name="Footer Placeholder 2">
            <a:extLst>
              <a:ext uri="{FF2B5EF4-FFF2-40B4-BE49-F238E27FC236}">
                <a16:creationId xmlns:a16="http://schemas.microsoft.com/office/drawing/2014/main" id="{0DA55E4C-4989-D16F-542D-A4F77E8D16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69A51B8-4A5A-E2C6-A805-FB97E5833645}"/>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2096039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A0726-998F-6043-25FE-D8F324E70D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80AC8B-8863-A563-9F0A-9C5A1D3628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30FB3A3-0633-E76E-B082-C2A28FBAAA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A2D806-5199-3A49-74BA-8BCA8B156395}"/>
              </a:ext>
            </a:extLst>
          </p:cNvPr>
          <p:cNvSpPr>
            <a:spLocks noGrp="1"/>
          </p:cNvSpPr>
          <p:nvPr>
            <p:ph type="dt" sz="half" idx="10"/>
          </p:nvPr>
        </p:nvSpPr>
        <p:spPr/>
        <p:txBody>
          <a:bodyPr/>
          <a:lstStyle/>
          <a:p>
            <a:fld id="{11E3B9AA-9700-43F5-8BF3-AD3933204636}" type="datetimeFigureOut">
              <a:rPr lang="en-US" smtClean="0"/>
              <a:t>10/11/2026</a:t>
            </a:fld>
            <a:endParaRPr lang="en-US"/>
          </a:p>
        </p:txBody>
      </p:sp>
      <p:sp>
        <p:nvSpPr>
          <p:cNvPr id="6" name="Footer Placeholder 5">
            <a:extLst>
              <a:ext uri="{FF2B5EF4-FFF2-40B4-BE49-F238E27FC236}">
                <a16:creationId xmlns:a16="http://schemas.microsoft.com/office/drawing/2014/main" id="{6AE22A45-7A82-C149-BB6E-812720990B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CDEA24-D88B-657E-0342-887F252DC7FD}"/>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4112431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A2F02-EBF5-9EF6-15BA-E4C6795426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F89B68-10E1-58A8-2057-38E8E15638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E84F98-253A-41C8-4503-BC068ADBA3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D4F603-6D7F-61C2-3403-1A84F966BD78}"/>
              </a:ext>
            </a:extLst>
          </p:cNvPr>
          <p:cNvSpPr>
            <a:spLocks noGrp="1"/>
          </p:cNvSpPr>
          <p:nvPr>
            <p:ph type="dt" sz="half" idx="10"/>
          </p:nvPr>
        </p:nvSpPr>
        <p:spPr/>
        <p:txBody>
          <a:bodyPr/>
          <a:lstStyle/>
          <a:p>
            <a:fld id="{11E3B9AA-9700-43F5-8BF3-AD3933204636}" type="datetimeFigureOut">
              <a:rPr lang="en-US" smtClean="0"/>
              <a:t>10/11/2026</a:t>
            </a:fld>
            <a:endParaRPr lang="en-US"/>
          </a:p>
        </p:txBody>
      </p:sp>
      <p:sp>
        <p:nvSpPr>
          <p:cNvPr id="6" name="Footer Placeholder 5">
            <a:extLst>
              <a:ext uri="{FF2B5EF4-FFF2-40B4-BE49-F238E27FC236}">
                <a16:creationId xmlns:a16="http://schemas.microsoft.com/office/drawing/2014/main" id="{67D38063-7C92-2C02-5643-B779877F20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099921-E460-AF4A-8DBA-82F56C85D79B}"/>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3724898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806DC-798A-2D25-719A-4E69235E23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5344E1-C09E-47EF-3B9E-48B6280E65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5153F5-AF3D-6C61-048B-E24D43EB97DB}"/>
              </a:ext>
            </a:extLst>
          </p:cNvPr>
          <p:cNvSpPr>
            <a:spLocks noGrp="1"/>
          </p:cNvSpPr>
          <p:nvPr>
            <p:ph type="dt" sz="half" idx="10"/>
          </p:nvPr>
        </p:nvSpPr>
        <p:spPr/>
        <p:txBody>
          <a:bodyPr/>
          <a:lstStyle/>
          <a:p>
            <a:fld id="{11E3B9AA-9700-43F5-8BF3-AD3933204636}" type="datetimeFigureOut">
              <a:rPr lang="en-US" smtClean="0"/>
              <a:t>10/11/2026</a:t>
            </a:fld>
            <a:endParaRPr lang="en-US"/>
          </a:p>
        </p:txBody>
      </p:sp>
      <p:sp>
        <p:nvSpPr>
          <p:cNvPr id="5" name="Footer Placeholder 4">
            <a:extLst>
              <a:ext uri="{FF2B5EF4-FFF2-40B4-BE49-F238E27FC236}">
                <a16:creationId xmlns:a16="http://schemas.microsoft.com/office/drawing/2014/main" id="{94D6D808-4658-83C6-2D54-04FFD4621B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EDE1DF-4D13-C05F-EAAE-FF5469D03942}"/>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2186668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E120EE-475B-BCA8-777A-03EB1AA4BF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103FE0-86D3-44A0-1D16-E3C0C81C46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40F318-AF36-F4BD-08A7-758845F136BF}"/>
              </a:ext>
            </a:extLst>
          </p:cNvPr>
          <p:cNvSpPr>
            <a:spLocks noGrp="1"/>
          </p:cNvSpPr>
          <p:nvPr>
            <p:ph type="dt" sz="half" idx="10"/>
          </p:nvPr>
        </p:nvSpPr>
        <p:spPr/>
        <p:txBody>
          <a:bodyPr/>
          <a:lstStyle/>
          <a:p>
            <a:fld id="{11E3B9AA-9700-43F5-8BF3-AD3933204636}" type="datetimeFigureOut">
              <a:rPr lang="en-US" smtClean="0"/>
              <a:t>10/11/2026</a:t>
            </a:fld>
            <a:endParaRPr lang="en-US"/>
          </a:p>
        </p:txBody>
      </p:sp>
      <p:sp>
        <p:nvSpPr>
          <p:cNvPr id="5" name="Footer Placeholder 4">
            <a:extLst>
              <a:ext uri="{FF2B5EF4-FFF2-40B4-BE49-F238E27FC236}">
                <a16:creationId xmlns:a16="http://schemas.microsoft.com/office/drawing/2014/main" id="{698100F9-342F-C996-E653-0962AE320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9E9E40-8C7D-970E-C3A2-7C3950DB5933}"/>
              </a:ext>
            </a:extLst>
          </p:cNvPr>
          <p:cNvSpPr>
            <a:spLocks noGrp="1"/>
          </p:cNvSpPr>
          <p:nvPr>
            <p:ph type="sldNum" sz="quarter" idx="12"/>
          </p:nvPr>
        </p:nvSpPr>
        <p:spPr/>
        <p:txBody>
          <a:bodyPr/>
          <a:lstStyle/>
          <a:p>
            <a:fld id="{CD326FA5-C9A3-40DC-8A52-A89D0E4ADB7F}" type="slidenum">
              <a:rPr lang="en-US" smtClean="0"/>
              <a:t>‹#›</a:t>
            </a:fld>
            <a:endParaRPr lang="en-US"/>
          </a:p>
        </p:txBody>
      </p:sp>
    </p:spTree>
    <p:extLst>
      <p:ext uri="{BB962C8B-B14F-4D97-AF65-F5344CB8AC3E}">
        <p14:creationId xmlns:p14="http://schemas.microsoft.com/office/powerpoint/2010/main" val="767780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1C4601-E4AB-D779-E402-67DE4633D0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404B57-B0AA-83F2-05E1-FBD14B7048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4E37B5-B381-2B2D-49A0-BFDB991B78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E3B9AA-9700-43F5-8BF3-AD3933204636}" type="datetimeFigureOut">
              <a:rPr lang="en-US" smtClean="0"/>
              <a:t>10/11/2026</a:t>
            </a:fld>
            <a:endParaRPr lang="en-US"/>
          </a:p>
        </p:txBody>
      </p:sp>
      <p:sp>
        <p:nvSpPr>
          <p:cNvPr id="5" name="Footer Placeholder 4">
            <a:extLst>
              <a:ext uri="{FF2B5EF4-FFF2-40B4-BE49-F238E27FC236}">
                <a16:creationId xmlns:a16="http://schemas.microsoft.com/office/drawing/2014/main" id="{8728E59F-6969-AC96-770C-4201CC9042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8A8D329-3E92-5AFC-8F5E-788F2F9764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D326FA5-C9A3-40DC-8A52-A89D0E4ADB7F}" type="slidenum">
              <a:rPr lang="en-US" smtClean="0"/>
              <a:t>‹#›</a:t>
            </a:fld>
            <a:endParaRPr lang="en-US"/>
          </a:p>
        </p:txBody>
      </p:sp>
    </p:spTree>
    <p:extLst>
      <p:ext uri="{BB962C8B-B14F-4D97-AF65-F5344CB8AC3E}">
        <p14:creationId xmlns:p14="http://schemas.microsoft.com/office/powerpoint/2010/main" val="3918207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87407" y="4514334"/>
            <a:ext cx="2407693" cy="923330"/>
          </a:xfrm>
          <a:prstGeom prst="rect">
            <a:avLst/>
          </a:prstGeom>
        </p:spPr>
        <p:txBody>
          <a:bodyPr wrap="square">
            <a:spAutoFit/>
          </a:bodyPr>
          <a:lstStyle/>
          <a:p>
            <a:r>
              <a:rPr lang="en-US" sz="5400" dirty="0" smtClean="0">
                <a:solidFill>
                  <a:srgbClr val="92D050"/>
                </a:solidFill>
              </a:rPr>
              <a:t>ম</a:t>
            </a:r>
            <a:endParaRPr lang="en-US" sz="5400" dirty="0"/>
          </a:p>
        </p:txBody>
      </p:sp>
      <p:sp>
        <p:nvSpPr>
          <p:cNvPr id="5" name="Rectangle 4"/>
          <p:cNvSpPr/>
          <p:nvPr/>
        </p:nvSpPr>
        <p:spPr>
          <a:xfrm>
            <a:off x="4224923" y="1250434"/>
            <a:ext cx="1172577" cy="1107996"/>
          </a:xfrm>
          <a:prstGeom prst="rect">
            <a:avLst/>
          </a:prstGeom>
        </p:spPr>
        <p:txBody>
          <a:bodyPr wrap="square">
            <a:spAutoFit/>
          </a:bodyPr>
          <a:lstStyle/>
          <a:p>
            <a:r>
              <a:rPr lang="en-US" sz="6600" dirty="0" err="1">
                <a:solidFill>
                  <a:srgbClr val="92D050"/>
                </a:solidFill>
              </a:rPr>
              <a:t>স্বা</a:t>
            </a:r>
            <a:endParaRPr lang="en-US" sz="6600" dirty="0"/>
          </a:p>
        </p:txBody>
      </p:sp>
      <p:sp>
        <p:nvSpPr>
          <p:cNvPr id="6" name="Rectangle 5"/>
          <p:cNvSpPr/>
          <p:nvPr/>
        </p:nvSpPr>
        <p:spPr>
          <a:xfrm>
            <a:off x="5758407" y="2358430"/>
            <a:ext cx="807494" cy="1015663"/>
          </a:xfrm>
          <a:prstGeom prst="rect">
            <a:avLst/>
          </a:prstGeom>
        </p:spPr>
        <p:txBody>
          <a:bodyPr wrap="square">
            <a:spAutoFit/>
          </a:bodyPr>
          <a:lstStyle/>
          <a:p>
            <a:r>
              <a:rPr lang="en-US" sz="6000" dirty="0">
                <a:solidFill>
                  <a:srgbClr val="FF0000"/>
                </a:solidFill>
              </a:rPr>
              <a:t>গ</a:t>
            </a:r>
          </a:p>
        </p:txBody>
      </p:sp>
      <p:sp>
        <p:nvSpPr>
          <p:cNvPr id="7" name="Rectangle 6"/>
          <p:cNvSpPr/>
          <p:nvPr/>
        </p:nvSpPr>
        <p:spPr>
          <a:xfrm>
            <a:off x="7311147" y="3625334"/>
            <a:ext cx="654346" cy="1107996"/>
          </a:xfrm>
          <a:prstGeom prst="rect">
            <a:avLst/>
          </a:prstGeom>
        </p:spPr>
        <p:txBody>
          <a:bodyPr wrap="none">
            <a:spAutoFit/>
          </a:bodyPr>
          <a:lstStyle/>
          <a:p>
            <a:r>
              <a:rPr lang="en-US" sz="6600" dirty="0">
                <a:solidFill>
                  <a:srgbClr val="00B0F0"/>
                </a:solidFill>
              </a:rPr>
              <a:t>ত</a:t>
            </a:r>
          </a:p>
        </p:txBody>
      </p:sp>
    </p:spTree>
    <p:extLst>
      <p:ext uri="{BB962C8B-B14F-4D97-AF65-F5344CB8AC3E}">
        <p14:creationId xmlns:p14="http://schemas.microsoft.com/office/powerpoint/2010/main" val="278841736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heel(1)">
                                      <p:cBhvr>
                                        <p:cTn id="20" dur="2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7FB85-5B56-B7FB-6E5D-6790C1E9530C}"/>
              </a:ext>
            </a:extLst>
          </p:cNvPr>
          <p:cNvSpPr>
            <a:spLocks noGrp="1"/>
          </p:cNvSpPr>
          <p:nvPr>
            <p:ph type="title"/>
          </p:nvPr>
        </p:nvSpPr>
        <p:spPr>
          <a:xfrm>
            <a:off x="2197006" y="457200"/>
            <a:ext cx="5033684" cy="842683"/>
          </a:xfrm>
        </p:spPr>
        <p:txBody>
          <a:bodyPr/>
          <a:lstStyle/>
          <a:p>
            <a:r>
              <a:rPr lang="en-US" dirty="0" err="1">
                <a:latin typeface="SutonnyOMJ" panose="01010600010101010101" pitchFamily="2" charset="0"/>
                <a:cs typeface="SutonnyOMJ" panose="01010600010101010101" pitchFamily="2" charset="0"/>
              </a:rPr>
              <a:t>শিক্ষক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পরিচিতি</a:t>
            </a:r>
            <a:endParaRPr lang="en-US" dirty="0">
              <a:latin typeface="SutonnyOMJ" panose="01010600010101010101" pitchFamily="2" charset="0"/>
              <a:cs typeface="SutonnyOMJ" panose="01010600010101010101" pitchFamily="2" charset="0"/>
            </a:endParaRPr>
          </a:p>
        </p:txBody>
      </p:sp>
      <p:sp>
        <p:nvSpPr>
          <p:cNvPr id="3" name="Content Placeholder 2">
            <a:extLst>
              <a:ext uri="{FF2B5EF4-FFF2-40B4-BE49-F238E27FC236}">
                <a16:creationId xmlns:a16="http://schemas.microsoft.com/office/drawing/2014/main" id="{CC554DB3-63D0-D557-F320-D753C29D3154}"/>
              </a:ext>
            </a:extLst>
          </p:cNvPr>
          <p:cNvSpPr>
            <a:spLocks noGrp="1"/>
          </p:cNvSpPr>
          <p:nvPr>
            <p:ph idx="1"/>
          </p:nvPr>
        </p:nvSpPr>
        <p:spPr>
          <a:xfrm>
            <a:off x="897217" y="1760073"/>
            <a:ext cx="5580530" cy="2828363"/>
          </a:xfrm>
        </p:spPr>
        <p:txBody>
          <a:bodyPr>
            <a:normAutofit/>
          </a:bodyPr>
          <a:lstStyle/>
          <a:p>
            <a:pPr>
              <a:spcBef>
                <a:spcPts val="0"/>
              </a:spcBef>
            </a:pPr>
            <a:r>
              <a:rPr lang="en-US" sz="2400" dirty="0" err="1">
                <a:latin typeface="SutonnyOMJ" panose="01010600010101010101" pitchFamily="2" charset="0"/>
                <a:cs typeface="SutonnyOMJ" panose="01010600010101010101" pitchFamily="2" charset="0"/>
              </a:rPr>
              <a:t>শ্রেণি</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একাদশ</a:t>
            </a:r>
            <a:endParaRPr lang="en-US" sz="2400" dirty="0">
              <a:latin typeface="SutonnyOMJ" panose="01010600010101010101" pitchFamily="2" charset="0"/>
              <a:cs typeface="SutonnyOMJ" panose="01010600010101010101" pitchFamily="2" charset="0"/>
            </a:endParaRPr>
          </a:p>
          <a:p>
            <a:pPr>
              <a:spcBef>
                <a:spcPts val="0"/>
              </a:spcBef>
            </a:pPr>
            <a:r>
              <a:rPr lang="en-US" sz="2400" dirty="0" err="1">
                <a:latin typeface="SutonnyOMJ" panose="01010600010101010101" pitchFamily="2" charset="0"/>
                <a:cs typeface="SutonnyOMJ" panose="01010600010101010101" pitchFamily="2" charset="0"/>
              </a:rPr>
              <a:t>বিষয়:ব্যবসায়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সংগঠন</a:t>
            </a:r>
            <a:r>
              <a:rPr lang="en-US" sz="2400" dirty="0">
                <a:latin typeface="SutonnyOMJ" panose="01010600010101010101" pitchFamily="2" charset="0"/>
                <a:cs typeface="SutonnyOMJ" panose="01010600010101010101" pitchFamily="2" charset="0"/>
              </a:rPr>
              <a:t> ও ব্যবস্থাপনা-১ম </a:t>
            </a:r>
            <a:r>
              <a:rPr lang="en-US" sz="2400" dirty="0" err="1">
                <a:latin typeface="SutonnyOMJ" panose="01010600010101010101" pitchFamily="2" charset="0"/>
                <a:cs typeface="SutonnyOMJ" panose="01010600010101010101" pitchFamily="2" charset="0"/>
              </a:rPr>
              <a:t>পত্র</a:t>
            </a:r>
            <a:endParaRPr lang="en-US" sz="2400" dirty="0">
              <a:latin typeface="SutonnyOMJ" panose="01010600010101010101" pitchFamily="2" charset="0"/>
              <a:cs typeface="SutonnyOMJ" panose="01010600010101010101" pitchFamily="2" charset="0"/>
            </a:endParaRPr>
          </a:p>
          <a:p>
            <a:pPr>
              <a:spcBef>
                <a:spcPts val="0"/>
              </a:spcBef>
            </a:pPr>
            <a:r>
              <a:rPr lang="en-US" sz="2400" dirty="0" err="1">
                <a:latin typeface="SutonnyOMJ" panose="01010600010101010101" pitchFamily="2" charset="0"/>
                <a:cs typeface="SutonnyOMJ" panose="01010600010101010101" pitchFamily="2" charset="0"/>
              </a:rPr>
              <a:t>অধ্যায়</a:t>
            </a:r>
            <a:r>
              <a:rPr lang="en-US" sz="2400" dirty="0">
                <a:latin typeface="SutonnyOMJ" panose="01010600010101010101" pitchFamily="2" charset="0"/>
                <a:cs typeface="SutonnyOMJ" panose="01010600010101010101" pitchFamily="2" charset="0"/>
              </a:rPr>
              <a:t>: </a:t>
            </a:r>
            <a:r>
              <a:rPr lang="bn-IN" sz="2400" kern="100" dirty="0">
                <a:latin typeface="SutonnyOMJ" panose="01010600010101010101" pitchFamily="2" charset="0"/>
                <a:ea typeface="Times New Roman" panose="02020603050405020304" pitchFamily="18" charset="0"/>
                <a:cs typeface="SutonnyOMJ" panose="01010600010101010101" pitchFamily="2" charset="0"/>
              </a:rPr>
              <a:t>একমালিকানা ব্যবসায়ের </a:t>
            </a:r>
            <a:endParaRPr lang="en-US" sz="2400" kern="100" dirty="0">
              <a:latin typeface="SutonnyOMJ" panose="01010600010101010101" pitchFamily="2" charset="0"/>
              <a:ea typeface="Times New Roman" panose="02020603050405020304" pitchFamily="18" charset="0"/>
              <a:cs typeface="SutonnyOMJ" panose="01010600010101010101" pitchFamily="2" charset="0"/>
            </a:endParaRPr>
          </a:p>
          <a:p>
            <a:pPr>
              <a:spcBef>
                <a:spcPts val="0"/>
              </a:spcBef>
            </a:pPr>
            <a:r>
              <a:rPr lang="en-US" sz="2400" dirty="0" smtClean="0">
                <a:latin typeface="SutonnyOMJ" panose="01010600010101010101" pitchFamily="2" charset="0"/>
                <a:cs typeface="SutonnyOMJ" panose="01010600010101010101" pitchFamily="2" charset="0"/>
              </a:rPr>
              <a:t>ক্লাস-০৪</a:t>
            </a:r>
            <a:endParaRPr lang="en-US" sz="2400" dirty="0">
              <a:latin typeface="SutonnyOMJ" panose="01010600010101010101" pitchFamily="2" charset="0"/>
              <a:cs typeface="SutonnyOMJ" panose="01010600010101010101" pitchFamily="2" charset="0"/>
            </a:endParaRPr>
          </a:p>
          <a:p>
            <a:pPr>
              <a:spcBef>
                <a:spcPts val="0"/>
              </a:spcBef>
            </a:pPr>
            <a:r>
              <a:rPr lang="en-US" sz="2400" dirty="0" err="1">
                <a:latin typeface="SutonnyOMJ" panose="01010600010101010101" pitchFamily="2" charset="0"/>
                <a:cs typeface="SutonnyOMJ" panose="01010600010101010101" pitchFamily="2" charset="0"/>
              </a:rPr>
              <a:t>তারিখ</a:t>
            </a:r>
            <a:r>
              <a:rPr lang="en-US" sz="2400" dirty="0">
                <a:latin typeface="SutonnyOMJ" panose="01010600010101010101" pitchFamily="2" charset="0"/>
                <a:cs typeface="SutonnyOMJ" panose="01010600010101010101" pitchFamily="2" charset="0"/>
              </a:rPr>
              <a:t>: </a:t>
            </a:r>
          </a:p>
          <a:p>
            <a:pPr marL="0" indent="0">
              <a:buNone/>
            </a:pPr>
            <a:endParaRPr lang="en-US" dirty="0"/>
          </a:p>
        </p:txBody>
      </p:sp>
      <p:sp>
        <p:nvSpPr>
          <p:cNvPr id="4" name="Content Placeholder 2">
            <a:extLst>
              <a:ext uri="{FF2B5EF4-FFF2-40B4-BE49-F238E27FC236}">
                <a16:creationId xmlns:a16="http://schemas.microsoft.com/office/drawing/2014/main" id="{118C4221-F048-8F9A-E51C-90D23ED12AA7}"/>
              </a:ext>
            </a:extLst>
          </p:cNvPr>
          <p:cNvSpPr txBox="1">
            <a:spLocks/>
          </p:cNvSpPr>
          <p:nvPr/>
        </p:nvSpPr>
        <p:spPr>
          <a:xfrm>
            <a:off x="7910573" y="1299883"/>
            <a:ext cx="4161955" cy="2828363"/>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a:spcBef>
                <a:spcPts val="0"/>
              </a:spcBef>
              <a:spcAft>
                <a:spcPts val="0"/>
              </a:spcAft>
            </a:pPr>
            <a:r>
              <a:rPr lang="en-US" dirty="0" err="1">
                <a:latin typeface="SutonnyOMJ" panose="01010600010101010101" pitchFamily="2" charset="0"/>
                <a:cs typeface="SutonnyOMJ" panose="01010600010101010101" pitchFamily="2" charset="0"/>
              </a:rPr>
              <a:t>মশিউর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চৌধুরী</a:t>
            </a:r>
            <a:endParaRPr lang="en-US" dirty="0">
              <a:latin typeface="SutonnyOMJ" panose="01010600010101010101" pitchFamily="2" charset="0"/>
              <a:cs typeface="SutonnyOMJ" panose="01010600010101010101" pitchFamily="2" charset="0"/>
            </a:endParaRPr>
          </a:p>
          <a:p>
            <a:pPr>
              <a:spcBef>
                <a:spcPts val="0"/>
              </a:spcBef>
              <a:spcAft>
                <a:spcPts val="0"/>
              </a:spcAft>
            </a:pPr>
            <a:r>
              <a:rPr lang="en-US" dirty="0" err="1">
                <a:latin typeface="SutonnyOMJ" panose="01010600010101010101" pitchFamily="2" charset="0"/>
                <a:cs typeface="SutonnyOMJ" panose="01010600010101010101" pitchFamily="2" charset="0"/>
              </a:rPr>
              <a:t>প্রভাষক</a:t>
            </a:r>
            <a:endParaRPr lang="en-US" dirty="0">
              <a:latin typeface="SutonnyOMJ" panose="01010600010101010101" pitchFamily="2" charset="0"/>
              <a:cs typeface="SutonnyOMJ" panose="01010600010101010101" pitchFamily="2" charset="0"/>
            </a:endParaRPr>
          </a:p>
          <a:p>
            <a:pPr>
              <a:spcBef>
                <a:spcPts val="0"/>
              </a:spcBef>
              <a:spcAft>
                <a:spcPts val="0"/>
              </a:spcAft>
            </a:pPr>
            <a:r>
              <a:rPr lang="en-US" dirty="0" err="1">
                <a:latin typeface="SutonnyOMJ" panose="01010600010101010101" pitchFamily="2" charset="0"/>
                <a:cs typeface="SutonnyOMJ" panose="01010600010101010101" pitchFamily="2" charset="0"/>
              </a:rPr>
              <a:t>ব্যবসায়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সংগঠন</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ব্যবস্থাপনা</a:t>
            </a:r>
            <a:endParaRPr lang="en-US" dirty="0">
              <a:latin typeface="SutonnyOMJ" panose="01010600010101010101" pitchFamily="2" charset="0"/>
              <a:cs typeface="SutonnyOMJ" panose="01010600010101010101" pitchFamily="2" charset="0"/>
            </a:endParaRPr>
          </a:p>
          <a:p>
            <a:pPr>
              <a:spcBef>
                <a:spcPts val="0"/>
              </a:spcBef>
              <a:spcAft>
                <a:spcPts val="0"/>
              </a:spcAft>
            </a:pPr>
            <a:r>
              <a:rPr lang="en-US" dirty="0" err="1">
                <a:latin typeface="SutonnyOMJ" panose="01010600010101010101" pitchFamily="2" charset="0"/>
                <a:cs typeface="SutonnyOMJ" panose="01010600010101010101" pitchFamily="2" charset="0"/>
              </a:rPr>
              <a:t>শহীদ</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মহাবিদ্যালয়</a:t>
            </a:r>
            <a:endParaRPr lang="en-US" dirty="0">
              <a:latin typeface="SutonnyOMJ" panose="01010600010101010101" pitchFamily="2" charset="0"/>
              <a:cs typeface="SutonnyOMJ" panose="01010600010101010101" pitchFamily="2" charset="0"/>
            </a:endParaRPr>
          </a:p>
          <a:p>
            <a:pPr>
              <a:spcBef>
                <a:spcPts val="0"/>
              </a:spcBef>
              <a:spcAft>
                <a:spcPts val="0"/>
              </a:spcAft>
            </a:pPr>
            <a:r>
              <a:rPr lang="en-US" dirty="0" err="1">
                <a:latin typeface="SutonnyOMJ" panose="01010600010101010101" pitchFamily="2" charset="0"/>
                <a:cs typeface="SutonnyOMJ" panose="01010600010101010101" pitchFamily="2" charset="0"/>
              </a:rPr>
              <a:t>আদর্শনগর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মোহনগঞ্জ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নেত্রকোনা</a:t>
            </a:r>
            <a:endParaRPr lang="en-US" dirty="0">
              <a:latin typeface="SutonnyOMJ" panose="01010600010101010101" pitchFamily="2" charset="0"/>
              <a:cs typeface="SutonnyOMJ" panose="01010600010101010101" pitchFamily="2"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3061" y="2984474"/>
            <a:ext cx="2850239" cy="2864252"/>
          </a:xfrm>
          <a:prstGeom prst="rect">
            <a:avLst/>
          </a:prstGeom>
        </p:spPr>
      </p:pic>
    </p:spTree>
    <p:extLst>
      <p:ext uri="{BB962C8B-B14F-4D97-AF65-F5344CB8AC3E}">
        <p14:creationId xmlns:p14="http://schemas.microsoft.com/office/powerpoint/2010/main" val="108419071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1000"/>
                                        <p:tgtEl>
                                          <p:spTgt spid="4">
                                            <p:txEl>
                                              <p:pRg st="1" end="1"/>
                                            </p:txEl>
                                          </p:spTgt>
                                        </p:tgtEl>
                                      </p:cBhvr>
                                    </p:animEffect>
                                    <p:anim calcmode="lin" valueType="num">
                                      <p:cBhvr>
                                        <p:cTn id="2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additive="base">
                                        <p:cTn id="2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 calcmode="lin" valueType="num">
                                      <p:cBhvr additive="base">
                                        <p:cTn id="40"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xEl>
                                              <p:pRg st="0" end="0"/>
                                            </p:txEl>
                                          </p:spTgt>
                                        </p:tgtEl>
                                        <p:attrNameLst>
                                          <p:attrName>style.visibility</p:attrName>
                                        </p:attrNameLst>
                                      </p:cBhvr>
                                      <p:to>
                                        <p:strVal val="visible"/>
                                      </p:to>
                                    </p:set>
                                    <p:anim calcmode="lin" valueType="num">
                                      <p:cBhvr additive="base">
                                        <p:cTn id="46"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1" end="1"/>
                                            </p:txEl>
                                          </p:spTgt>
                                        </p:tgtEl>
                                        <p:attrNameLst>
                                          <p:attrName>style.visibility</p:attrName>
                                        </p:attrNameLst>
                                      </p:cBhvr>
                                      <p:to>
                                        <p:strVal val="visible"/>
                                      </p:to>
                                    </p:set>
                                    <p:animEffect transition="in" filter="fade">
                                      <p:cBhvr>
                                        <p:cTn id="52" dur="1000"/>
                                        <p:tgtEl>
                                          <p:spTgt spid="3">
                                            <p:txEl>
                                              <p:pRg st="1" end="1"/>
                                            </p:txEl>
                                          </p:spTgt>
                                        </p:tgtEl>
                                      </p:cBhvr>
                                    </p:animEffect>
                                    <p:anim calcmode="lin" valueType="num">
                                      <p:cBhvr>
                                        <p:cTn id="5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3">
                                            <p:txEl>
                                              <p:pRg st="2" end="2"/>
                                            </p:txEl>
                                          </p:spTgt>
                                        </p:tgtEl>
                                        <p:attrNameLst>
                                          <p:attrName>style.visibility</p:attrName>
                                        </p:attrNameLst>
                                      </p:cBhvr>
                                      <p:to>
                                        <p:strVal val="visible"/>
                                      </p:to>
                                    </p:set>
                                    <p:animEffect transition="in" filter="fade">
                                      <p:cBhvr>
                                        <p:cTn id="59" dur="1000"/>
                                        <p:tgtEl>
                                          <p:spTgt spid="3">
                                            <p:txEl>
                                              <p:pRg st="2" end="2"/>
                                            </p:txEl>
                                          </p:spTgt>
                                        </p:tgtEl>
                                      </p:cBhvr>
                                    </p:animEffect>
                                    <p:anim calcmode="lin" valueType="num">
                                      <p:cBhvr>
                                        <p:cTn id="6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3">
                                            <p:txEl>
                                              <p:pRg st="3" end="3"/>
                                            </p:txEl>
                                          </p:spTgt>
                                        </p:tgtEl>
                                        <p:attrNameLst>
                                          <p:attrName>style.visibility</p:attrName>
                                        </p:attrNameLst>
                                      </p:cBhvr>
                                      <p:to>
                                        <p:strVal val="visible"/>
                                      </p:to>
                                    </p:set>
                                    <p:animEffect transition="in" filter="fade">
                                      <p:cBhvr>
                                        <p:cTn id="66" dur="1000"/>
                                        <p:tgtEl>
                                          <p:spTgt spid="3">
                                            <p:txEl>
                                              <p:pRg st="3" end="3"/>
                                            </p:txEl>
                                          </p:spTgt>
                                        </p:tgtEl>
                                      </p:cBhvr>
                                    </p:animEffect>
                                    <p:anim calcmode="lin" valueType="num">
                                      <p:cBhvr>
                                        <p:cTn id="6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6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4" end="4"/>
                                            </p:txEl>
                                          </p:spTgt>
                                        </p:tgtEl>
                                        <p:attrNameLst>
                                          <p:attrName>style.visibility</p:attrName>
                                        </p:attrNameLst>
                                      </p:cBhvr>
                                      <p:to>
                                        <p:strVal val="visible"/>
                                      </p:to>
                                    </p:set>
                                    <p:anim calcmode="lin" valueType="num">
                                      <p:cBhvr additive="base">
                                        <p:cTn id="7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5" presetClass="entr" presetSubtype="0" fill="hold" nodeType="click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fade">
                                      <p:cBhvr>
                                        <p:cTn id="79" dur="2000"/>
                                        <p:tgtEl>
                                          <p:spTgt spid="5"/>
                                        </p:tgtEl>
                                      </p:cBhvr>
                                    </p:animEffect>
                                    <p:anim calcmode="lin" valueType="num">
                                      <p:cBhvr>
                                        <p:cTn id="80" dur="2000" fill="hold"/>
                                        <p:tgtEl>
                                          <p:spTgt spid="5"/>
                                        </p:tgtEl>
                                        <p:attrNameLst>
                                          <p:attrName>ppt_w</p:attrName>
                                        </p:attrNameLst>
                                      </p:cBhvr>
                                      <p:tavLst>
                                        <p:tav tm="0" fmla="#ppt_w*sin(2.5*pi*$)">
                                          <p:val>
                                            <p:fltVal val="0"/>
                                          </p:val>
                                        </p:tav>
                                        <p:tav tm="100000">
                                          <p:val>
                                            <p:fltVal val="1"/>
                                          </p:val>
                                        </p:tav>
                                      </p:tavLst>
                                    </p:anim>
                                    <p:anim calcmode="lin" valueType="num">
                                      <p:cBhvr>
                                        <p:cTn id="81"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037FDCE-5DFA-0BE7-B6E7-0E3515B9C5C5}"/>
              </a:ext>
            </a:extLst>
          </p:cNvPr>
          <p:cNvSpPr txBox="1"/>
          <p:nvPr/>
        </p:nvSpPr>
        <p:spPr>
          <a:xfrm>
            <a:off x="4387782" y="3177015"/>
            <a:ext cx="6098240" cy="584775"/>
          </a:xfrm>
          <a:prstGeom prst="rect">
            <a:avLst/>
          </a:prstGeom>
          <a:noFill/>
        </p:spPr>
        <p:txBody>
          <a:bodyPr wrap="square">
            <a:spAutoFit/>
          </a:bodyPr>
          <a:lstStyle/>
          <a:p>
            <a:pPr>
              <a:spcAft>
                <a:spcPts val="800"/>
              </a:spcAft>
            </a:pPr>
            <a:r>
              <a:rPr lang="bn-IN" sz="3200" kern="100" dirty="0">
                <a:solidFill>
                  <a:srgbClr val="FF0000"/>
                </a:solidFill>
                <a:effectLst>
                  <a:outerShdw blurRad="38100" dist="38100" dir="2700000" algn="tl">
                    <a:srgbClr val="000000">
                      <a:alpha val="43137"/>
                    </a:srgbClr>
                  </a:outerShdw>
                </a:effectLst>
                <a:ea typeface="Times New Roman" panose="02020603050405020304" pitchFamily="18" charset="0"/>
                <a:cs typeface="SutonnyOMJ" panose="01010600010101010101" pitchFamily="2" charset="0"/>
              </a:rPr>
              <a:t>একমালিকানা ব্যবসায়ের উপযুক্ত ক্ষেত্র;</a:t>
            </a:r>
            <a:endParaRPr lang="en-US" sz="2000" kern="100" dirty="0">
              <a:solidFill>
                <a:srgbClr val="FF0000"/>
              </a:solidFill>
              <a:effectLst>
                <a:outerShdw blurRad="38100" dist="38100" dir="2700000" algn="tl">
                  <a:srgbClr val="000000">
                    <a:alpha val="43137"/>
                  </a:srgbClr>
                </a:outerShdw>
              </a:effectLst>
              <a:latin typeface="Aptos" panose="02110004020202020204"/>
              <a:ea typeface="Times New Roman" panose="02020603050405020304" pitchFamily="18" charset="0"/>
              <a:cs typeface="Vrinda"/>
            </a:endParaRPr>
          </a:p>
        </p:txBody>
      </p:sp>
      <p:sp>
        <p:nvSpPr>
          <p:cNvPr id="7" name="TextBox 6">
            <a:extLst>
              <a:ext uri="{FF2B5EF4-FFF2-40B4-BE49-F238E27FC236}">
                <a16:creationId xmlns:a16="http://schemas.microsoft.com/office/drawing/2014/main" id="{582EBABF-B22A-B2C5-99C5-528132BF9520}"/>
              </a:ext>
            </a:extLst>
          </p:cNvPr>
          <p:cNvSpPr txBox="1"/>
          <p:nvPr/>
        </p:nvSpPr>
        <p:spPr>
          <a:xfrm>
            <a:off x="1509433" y="869234"/>
            <a:ext cx="6098240" cy="584775"/>
          </a:xfrm>
          <a:prstGeom prst="rect">
            <a:avLst/>
          </a:prstGeom>
          <a:noFill/>
        </p:spPr>
        <p:txBody>
          <a:bodyPr wrap="square">
            <a:spAutoFit/>
          </a:bodyPr>
          <a:lstStyle/>
          <a:p>
            <a:pPr marL="0" marR="0">
              <a:lnSpc>
                <a:spcPct val="100000"/>
              </a:lnSpc>
              <a:spcAft>
                <a:spcPts val="800"/>
              </a:spcAft>
              <a:buNone/>
            </a:pPr>
            <a:r>
              <a:rPr lang="bn-IN" sz="3200" u="sng" kern="100" dirty="0">
                <a:solidFill>
                  <a:srgbClr val="00B0F0"/>
                </a:solidFill>
                <a:effectLst>
                  <a:outerShdw blurRad="38100" dist="38100" dir="2700000" algn="tl">
                    <a:srgbClr val="000000">
                      <a:alpha val="43137"/>
                    </a:srgbClr>
                  </a:outerShdw>
                </a:effectLst>
                <a:latin typeface="+mn-lt"/>
                <a:ea typeface="Times New Roman" panose="02020603050405020304" pitchFamily="18" charset="0"/>
                <a:cs typeface="SutonnyOMJ" panose="01010600010101010101" pitchFamily="2" charset="0"/>
              </a:rPr>
              <a:t>এ অধ্যায়ের পাঠগুলো পড়ে যা যা শিখব</a:t>
            </a:r>
            <a:endParaRPr lang="en-US" sz="3200" u="sng" kern="100" dirty="0">
              <a:solidFill>
                <a:srgbClr val="00B0F0"/>
              </a:solidFill>
              <a:effectLst>
                <a:outerShdw blurRad="38100" dist="38100" dir="2700000" algn="tl">
                  <a:srgbClr val="000000">
                    <a:alpha val="43137"/>
                  </a:srgbClr>
                </a:outerShdw>
              </a:effectLst>
              <a:latin typeface="+mn-lt"/>
              <a:ea typeface="Times New Roman" panose="02020603050405020304" pitchFamily="18" charset="0"/>
              <a:cs typeface="Vrinda"/>
            </a:endParaRPr>
          </a:p>
        </p:txBody>
      </p:sp>
      <p:sp>
        <p:nvSpPr>
          <p:cNvPr id="9" name="TextBox 8">
            <a:extLst>
              <a:ext uri="{FF2B5EF4-FFF2-40B4-BE49-F238E27FC236}">
                <a16:creationId xmlns:a16="http://schemas.microsoft.com/office/drawing/2014/main" id="{89AF8C53-0C2A-BCB3-0766-4C5E06F9035F}"/>
              </a:ext>
            </a:extLst>
          </p:cNvPr>
          <p:cNvSpPr txBox="1"/>
          <p:nvPr/>
        </p:nvSpPr>
        <p:spPr>
          <a:xfrm>
            <a:off x="2408353" y="2023124"/>
            <a:ext cx="6098240" cy="584775"/>
          </a:xfrm>
          <a:prstGeom prst="rect">
            <a:avLst/>
          </a:prstGeom>
          <a:noFill/>
        </p:spPr>
        <p:txBody>
          <a:bodyPr wrap="square">
            <a:spAutoFit/>
          </a:bodyPr>
          <a:lstStyle/>
          <a:p>
            <a:pPr marL="0" marR="0">
              <a:lnSpc>
                <a:spcPct val="100000"/>
              </a:lnSpc>
              <a:spcAft>
                <a:spcPts val="800"/>
              </a:spcAft>
              <a:buNone/>
            </a:pPr>
            <a:r>
              <a:rPr lang="bn-IN" sz="3200" kern="100" dirty="0">
                <a:solidFill>
                  <a:srgbClr val="FFFF00"/>
                </a:solidFill>
                <a:effectLst>
                  <a:outerShdw blurRad="38100" dist="38100" dir="2700000" algn="tl">
                    <a:srgbClr val="000000">
                      <a:alpha val="43137"/>
                    </a:srgbClr>
                  </a:outerShdw>
                </a:effectLst>
                <a:latin typeface="+mn-lt"/>
                <a:ea typeface="Times New Roman" panose="02020603050405020304" pitchFamily="18" charset="0"/>
                <a:cs typeface="SutonnyOMJ" panose="01010600010101010101" pitchFamily="2" charset="0"/>
              </a:rPr>
              <a:t>একমালিকানা ব্যবসায়ের গুরুত্ব;</a:t>
            </a:r>
            <a:endParaRPr lang="en-US" sz="3200" kern="100" dirty="0">
              <a:solidFill>
                <a:srgbClr val="FFFF00"/>
              </a:solidFill>
              <a:effectLst>
                <a:outerShdw blurRad="38100" dist="38100" dir="2700000" algn="tl">
                  <a:srgbClr val="000000">
                    <a:alpha val="43137"/>
                  </a:srgbClr>
                </a:outerShdw>
              </a:effectLst>
              <a:latin typeface="+mn-lt"/>
              <a:ea typeface="Times New Roman" panose="02020603050405020304" pitchFamily="18" charset="0"/>
              <a:cs typeface="Vrinda"/>
            </a:endParaRPr>
          </a:p>
        </p:txBody>
      </p:sp>
    </p:spTree>
    <p:extLst>
      <p:ext uri="{BB962C8B-B14F-4D97-AF65-F5344CB8AC3E}">
        <p14:creationId xmlns:p14="http://schemas.microsoft.com/office/powerpoint/2010/main" val="19190701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2E68B30-A319-169F-97F1-84F5FB0EA2EA}"/>
              </a:ext>
            </a:extLst>
          </p:cNvPr>
          <p:cNvSpPr txBox="1"/>
          <p:nvPr/>
        </p:nvSpPr>
        <p:spPr>
          <a:xfrm>
            <a:off x="496570" y="221970"/>
            <a:ext cx="4761230" cy="677108"/>
          </a:xfrm>
          <a:prstGeom prst="rect">
            <a:avLst/>
          </a:prstGeom>
          <a:noFill/>
        </p:spPr>
        <p:txBody>
          <a:bodyPr wrap="square">
            <a:spAutoFit/>
          </a:bodyPr>
          <a:lstStyle/>
          <a:p>
            <a:r>
              <a:rPr lang="bn-IN" sz="2000" u="sng" dirty="0">
                <a:solidFill>
                  <a:srgbClr val="FF0000"/>
                </a:solidFill>
                <a:effectLst/>
                <a:ea typeface="Times New Roman" panose="02020603050405020304" pitchFamily="18" charset="0"/>
                <a:cs typeface="SutonnyOMJ" panose="01010600010101010101" pitchFamily="2" charset="0"/>
              </a:rPr>
              <a:t>একমালিকানা ব্যবসায়ের </a:t>
            </a:r>
            <a:r>
              <a:rPr lang="bn-IN" sz="2000" u="sng" dirty="0" smtClean="0">
                <a:solidFill>
                  <a:srgbClr val="FF0000"/>
                </a:solidFill>
                <a:effectLst/>
                <a:ea typeface="Times New Roman" panose="02020603050405020304" pitchFamily="18" charset="0"/>
                <a:cs typeface="SutonnyOMJ" panose="01010600010101010101" pitchFamily="2" charset="0"/>
              </a:rPr>
              <a:t>গুরুত্ব</a:t>
            </a:r>
            <a:endParaRPr lang="en-US" sz="2000" u="sng" dirty="0" smtClean="0">
              <a:solidFill>
                <a:srgbClr val="FF0000"/>
              </a:solidFill>
              <a:effectLst/>
              <a:ea typeface="Times New Roman" panose="02020603050405020304" pitchFamily="18" charset="0"/>
              <a:cs typeface="SutonnyOMJ" panose="01010600010101010101" pitchFamily="2" charset="0"/>
            </a:endParaRPr>
          </a:p>
          <a:p>
            <a:r>
              <a:rPr lang="bn-IN" u="sng" dirty="0" smtClean="0">
                <a:solidFill>
                  <a:srgbClr val="FF0000"/>
                </a:solidFill>
                <a:effectLst/>
                <a:ea typeface="Times New Roman" panose="02020603050405020304" pitchFamily="18" charset="0"/>
                <a:cs typeface="SutonnyOMJ" panose="01010600010101010101" pitchFamily="2" charset="0"/>
              </a:rPr>
              <a:t>(</a:t>
            </a:r>
            <a:r>
              <a:rPr lang="en-IN" u="sng" dirty="0">
                <a:solidFill>
                  <a:srgbClr val="FF0000"/>
                </a:solidFill>
                <a:effectLst/>
                <a:ea typeface="Times New Roman" panose="02020603050405020304" pitchFamily="18" charset="0"/>
              </a:rPr>
              <a:t>Importance of Sole Proprietorship Business)</a:t>
            </a:r>
            <a:endParaRPr lang="en-US" u="sng" dirty="0">
              <a:solidFill>
                <a:srgbClr val="FF0000"/>
              </a:solidFill>
            </a:endParaRPr>
          </a:p>
        </p:txBody>
      </p:sp>
      <p:sp>
        <p:nvSpPr>
          <p:cNvPr id="7" name="TextBox 6">
            <a:extLst>
              <a:ext uri="{FF2B5EF4-FFF2-40B4-BE49-F238E27FC236}">
                <a16:creationId xmlns:a16="http://schemas.microsoft.com/office/drawing/2014/main" id="{2C58F283-1BC8-75AE-A4FC-4F282DBDB232}"/>
              </a:ext>
            </a:extLst>
          </p:cNvPr>
          <p:cNvSpPr txBox="1"/>
          <p:nvPr/>
        </p:nvSpPr>
        <p:spPr>
          <a:xfrm>
            <a:off x="331470" y="930471"/>
            <a:ext cx="7860030"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আধুনিক পুঁজিবহুল শিল্প উন্নয়নের যুগেও এ জাতীয় ব্যবসায় সাফল্যের সাথে তার ঐতিহ্যের ধারা বজায় রেখে চলছে। ব্যক্তিক, অর্থনৈতিক ও সামাজিক ক্ষেত্রে এরূপ ব্যবসায়ের যে গুরুত্ব রয়েছে, তা নিচে তুলে ধরা হলো-</a:t>
            </a:r>
            <a:endParaRPr lang="en-US" sz="1400" kern="100" dirty="0">
              <a:effectLst/>
              <a:latin typeface="Aptos" panose="02110004020202020204"/>
              <a:ea typeface="Times New Roman" panose="02020603050405020304" pitchFamily="18" charset="0"/>
              <a:cs typeface="Vrinda"/>
            </a:endParaRPr>
          </a:p>
        </p:txBody>
      </p:sp>
      <p:sp>
        <p:nvSpPr>
          <p:cNvPr id="9" name="TextBox 8">
            <a:extLst>
              <a:ext uri="{FF2B5EF4-FFF2-40B4-BE49-F238E27FC236}">
                <a16:creationId xmlns:a16="http://schemas.microsoft.com/office/drawing/2014/main" id="{712F5F6A-0457-3BC0-5830-4BC616644590}"/>
              </a:ext>
            </a:extLst>
          </p:cNvPr>
          <p:cNvSpPr txBox="1"/>
          <p:nvPr/>
        </p:nvSpPr>
        <p:spPr>
          <a:xfrm>
            <a:off x="297371" y="2112811"/>
            <a:ext cx="6094476" cy="646331"/>
          </a:xfrm>
          <a:prstGeom prst="rect">
            <a:avLst/>
          </a:prstGeom>
          <a:noFill/>
        </p:spPr>
        <p:txBody>
          <a:bodyPr wrap="square">
            <a:spAutoFit/>
          </a:bodyPr>
          <a:lstStyle/>
          <a:p>
            <a:r>
              <a:rPr lang="en-US" u="sng" kern="100" dirty="0">
                <a:solidFill>
                  <a:schemeClr val="accent4"/>
                </a:solidFill>
                <a:effectLst/>
                <a:latin typeface="+mn-lt"/>
                <a:ea typeface="Times New Roman" panose="02020603050405020304" pitchFamily="18" charset="0"/>
                <a:cs typeface="SutonnyOMJ" panose="01010600010101010101" pitchFamily="2" charset="0"/>
              </a:rPr>
              <a:t>১.</a:t>
            </a:r>
            <a:r>
              <a:rPr lang="bn-IN" u="sng" kern="100" dirty="0">
                <a:solidFill>
                  <a:schemeClr val="accent4"/>
                </a:solidFill>
                <a:effectLst/>
                <a:latin typeface="+mn-lt"/>
                <a:ea typeface="Times New Roman" panose="02020603050405020304" pitchFamily="18" charset="0"/>
                <a:cs typeface="SutonnyOMJ" panose="01010600010101010101" pitchFamily="2" charset="0"/>
              </a:rPr>
              <a:t>বৃহদায়তন উৎপাদনে সহায়তা (</a:t>
            </a:r>
            <a:r>
              <a:rPr lang="en-IN" u="sng" kern="100" dirty="0">
                <a:solidFill>
                  <a:schemeClr val="accent4"/>
                </a:solidFill>
                <a:effectLst/>
                <a:latin typeface="+mn-lt"/>
                <a:ea typeface="Times New Roman" panose="02020603050405020304" pitchFamily="18" charset="0"/>
                <a:cs typeface="Vrinda"/>
              </a:rPr>
              <a:t>Help in large scale production): </a:t>
            </a:r>
            <a:endParaRPr lang="en-US" sz="1600" dirty="0"/>
          </a:p>
        </p:txBody>
      </p:sp>
      <p:sp>
        <p:nvSpPr>
          <p:cNvPr id="11" name="TextBox 10">
            <a:extLst>
              <a:ext uri="{FF2B5EF4-FFF2-40B4-BE49-F238E27FC236}">
                <a16:creationId xmlns:a16="http://schemas.microsoft.com/office/drawing/2014/main" id="{08D4D76D-0980-9ADA-D2AA-17AADE05D23B}"/>
              </a:ext>
            </a:extLst>
          </p:cNvPr>
          <p:cNvSpPr txBox="1"/>
          <p:nvPr/>
        </p:nvSpPr>
        <p:spPr>
          <a:xfrm>
            <a:off x="220980" y="2513190"/>
            <a:ext cx="6094476" cy="1631216"/>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একমালিকানা ব্যবসায় বড় বড় শিল্প প্রতিষ্ঠানের জন্য কাঁচামাল সরবরাহ করে থাকে। এছাড়া বৃহৎ শিল্প প্রতিষ্ঠানের উৎপাদিত পণ্য ও সেবা ভোক্তাদের কাছে পৌঁছানোর দায়িত্ব এ জাতীয় সংগঠন পালন করে। একটি কোমল পানীয় কোম্পানির কথাই ধরা যাক। এর পণ্য বিক্রি হচ্ছে মুদির দোকান বা রেস্টুরেন্টে তথা একমালিকানা ব্যবসায়ের মাধ্যমে।</a:t>
            </a:r>
            <a:endParaRPr lang="en-US" dirty="0"/>
          </a:p>
        </p:txBody>
      </p:sp>
      <p:sp>
        <p:nvSpPr>
          <p:cNvPr id="13" name="TextBox 12">
            <a:extLst>
              <a:ext uri="{FF2B5EF4-FFF2-40B4-BE49-F238E27FC236}">
                <a16:creationId xmlns:a16="http://schemas.microsoft.com/office/drawing/2014/main" id="{482E82B0-9E45-922C-261F-243F4806442E}"/>
              </a:ext>
            </a:extLst>
          </p:cNvPr>
          <p:cNvSpPr txBox="1"/>
          <p:nvPr/>
        </p:nvSpPr>
        <p:spPr>
          <a:xfrm>
            <a:off x="331470" y="4560519"/>
            <a:ext cx="6094476" cy="707886"/>
          </a:xfrm>
          <a:prstGeom prst="rect">
            <a:avLst/>
          </a:prstGeom>
          <a:noFill/>
        </p:spPr>
        <p:txBody>
          <a:bodyPr wrap="square">
            <a:spAutoFit/>
          </a:bodyPr>
          <a:lstStyle/>
          <a:p>
            <a:r>
              <a:rPr lang="en-US" sz="2000" u="sng" kern="100" dirty="0">
                <a:solidFill>
                  <a:schemeClr val="accent4"/>
                </a:solidFill>
                <a:effectLst/>
                <a:latin typeface="+mn-lt"/>
                <a:ea typeface="Times New Roman" panose="02020603050405020304" pitchFamily="18" charset="0"/>
                <a:cs typeface="SutonnyOMJ" panose="01010600010101010101" pitchFamily="2" charset="0"/>
              </a:rPr>
              <a:t>২.</a:t>
            </a:r>
            <a:r>
              <a:rPr lang="bn-IN" sz="2000" u="sng" kern="100" dirty="0">
                <a:solidFill>
                  <a:schemeClr val="accent4"/>
                </a:solidFill>
                <a:effectLst/>
                <a:latin typeface="+mn-lt"/>
                <a:ea typeface="Times New Roman" panose="02020603050405020304" pitchFamily="18" charset="0"/>
                <a:cs typeface="SutonnyOMJ" panose="01010600010101010101" pitchFamily="2" charset="0"/>
              </a:rPr>
              <a:t>আত্মকর্মসংস্থানের সুযোগ (</a:t>
            </a:r>
            <a:r>
              <a:rPr lang="en-IN" sz="2000" u="sng" kern="100" dirty="0">
                <a:solidFill>
                  <a:schemeClr val="accent4"/>
                </a:solidFill>
                <a:effectLst/>
                <a:latin typeface="+mn-lt"/>
                <a:ea typeface="Times New Roman" panose="02020603050405020304" pitchFamily="18" charset="0"/>
                <a:cs typeface="Vrinda"/>
              </a:rPr>
              <a:t>Opportunity to self employment): </a:t>
            </a:r>
            <a:endParaRPr lang="en-US" dirty="0"/>
          </a:p>
        </p:txBody>
      </p:sp>
      <p:sp>
        <p:nvSpPr>
          <p:cNvPr id="15" name="TextBox 14">
            <a:extLst>
              <a:ext uri="{FF2B5EF4-FFF2-40B4-BE49-F238E27FC236}">
                <a16:creationId xmlns:a16="http://schemas.microsoft.com/office/drawing/2014/main" id="{128EB1A7-26A2-5434-422B-9680D1889A9F}"/>
              </a:ext>
            </a:extLst>
          </p:cNvPr>
          <p:cNvSpPr txBox="1"/>
          <p:nvPr/>
        </p:nvSpPr>
        <p:spPr>
          <a:xfrm>
            <a:off x="274701" y="5022625"/>
            <a:ext cx="5987034"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স্ব-উদ্যোগে আত্মকর্মসংস্থান নিজেই নিজের কাজের ব্যবস্থা করাকে আত্মকর্মসংস্থান বলে। বর্তমানে চাকরির বাজার নিজেই নিজের কাজের ব্যবস্থা করা সীমিত। এভাবে একমালিকানা ব্যবসায় আত্মকর্মসংস্থানে উদ্বুদ্ধ করে।</a:t>
            </a:r>
            <a:endParaRPr lang="en-US" dirty="0"/>
          </a:p>
        </p:txBody>
      </p:sp>
      <p:pic>
        <p:nvPicPr>
          <p:cNvPr id="3" name="Picture 2">
            <a:extLst>
              <a:ext uri="{FF2B5EF4-FFF2-40B4-BE49-F238E27FC236}">
                <a16:creationId xmlns:a16="http://schemas.microsoft.com/office/drawing/2014/main" id="{54F739A4-811D-9DA1-F588-39BFFA99C1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5950" y="112567"/>
            <a:ext cx="3503540" cy="196806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a:extLst>
              <a:ext uri="{FF2B5EF4-FFF2-40B4-BE49-F238E27FC236}">
                <a16:creationId xmlns:a16="http://schemas.microsoft.com/office/drawing/2014/main" id="{BD69C700-FFB4-4E11-79A2-EA8DDB2EC6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8237" y="2179177"/>
            <a:ext cx="3383089" cy="225207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6125145A-D266-65BC-4725-F9CCF70012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1624" y="4560519"/>
            <a:ext cx="3567827" cy="221564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06368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1">
                                            <p:txEl>
                                              <p:pRg st="0" end="0"/>
                                            </p:txEl>
                                          </p:spTgt>
                                        </p:tgtEl>
                                        <p:attrNameLst>
                                          <p:attrName>style.visibility</p:attrName>
                                        </p:attrNameLst>
                                      </p:cBhvr>
                                      <p:to>
                                        <p:strVal val="visible"/>
                                      </p:to>
                                    </p:set>
                                    <p:anim calcmode="lin" valueType="num">
                                      <p:cBhvr additive="base">
                                        <p:cTn id="40"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barn(inVertical)">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3"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F3F9E0-92D9-12A8-A4D3-0EF5E3D6FBE9}"/>
              </a:ext>
            </a:extLst>
          </p:cNvPr>
          <p:cNvSpPr txBox="1"/>
          <p:nvPr/>
        </p:nvSpPr>
        <p:spPr>
          <a:xfrm>
            <a:off x="529209" y="328319"/>
            <a:ext cx="6316218" cy="400110"/>
          </a:xfrm>
          <a:prstGeom prst="rect">
            <a:avLst/>
          </a:prstGeom>
          <a:noFill/>
        </p:spPr>
        <p:txBody>
          <a:bodyPr wrap="square">
            <a:spAutoFit/>
          </a:bodyPr>
          <a:lstStyle/>
          <a:p>
            <a:r>
              <a:rPr lang="en-US" sz="2000" u="sng" kern="100" dirty="0">
                <a:solidFill>
                  <a:schemeClr val="accent4"/>
                </a:solidFill>
                <a:effectLst/>
                <a:latin typeface="+mn-lt"/>
                <a:ea typeface="Times New Roman" panose="02020603050405020304" pitchFamily="18" charset="0"/>
                <a:cs typeface="SutonnyOMJ" panose="01010600010101010101" pitchFamily="2" charset="0"/>
              </a:rPr>
              <a:t>৩.</a:t>
            </a:r>
            <a:r>
              <a:rPr lang="bn-IN" sz="2000" u="sng" kern="100" dirty="0">
                <a:solidFill>
                  <a:schemeClr val="accent4"/>
                </a:solidFill>
                <a:effectLst/>
                <a:latin typeface="+mn-lt"/>
                <a:ea typeface="Times New Roman" panose="02020603050405020304" pitchFamily="18" charset="0"/>
                <a:cs typeface="SutonnyOMJ" panose="01010600010101010101" pitchFamily="2" charset="0"/>
              </a:rPr>
              <a:t>সম্পদের সর্বোচ্চ ব্যবহার (</a:t>
            </a:r>
            <a:r>
              <a:rPr lang="en-IN" sz="2000" u="sng" kern="100" dirty="0">
                <a:solidFill>
                  <a:schemeClr val="accent4"/>
                </a:solidFill>
                <a:effectLst/>
                <a:latin typeface="+mn-lt"/>
                <a:ea typeface="Times New Roman" panose="02020603050405020304" pitchFamily="18" charset="0"/>
                <a:cs typeface="Vrinda"/>
              </a:rPr>
              <a:t>Maximum utilization of resources): </a:t>
            </a:r>
            <a:endParaRPr lang="en-US" dirty="0"/>
          </a:p>
        </p:txBody>
      </p:sp>
      <p:sp>
        <p:nvSpPr>
          <p:cNvPr id="6" name="TextBox 5">
            <a:extLst>
              <a:ext uri="{FF2B5EF4-FFF2-40B4-BE49-F238E27FC236}">
                <a16:creationId xmlns:a16="http://schemas.microsoft.com/office/drawing/2014/main" id="{7C25D8E4-EBB1-A80F-BA33-2A36E285ABA5}"/>
              </a:ext>
            </a:extLst>
          </p:cNvPr>
          <p:cNvSpPr txBox="1"/>
          <p:nvPr/>
        </p:nvSpPr>
        <p:spPr>
          <a:xfrm>
            <a:off x="497204" y="882523"/>
            <a:ext cx="7605395"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এরূপ ব্যবসায় শহরে, গ্রামে-গঞ্জে বা দেশের যেকোনো প্রত্যন্ত অঞ্চলে গড়ে তোলা যায়। বিভিন্ন অঞ্চলের মানুষ এ-ব্যবসায়ের মাধ্যমে ছড়িয়ে ছিটিয়ে থাকা প্রাকৃতিক সম্পদ ব্যবহার করতে পারে। এভাবে সম্পদের সর্বোচ্চ ব্যবহার করা সম্ভব হচ্ছে।</a:t>
            </a:r>
            <a:endParaRPr lang="en-US" dirty="0"/>
          </a:p>
        </p:txBody>
      </p:sp>
      <p:sp>
        <p:nvSpPr>
          <p:cNvPr id="10" name="TextBox 9">
            <a:extLst>
              <a:ext uri="{FF2B5EF4-FFF2-40B4-BE49-F238E27FC236}">
                <a16:creationId xmlns:a16="http://schemas.microsoft.com/office/drawing/2014/main" id="{272890BD-7007-7D31-EE70-49DC837AA264}"/>
              </a:ext>
            </a:extLst>
          </p:cNvPr>
          <p:cNvSpPr txBox="1"/>
          <p:nvPr/>
        </p:nvSpPr>
        <p:spPr>
          <a:xfrm>
            <a:off x="538353" y="1997062"/>
            <a:ext cx="6094476" cy="707886"/>
          </a:xfrm>
          <a:prstGeom prst="rect">
            <a:avLst/>
          </a:prstGeom>
          <a:noFill/>
        </p:spPr>
        <p:txBody>
          <a:bodyPr wrap="square">
            <a:spAutoFit/>
          </a:bodyPr>
          <a:lstStyle/>
          <a:p>
            <a:r>
              <a:rPr lang="en-US" sz="2000" u="sng" kern="100" dirty="0">
                <a:solidFill>
                  <a:schemeClr val="accent4"/>
                </a:solidFill>
                <a:effectLst/>
                <a:latin typeface="+mn-lt"/>
                <a:ea typeface="Times New Roman" panose="02020603050405020304" pitchFamily="18" charset="0"/>
                <a:cs typeface="SutonnyOMJ" panose="01010600010101010101" pitchFamily="2" charset="0"/>
              </a:rPr>
              <a:t>৪.</a:t>
            </a:r>
            <a:r>
              <a:rPr lang="bn-IN" sz="2000" u="sng" kern="100" dirty="0">
                <a:solidFill>
                  <a:schemeClr val="accent4"/>
                </a:solidFill>
                <a:effectLst/>
                <a:latin typeface="+mn-lt"/>
                <a:ea typeface="Times New Roman" panose="02020603050405020304" pitchFamily="18" charset="0"/>
                <a:cs typeface="SutonnyOMJ" panose="01010600010101010101" pitchFamily="2" charset="0"/>
              </a:rPr>
              <a:t>প্রশিক্ষণের উপযুক্ত ক্ষেত্র (</a:t>
            </a:r>
            <a:r>
              <a:rPr lang="en-IN" sz="2000" u="sng" kern="100" dirty="0">
                <a:solidFill>
                  <a:schemeClr val="accent4"/>
                </a:solidFill>
                <a:effectLst/>
                <a:latin typeface="+mn-lt"/>
                <a:ea typeface="Times New Roman" panose="02020603050405020304" pitchFamily="18" charset="0"/>
                <a:cs typeface="Vrinda"/>
              </a:rPr>
              <a:t>Proper field of training): </a:t>
            </a:r>
            <a:endParaRPr lang="en-US" dirty="0"/>
          </a:p>
        </p:txBody>
      </p:sp>
      <p:sp>
        <p:nvSpPr>
          <p:cNvPr id="14" name="TextBox 13">
            <a:extLst>
              <a:ext uri="{FF2B5EF4-FFF2-40B4-BE49-F238E27FC236}">
                <a16:creationId xmlns:a16="http://schemas.microsoft.com/office/drawing/2014/main" id="{0C8E60CA-20E9-4298-DEDE-4E5C8ADDF268}"/>
              </a:ext>
            </a:extLst>
          </p:cNvPr>
          <p:cNvSpPr txBox="1"/>
          <p:nvPr/>
        </p:nvSpPr>
        <p:spPr>
          <a:xfrm>
            <a:off x="392049" y="2466183"/>
            <a:ext cx="6094476"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পেশাগত জ্ঞান ও দক্ষতা প্রশিক্ষণ বাড়ানোর জন্য হাতে-কলমে শিক্ষাদানের পদ্ধতিকে প্রশিক্ষণ বলা হয়। একমালিকানা ব্যবসায় মানুষের কর্মদক্ষতা ও যোগ্যতা প্রয়োগের একটি প্রাথমিক ক্ষেত্র। পরর্বতীতে তার সৃজনশীলতাকে কাজে লাগিয়ে নতুন নতুন ব্যবসায় উদ্যোগ নিতে আগ্রহী হয়ে ওঠে। </a:t>
            </a:r>
            <a:endParaRPr lang="en-US" dirty="0"/>
          </a:p>
        </p:txBody>
      </p:sp>
      <p:sp>
        <p:nvSpPr>
          <p:cNvPr id="17" name="TextBox 16">
            <a:extLst>
              <a:ext uri="{FF2B5EF4-FFF2-40B4-BE49-F238E27FC236}">
                <a16:creationId xmlns:a16="http://schemas.microsoft.com/office/drawing/2014/main" id="{E5AB8A21-208E-88E4-83B0-5DE9BEEC3CB2}"/>
              </a:ext>
            </a:extLst>
          </p:cNvPr>
          <p:cNvSpPr txBox="1"/>
          <p:nvPr/>
        </p:nvSpPr>
        <p:spPr>
          <a:xfrm>
            <a:off x="392049" y="3957509"/>
            <a:ext cx="6158484" cy="400110"/>
          </a:xfrm>
          <a:prstGeom prst="rect">
            <a:avLst/>
          </a:prstGeom>
          <a:noFill/>
        </p:spPr>
        <p:txBody>
          <a:bodyPr wrap="square">
            <a:spAutoFit/>
          </a:bodyPr>
          <a:lstStyle/>
          <a:p>
            <a:r>
              <a:rPr lang="en-US" sz="2000" u="sng" kern="100" dirty="0">
                <a:solidFill>
                  <a:srgbClr val="FF0000"/>
                </a:solidFill>
                <a:effectLst/>
                <a:latin typeface="+mn-lt"/>
                <a:ea typeface="Times New Roman" panose="02020603050405020304" pitchFamily="18" charset="0"/>
                <a:cs typeface="SutonnyOMJ" panose="01010600010101010101" pitchFamily="2" charset="0"/>
              </a:rPr>
              <a:t>৫.</a:t>
            </a:r>
            <a:r>
              <a:rPr lang="bn-IN" sz="2000" u="sng" kern="100" dirty="0">
                <a:solidFill>
                  <a:srgbClr val="FF0000"/>
                </a:solidFill>
                <a:effectLst/>
                <a:latin typeface="+mn-lt"/>
                <a:ea typeface="Times New Roman" panose="02020603050405020304" pitchFamily="18" charset="0"/>
                <a:cs typeface="SutonnyOMJ" panose="01010600010101010101" pitchFamily="2" charset="0"/>
              </a:rPr>
              <a:t>জীবনযাত্রার মানোন্নয়ন (</a:t>
            </a:r>
            <a:r>
              <a:rPr lang="en-IN" sz="2000" u="sng" kern="100" dirty="0">
                <a:solidFill>
                  <a:srgbClr val="FF0000"/>
                </a:solidFill>
                <a:effectLst/>
                <a:latin typeface="+mn-lt"/>
                <a:ea typeface="Times New Roman" panose="02020603050405020304" pitchFamily="18" charset="0"/>
                <a:cs typeface="Vrinda"/>
              </a:rPr>
              <a:t>Development of living standard): </a:t>
            </a:r>
            <a:endParaRPr lang="en-US" dirty="0"/>
          </a:p>
        </p:txBody>
      </p:sp>
      <p:sp>
        <p:nvSpPr>
          <p:cNvPr id="19" name="TextBox 18">
            <a:extLst>
              <a:ext uri="{FF2B5EF4-FFF2-40B4-BE49-F238E27FC236}">
                <a16:creationId xmlns:a16="http://schemas.microsoft.com/office/drawing/2014/main" id="{5F55EFE5-5A4A-7B12-5E82-0DF405B066BC}"/>
              </a:ext>
            </a:extLst>
          </p:cNvPr>
          <p:cNvSpPr txBox="1"/>
          <p:nvPr/>
        </p:nvSpPr>
        <p:spPr>
          <a:xfrm>
            <a:off x="392049" y="4574347"/>
            <a:ext cx="7139052"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একমালিকানা ব্যবসায় ব্যাপক জনগোষ্ঠীর আয় ও সম্পদ বাড়ানোর সুযোগ তৈরি করে। অন্যদিকে, সহজে পণ্য ও সেবা সরবরাহ করে জনগণের জীবনযাত্রার মান উন্নয়নে ভূমিকা রাখে। এতে ব্যক্তি, পরিবার, সমাজ ও দেশের সার্বিক উন্নতি তথা জীবনযাত্রার মানও উন্নত হয়।</a:t>
            </a:r>
            <a:endParaRPr lang="en-US" dirty="0"/>
          </a:p>
        </p:txBody>
      </p:sp>
      <p:pic>
        <p:nvPicPr>
          <p:cNvPr id="4" name="Picture 3">
            <a:extLst>
              <a:ext uri="{FF2B5EF4-FFF2-40B4-BE49-F238E27FC236}">
                <a16:creationId xmlns:a16="http://schemas.microsoft.com/office/drawing/2014/main" id="{0816B182-8A2E-6841-5FDC-35E21B8E1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2584" y="118872"/>
            <a:ext cx="3523488" cy="202996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6">
            <a:extLst>
              <a:ext uri="{FF2B5EF4-FFF2-40B4-BE49-F238E27FC236}">
                <a16:creationId xmlns:a16="http://schemas.microsoft.com/office/drawing/2014/main" id="{325A6EEB-0885-9F69-1C78-DBEAF31C39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6837" y="2302934"/>
            <a:ext cx="2963037" cy="197535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E6B63A06-3E7B-FE9E-D03E-DDD1B45D3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6244" y="4432386"/>
            <a:ext cx="4059828" cy="228365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3832853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circle(in)">
                                      <p:cBhvr>
                                        <p:cTn id="37" dur="20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circle(in)">
                                      <p:cBhvr>
                                        <p:cTn id="42" dur="20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ppt_x"/>
                                          </p:val>
                                        </p:tav>
                                        <p:tav tm="100000">
                                          <p:val>
                                            <p:strVal val="#ppt_x"/>
                                          </p:val>
                                        </p:tav>
                                      </p:tavLst>
                                    </p:anim>
                                    <p:anim calcmode="lin" valueType="num">
                                      <p:cBhvr additive="base">
                                        <p:cTn id="5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4" grpId="0"/>
      <p:bldP spid="17"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445165B-E0B6-510E-CD10-D3C3777C7223}"/>
              </a:ext>
            </a:extLst>
          </p:cNvPr>
          <p:cNvSpPr txBox="1"/>
          <p:nvPr/>
        </p:nvSpPr>
        <p:spPr>
          <a:xfrm>
            <a:off x="629793" y="216611"/>
            <a:ext cx="5612130" cy="400110"/>
          </a:xfrm>
          <a:prstGeom prst="rect">
            <a:avLst/>
          </a:prstGeom>
          <a:noFill/>
        </p:spPr>
        <p:txBody>
          <a:bodyPr wrap="square">
            <a:spAutoFit/>
          </a:bodyPr>
          <a:lstStyle/>
          <a:p>
            <a:r>
              <a:rPr lang="en-US" sz="2000" u="sng" kern="100" dirty="0">
                <a:solidFill>
                  <a:srgbClr val="FF0000"/>
                </a:solidFill>
                <a:effectLst/>
                <a:latin typeface="+mn-lt"/>
                <a:ea typeface="Times New Roman" panose="02020603050405020304" pitchFamily="18" charset="0"/>
                <a:cs typeface="SutonnyOMJ" panose="01010600010101010101" pitchFamily="2" charset="0"/>
              </a:rPr>
              <a:t>৬</a:t>
            </a:r>
            <a:r>
              <a:rPr lang="en-US" sz="2000" u="sng" kern="100" dirty="0" smtClean="0">
                <a:solidFill>
                  <a:srgbClr val="FF0000"/>
                </a:solidFill>
                <a:effectLst/>
                <a:latin typeface="+mn-lt"/>
                <a:ea typeface="Times New Roman" panose="02020603050405020304" pitchFamily="18" charset="0"/>
                <a:cs typeface="SutonnyOMJ" panose="01010600010101010101" pitchFamily="2" charset="0"/>
              </a:rPr>
              <a:t>. </a:t>
            </a:r>
            <a:r>
              <a:rPr lang="bn-IN" sz="2000" u="sng" kern="100" dirty="0" smtClean="0">
                <a:solidFill>
                  <a:srgbClr val="FF0000"/>
                </a:solidFill>
                <a:effectLst/>
                <a:latin typeface="+mn-lt"/>
                <a:ea typeface="Times New Roman" panose="02020603050405020304" pitchFamily="18" charset="0"/>
                <a:cs typeface="SutonnyOMJ" panose="01010600010101010101" pitchFamily="2" charset="0"/>
              </a:rPr>
              <a:t>ব্যাপক </a:t>
            </a:r>
            <a:r>
              <a:rPr lang="bn-IN" sz="2000" u="sng" kern="100" dirty="0">
                <a:solidFill>
                  <a:srgbClr val="FF0000"/>
                </a:solidFill>
                <a:effectLst/>
                <a:latin typeface="+mn-lt"/>
                <a:ea typeface="Times New Roman" panose="02020603050405020304" pitchFamily="18" charset="0"/>
                <a:cs typeface="SutonnyOMJ" panose="01010600010101010101" pitchFamily="2" charset="0"/>
              </a:rPr>
              <a:t>সেবাদান </a:t>
            </a:r>
            <a:r>
              <a:rPr lang="bn-IN" u="sng" kern="100" dirty="0">
                <a:solidFill>
                  <a:srgbClr val="FF0000"/>
                </a:solidFill>
                <a:effectLst/>
                <a:latin typeface="+mn-lt"/>
                <a:ea typeface="Times New Roman" panose="02020603050405020304" pitchFamily="18" charset="0"/>
                <a:cs typeface="SutonnyOMJ" panose="01010600010101010101" pitchFamily="2" charset="0"/>
              </a:rPr>
              <a:t>(</a:t>
            </a:r>
            <a:r>
              <a:rPr lang="en-IN" u="sng" kern="100" dirty="0">
                <a:solidFill>
                  <a:srgbClr val="FF0000"/>
                </a:solidFill>
                <a:effectLst/>
                <a:latin typeface="+mn-lt"/>
                <a:ea typeface="Times New Roman" panose="02020603050405020304" pitchFamily="18" charset="0"/>
                <a:cs typeface="Vrinda"/>
              </a:rPr>
              <a:t>Providing service widely): </a:t>
            </a:r>
            <a:endParaRPr lang="en-US" dirty="0"/>
          </a:p>
        </p:txBody>
      </p:sp>
      <p:sp>
        <p:nvSpPr>
          <p:cNvPr id="7" name="TextBox 6">
            <a:extLst>
              <a:ext uri="{FF2B5EF4-FFF2-40B4-BE49-F238E27FC236}">
                <a16:creationId xmlns:a16="http://schemas.microsoft.com/office/drawing/2014/main" id="{369152BC-3EED-3CC7-8C3F-154285A49A0C}"/>
              </a:ext>
            </a:extLst>
          </p:cNvPr>
          <p:cNvSpPr txBox="1"/>
          <p:nvPr/>
        </p:nvSpPr>
        <p:spPr>
          <a:xfrm>
            <a:off x="537780" y="783178"/>
            <a:ext cx="7869619"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অল্প মূলধন নিয়ে সহজেই গঠন করা যায় বলে দেশের সর্বত্র এরূপ ব্যবসায় গড়ে ওঠে। ফলে প্রয়োজনীয় সেবা ও পণ্য ভোক্তাদের কাছে সহজেই পৌঁছানো যায়। এভাবে বৃহত্তর জনগোষ্ঠীকে ব্যাপকভাবে সেবা দেওয়া সম্ভব হয়।</a:t>
            </a:r>
            <a:endParaRPr lang="en-US" dirty="0"/>
          </a:p>
        </p:txBody>
      </p:sp>
      <p:sp>
        <p:nvSpPr>
          <p:cNvPr id="9" name="TextBox 8">
            <a:extLst>
              <a:ext uri="{FF2B5EF4-FFF2-40B4-BE49-F238E27FC236}">
                <a16:creationId xmlns:a16="http://schemas.microsoft.com/office/drawing/2014/main" id="{3AE78CFE-52C7-3064-FD01-99C55839885C}"/>
              </a:ext>
            </a:extLst>
          </p:cNvPr>
          <p:cNvSpPr txBox="1"/>
          <p:nvPr/>
        </p:nvSpPr>
        <p:spPr>
          <a:xfrm>
            <a:off x="332613" y="2183886"/>
            <a:ext cx="4391787" cy="400110"/>
          </a:xfrm>
          <a:prstGeom prst="rect">
            <a:avLst/>
          </a:prstGeom>
          <a:noFill/>
        </p:spPr>
        <p:txBody>
          <a:bodyPr wrap="square">
            <a:spAutoFit/>
          </a:bodyPr>
          <a:lstStyle/>
          <a:p>
            <a:r>
              <a:rPr lang="en-US" sz="2000" u="sng" kern="100" dirty="0">
                <a:solidFill>
                  <a:srgbClr val="FF0000"/>
                </a:solidFill>
                <a:effectLst/>
                <a:latin typeface="+mn-lt"/>
                <a:ea typeface="Times New Roman" panose="02020603050405020304" pitchFamily="18" charset="0"/>
                <a:cs typeface="SutonnyOMJ" panose="01010600010101010101" pitchFamily="2" charset="0"/>
              </a:rPr>
              <a:t>৭.</a:t>
            </a:r>
            <a:r>
              <a:rPr lang="bn-IN" sz="2000" u="sng" kern="100" dirty="0">
                <a:solidFill>
                  <a:srgbClr val="FF0000"/>
                </a:solidFill>
                <a:effectLst/>
                <a:latin typeface="+mn-lt"/>
                <a:ea typeface="Times New Roman" panose="02020603050405020304" pitchFamily="18" charset="0"/>
                <a:cs typeface="SutonnyOMJ" panose="01010600010101010101" pitchFamily="2" charset="0"/>
              </a:rPr>
              <a:t>বাজার সৃষ্টি (</a:t>
            </a:r>
            <a:r>
              <a:rPr lang="en-IN" u="sng" kern="100" dirty="0">
                <a:solidFill>
                  <a:srgbClr val="FF0000"/>
                </a:solidFill>
                <a:effectLst/>
                <a:latin typeface="+mn-lt"/>
                <a:ea typeface="Times New Roman" panose="02020603050405020304" pitchFamily="18" charset="0"/>
                <a:cs typeface="Vrinda"/>
              </a:rPr>
              <a:t>Creation of market): </a:t>
            </a:r>
            <a:endParaRPr lang="en-US" dirty="0"/>
          </a:p>
        </p:txBody>
      </p:sp>
      <p:sp>
        <p:nvSpPr>
          <p:cNvPr id="11" name="TextBox 10">
            <a:extLst>
              <a:ext uri="{FF2B5EF4-FFF2-40B4-BE49-F238E27FC236}">
                <a16:creationId xmlns:a16="http://schemas.microsoft.com/office/drawing/2014/main" id="{1BAC173A-4B0B-0880-60DD-4DED6202C086}"/>
              </a:ext>
            </a:extLst>
          </p:cNvPr>
          <p:cNvSpPr txBox="1"/>
          <p:nvPr/>
        </p:nvSpPr>
        <p:spPr>
          <a:xfrm>
            <a:off x="332613" y="2730401"/>
            <a:ext cx="6206490"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পণ্য বা সেবার বর্তমান ও সম্ভাব্য ক্রেতাদের বাজার ব্যাপারে সম্ভাব্য ভোক্তাদের উদ্বুদ্ধ করেন। এতে ভোক্তারা নতুন নতুন পণ্যদ্রব্য সম্পর্কে সম্ভাব্য ক্রেতার সমষ্টি জানতে পারেন। এটি পণ্যের চাহিদা বাড়ানো ও বাজার সৃষ্টির ক্ষেত্রে খুবই গুরুত্বপূর্ণ বলে বিবেচিত হয়। এভাবে ব্যবসায়ের নতুন নতুন ক্ষেত্র তৈরি হয়।</a:t>
            </a:r>
            <a:endParaRPr lang="en-US" dirty="0"/>
          </a:p>
        </p:txBody>
      </p:sp>
      <p:sp>
        <p:nvSpPr>
          <p:cNvPr id="13" name="TextBox 12">
            <a:extLst>
              <a:ext uri="{FF2B5EF4-FFF2-40B4-BE49-F238E27FC236}">
                <a16:creationId xmlns:a16="http://schemas.microsoft.com/office/drawing/2014/main" id="{9B8E480B-EB87-4C76-D33B-E2E1D0B9058D}"/>
              </a:ext>
            </a:extLst>
          </p:cNvPr>
          <p:cNvSpPr txBox="1"/>
          <p:nvPr/>
        </p:nvSpPr>
        <p:spPr>
          <a:xfrm>
            <a:off x="388205" y="4585290"/>
            <a:ext cx="6560820" cy="400110"/>
          </a:xfrm>
          <a:prstGeom prst="rect">
            <a:avLst/>
          </a:prstGeom>
          <a:noFill/>
        </p:spPr>
        <p:txBody>
          <a:bodyPr wrap="square">
            <a:spAutoFit/>
          </a:bodyPr>
          <a:lstStyle/>
          <a:p>
            <a:r>
              <a:rPr lang="en-US" sz="2000" u="sng" kern="100" dirty="0">
                <a:solidFill>
                  <a:srgbClr val="FF0000"/>
                </a:solidFill>
                <a:effectLst/>
                <a:latin typeface="+mn-lt"/>
                <a:ea typeface="Times New Roman" panose="02020603050405020304" pitchFamily="18" charset="0"/>
                <a:cs typeface="SutonnyOMJ" panose="01010600010101010101" pitchFamily="2" charset="0"/>
              </a:rPr>
              <a:t>৮</a:t>
            </a:r>
            <a:r>
              <a:rPr lang="en-US" sz="2000" u="sng" kern="100" dirty="0" smtClean="0">
                <a:solidFill>
                  <a:srgbClr val="FF0000"/>
                </a:solidFill>
                <a:effectLst/>
                <a:latin typeface="+mn-lt"/>
                <a:ea typeface="Times New Roman" panose="02020603050405020304" pitchFamily="18" charset="0"/>
                <a:cs typeface="SutonnyOMJ" panose="01010600010101010101" pitchFamily="2" charset="0"/>
              </a:rPr>
              <a:t>. </a:t>
            </a:r>
            <a:r>
              <a:rPr lang="bn-IN" sz="2000" u="sng" kern="100" dirty="0" smtClean="0">
                <a:solidFill>
                  <a:srgbClr val="FF0000"/>
                </a:solidFill>
                <a:effectLst/>
                <a:latin typeface="+mn-lt"/>
                <a:ea typeface="Times New Roman" panose="02020603050405020304" pitchFamily="18" charset="0"/>
                <a:cs typeface="SutonnyOMJ" panose="01010600010101010101" pitchFamily="2" charset="0"/>
              </a:rPr>
              <a:t>তথ্য </a:t>
            </a:r>
            <a:r>
              <a:rPr lang="bn-IN" sz="2000" u="sng" kern="100" dirty="0">
                <a:solidFill>
                  <a:srgbClr val="FF0000"/>
                </a:solidFill>
                <a:effectLst/>
                <a:latin typeface="+mn-lt"/>
                <a:ea typeface="Times New Roman" panose="02020603050405020304" pitchFamily="18" charset="0"/>
                <a:cs typeface="SutonnyOMJ" panose="01010600010101010101" pitchFamily="2" charset="0"/>
              </a:rPr>
              <a:t>সরবরাহ ও পরামর্শ প্রদান </a:t>
            </a:r>
            <a:r>
              <a:rPr lang="bn-IN" u="sng" kern="100" dirty="0">
                <a:solidFill>
                  <a:srgbClr val="FF0000"/>
                </a:solidFill>
                <a:effectLst/>
                <a:latin typeface="+mn-lt"/>
                <a:ea typeface="Times New Roman" panose="02020603050405020304" pitchFamily="18" charset="0"/>
                <a:cs typeface="SutonnyOMJ" panose="01010600010101010101" pitchFamily="2" charset="0"/>
              </a:rPr>
              <a:t>(</a:t>
            </a:r>
            <a:r>
              <a:rPr lang="en-IN" u="sng" kern="100" dirty="0">
                <a:solidFill>
                  <a:srgbClr val="FF0000"/>
                </a:solidFill>
                <a:effectLst/>
                <a:latin typeface="+mn-lt"/>
                <a:ea typeface="Times New Roman" panose="02020603050405020304" pitchFamily="18" charset="0"/>
                <a:cs typeface="Vrinda"/>
              </a:rPr>
              <a:t>Providing information and advice): </a:t>
            </a:r>
            <a:endParaRPr lang="en-US" sz="1600" dirty="0"/>
          </a:p>
        </p:txBody>
      </p:sp>
      <p:sp>
        <p:nvSpPr>
          <p:cNvPr id="15" name="TextBox 14">
            <a:extLst>
              <a:ext uri="{FF2B5EF4-FFF2-40B4-BE49-F238E27FC236}">
                <a16:creationId xmlns:a16="http://schemas.microsoft.com/office/drawing/2014/main" id="{B292B879-415B-329B-AFC6-40CA2FC85BDF}"/>
              </a:ext>
            </a:extLst>
          </p:cNvPr>
          <p:cNvSpPr txBox="1"/>
          <p:nvPr/>
        </p:nvSpPr>
        <p:spPr>
          <a:xfrm>
            <a:off x="360616" y="5013338"/>
            <a:ext cx="7246684"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এরূপ ব্যবসায়ীদের সাথে ক্রেতাদের প্রত্যক্ষ সম্পর্ক থাকায় তারা ক্রেতাদের চাহিদা, পছন্দ, অপছন্দ প্রভৃতি জানতে পারেন। তাছাড়া, বাজারের বর্তমান এ অবস্থা সম্পর্কেও এদের পরিপূর্ণ ধারণা থাকে। ফলে, প্রয়োজনীয় তথ্য সরবরাহ ও পরামর্শ দিয়ে তারা পণ্যের সরবরাহকারী ও উৎপাদনকারীকে সহায়তা করতে পারেন।</a:t>
            </a:r>
            <a:endParaRPr lang="en-US" dirty="0"/>
          </a:p>
        </p:txBody>
      </p:sp>
      <p:pic>
        <p:nvPicPr>
          <p:cNvPr id="3" name="Picture 2">
            <a:extLst>
              <a:ext uri="{FF2B5EF4-FFF2-40B4-BE49-F238E27FC236}">
                <a16:creationId xmlns:a16="http://schemas.microsoft.com/office/drawing/2014/main" id="{2A492178-5CD2-890D-6015-26E96947F3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5964" y="45206"/>
            <a:ext cx="3228236" cy="204099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4755E3A1-B22E-18E7-2FA0-B2DDD38A16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7426" y="2183886"/>
            <a:ext cx="3986658" cy="224523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4" name="Picture 13">
            <a:extLst>
              <a:ext uri="{FF2B5EF4-FFF2-40B4-BE49-F238E27FC236}">
                <a16:creationId xmlns:a16="http://schemas.microsoft.com/office/drawing/2014/main" id="{B3F27C89-4AD4-AA53-BB97-B13CA975E8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7323" y="4592774"/>
            <a:ext cx="4086877" cy="215549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188193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ircle(in)">
                                      <p:cBhvr>
                                        <p:cTn id="20" dur="20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3">
                                            <p:txEl>
                                              <p:pRg st="0" end="0"/>
                                            </p:txEl>
                                          </p:spTgt>
                                        </p:tgtEl>
                                        <p:attrNameLst>
                                          <p:attrName>style.visibility</p:attrName>
                                        </p:attrNameLst>
                                      </p:cBhvr>
                                      <p:to>
                                        <p:strVal val="visible"/>
                                      </p:to>
                                    </p:set>
                                    <p:anim calcmode="lin" valueType="num">
                                      <p:cBhvr additive="base">
                                        <p:cTn id="51"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DBA6AF-5E99-3683-2858-1D8F8C477091}"/>
              </a:ext>
            </a:extLst>
          </p:cNvPr>
          <p:cNvSpPr txBox="1"/>
          <p:nvPr/>
        </p:nvSpPr>
        <p:spPr>
          <a:xfrm>
            <a:off x="557022" y="466957"/>
            <a:ext cx="5575554" cy="400110"/>
          </a:xfrm>
          <a:prstGeom prst="rect">
            <a:avLst/>
          </a:prstGeom>
          <a:noFill/>
        </p:spPr>
        <p:txBody>
          <a:bodyPr wrap="square">
            <a:spAutoFit/>
          </a:bodyPr>
          <a:lstStyle/>
          <a:p>
            <a:r>
              <a:rPr lang="en-US" sz="2000" u="sng" kern="100" dirty="0">
                <a:solidFill>
                  <a:srgbClr val="FF0000"/>
                </a:solidFill>
                <a:effectLst/>
                <a:latin typeface="+mn-lt"/>
                <a:ea typeface="Times New Roman" panose="02020603050405020304" pitchFamily="18" charset="0"/>
                <a:cs typeface="SutonnyOMJ" panose="01010600010101010101" pitchFamily="2" charset="0"/>
              </a:rPr>
              <a:t>৯</a:t>
            </a:r>
            <a:r>
              <a:rPr lang="en-US" sz="2000" u="sng" kern="100" dirty="0" smtClean="0">
                <a:solidFill>
                  <a:srgbClr val="FF0000"/>
                </a:solidFill>
                <a:effectLst/>
                <a:latin typeface="+mn-lt"/>
                <a:ea typeface="Times New Roman" panose="02020603050405020304" pitchFamily="18" charset="0"/>
                <a:cs typeface="SutonnyOMJ" panose="01010600010101010101" pitchFamily="2" charset="0"/>
              </a:rPr>
              <a:t>. </a:t>
            </a:r>
            <a:r>
              <a:rPr lang="bn-IN" sz="2000" u="sng" kern="100" dirty="0" smtClean="0">
                <a:solidFill>
                  <a:srgbClr val="FF0000"/>
                </a:solidFill>
                <a:effectLst/>
                <a:latin typeface="+mn-lt"/>
                <a:ea typeface="Times New Roman" panose="02020603050405020304" pitchFamily="18" charset="0"/>
                <a:cs typeface="SutonnyOMJ" panose="01010600010101010101" pitchFamily="2" charset="0"/>
              </a:rPr>
              <a:t>উদ্যোক্তা </a:t>
            </a:r>
            <a:r>
              <a:rPr lang="bn-IN" sz="2000" u="sng" kern="100" dirty="0">
                <a:solidFill>
                  <a:srgbClr val="FF0000"/>
                </a:solidFill>
                <a:effectLst/>
                <a:latin typeface="+mn-lt"/>
                <a:ea typeface="Times New Roman" panose="02020603050405020304" pitchFamily="18" charset="0"/>
                <a:cs typeface="SutonnyOMJ" panose="01010600010101010101" pitchFamily="2" charset="0"/>
              </a:rPr>
              <a:t>সৃষ্টি (</a:t>
            </a:r>
            <a:r>
              <a:rPr lang="en-IN" sz="2000" u="sng" kern="100" dirty="0">
                <a:solidFill>
                  <a:srgbClr val="FF0000"/>
                </a:solidFill>
                <a:effectLst/>
                <a:latin typeface="+mn-lt"/>
                <a:ea typeface="Times New Roman" panose="02020603050405020304" pitchFamily="18" charset="0"/>
                <a:cs typeface="Vrinda"/>
              </a:rPr>
              <a:t>Creation of entrepreneur):</a:t>
            </a:r>
            <a:r>
              <a:rPr lang="en-IN" sz="2000" kern="100" dirty="0">
                <a:solidFill>
                  <a:srgbClr val="FF0000"/>
                </a:solidFill>
                <a:effectLst/>
                <a:latin typeface="+mn-lt"/>
                <a:ea typeface="Times New Roman" panose="02020603050405020304" pitchFamily="18" charset="0"/>
                <a:cs typeface="Vrinda"/>
              </a:rPr>
              <a:t> </a:t>
            </a:r>
            <a:endParaRPr lang="en-US" dirty="0"/>
          </a:p>
        </p:txBody>
      </p:sp>
      <p:sp>
        <p:nvSpPr>
          <p:cNvPr id="6" name="TextBox 5">
            <a:extLst>
              <a:ext uri="{FF2B5EF4-FFF2-40B4-BE49-F238E27FC236}">
                <a16:creationId xmlns:a16="http://schemas.microsoft.com/office/drawing/2014/main" id="{8259A9F5-DE01-8056-F271-34AB1E7AAFDC}"/>
              </a:ext>
            </a:extLst>
          </p:cNvPr>
          <p:cNvSpPr txBox="1"/>
          <p:nvPr/>
        </p:nvSpPr>
        <p:spPr>
          <a:xfrm>
            <a:off x="350900" y="970315"/>
            <a:ext cx="7751699"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যিনি ঝুঁকি নিয়ে ব্যবসায় স্থাপন ও পরিচালনার মাধ্যমে সাফল্যের দিকে এগিয়ে যান তাকে উদ্যোক্তা বলা হয়। স্বল্প পুঁজি ও সহজে গঠন করে জীবিকা অর্জনের একটি সহজতম উপায় হলো একমালিকানা ব্যবসায়। তাই, সমাজের অনেক লোকই এরূপ ব্যবসায় গঠনের উদ্যোগ নেন। এতে দেশে উদ্যোক্তা শ্রেণির সৃষ্টি হয়।</a:t>
            </a:r>
            <a:endParaRPr lang="en-US" dirty="0"/>
          </a:p>
        </p:txBody>
      </p:sp>
      <p:sp>
        <p:nvSpPr>
          <p:cNvPr id="10" name="TextBox 9">
            <a:extLst>
              <a:ext uri="{FF2B5EF4-FFF2-40B4-BE49-F238E27FC236}">
                <a16:creationId xmlns:a16="http://schemas.microsoft.com/office/drawing/2014/main" id="{5CB20AAC-EE3D-FBD9-482D-6CB188879678}"/>
              </a:ext>
            </a:extLst>
          </p:cNvPr>
          <p:cNvSpPr txBox="1"/>
          <p:nvPr/>
        </p:nvSpPr>
        <p:spPr>
          <a:xfrm>
            <a:off x="350901" y="2565144"/>
            <a:ext cx="6094476" cy="677108"/>
          </a:xfrm>
          <a:prstGeom prst="rect">
            <a:avLst/>
          </a:prstGeom>
          <a:noFill/>
        </p:spPr>
        <p:txBody>
          <a:bodyPr wrap="square">
            <a:spAutoFit/>
          </a:bodyPr>
          <a:lstStyle/>
          <a:p>
            <a:r>
              <a:rPr lang="en-US" sz="2000" u="sng" kern="100" dirty="0">
                <a:solidFill>
                  <a:srgbClr val="FF0000"/>
                </a:solidFill>
                <a:effectLst/>
                <a:latin typeface="+mn-lt"/>
                <a:ea typeface="Times New Roman" panose="02020603050405020304" pitchFamily="18" charset="0"/>
                <a:cs typeface="SutonnyOMJ" panose="01010600010101010101" pitchFamily="2" charset="0"/>
              </a:rPr>
              <a:t>১০</a:t>
            </a:r>
            <a:r>
              <a:rPr lang="en-US" sz="2000" u="sng" kern="100" dirty="0" smtClean="0">
                <a:solidFill>
                  <a:srgbClr val="FF0000"/>
                </a:solidFill>
                <a:effectLst/>
                <a:latin typeface="+mn-lt"/>
                <a:ea typeface="Times New Roman" panose="02020603050405020304" pitchFamily="18" charset="0"/>
                <a:cs typeface="SutonnyOMJ" panose="01010600010101010101" pitchFamily="2" charset="0"/>
              </a:rPr>
              <a:t>. </a:t>
            </a:r>
            <a:r>
              <a:rPr lang="bn-IN" sz="2000" u="sng" kern="100" dirty="0" smtClean="0">
                <a:solidFill>
                  <a:srgbClr val="FF0000"/>
                </a:solidFill>
                <a:effectLst/>
                <a:latin typeface="+mn-lt"/>
                <a:ea typeface="Times New Roman" panose="02020603050405020304" pitchFamily="18" charset="0"/>
                <a:cs typeface="SutonnyOMJ" panose="01010600010101010101" pitchFamily="2" charset="0"/>
              </a:rPr>
              <a:t>পরিবর্তিত </a:t>
            </a:r>
            <a:r>
              <a:rPr lang="bn-IN" sz="2000" u="sng" kern="100" dirty="0">
                <a:solidFill>
                  <a:srgbClr val="FF0000"/>
                </a:solidFill>
                <a:effectLst/>
                <a:latin typeface="+mn-lt"/>
                <a:ea typeface="Times New Roman" panose="02020603050405020304" pitchFamily="18" charset="0"/>
                <a:cs typeface="SutonnyOMJ" panose="01010600010101010101" pitchFamily="2" charset="0"/>
              </a:rPr>
              <a:t>অবস্থার সাথে খাপ খাওয়ানো </a:t>
            </a:r>
            <a:endParaRPr lang="en-US" sz="2000" u="sng" kern="100" dirty="0">
              <a:solidFill>
                <a:srgbClr val="FF0000"/>
              </a:solidFill>
              <a:effectLst/>
              <a:latin typeface="+mn-lt"/>
              <a:ea typeface="Times New Roman" panose="02020603050405020304" pitchFamily="18" charset="0"/>
              <a:cs typeface="SutonnyOMJ" panose="01010600010101010101" pitchFamily="2" charset="0"/>
            </a:endParaRPr>
          </a:p>
          <a:p>
            <a:r>
              <a:rPr lang="bn-IN" u="sng" kern="100" dirty="0">
                <a:solidFill>
                  <a:srgbClr val="FF0000"/>
                </a:solidFill>
                <a:effectLst/>
                <a:latin typeface="+mn-lt"/>
                <a:ea typeface="Times New Roman" panose="02020603050405020304" pitchFamily="18" charset="0"/>
                <a:cs typeface="SutonnyOMJ" panose="01010600010101010101" pitchFamily="2" charset="0"/>
              </a:rPr>
              <a:t>(</a:t>
            </a:r>
            <a:r>
              <a:rPr lang="en-IN" u="sng" kern="100" dirty="0">
                <a:solidFill>
                  <a:srgbClr val="FF0000"/>
                </a:solidFill>
                <a:effectLst/>
                <a:latin typeface="+mn-lt"/>
                <a:ea typeface="Times New Roman" panose="02020603050405020304" pitchFamily="18" charset="0"/>
                <a:cs typeface="Vrinda"/>
              </a:rPr>
              <a:t>Cope with the change): </a:t>
            </a:r>
            <a:endParaRPr lang="en-US" sz="1600" dirty="0"/>
          </a:p>
        </p:txBody>
      </p:sp>
      <p:sp>
        <p:nvSpPr>
          <p:cNvPr id="14" name="TextBox 13">
            <a:extLst>
              <a:ext uri="{FF2B5EF4-FFF2-40B4-BE49-F238E27FC236}">
                <a16:creationId xmlns:a16="http://schemas.microsoft.com/office/drawing/2014/main" id="{FC1285C7-9E32-4E4D-192D-A1DA6917BA87}"/>
              </a:ext>
            </a:extLst>
          </p:cNvPr>
          <p:cNvSpPr txBox="1"/>
          <p:nvPr/>
        </p:nvSpPr>
        <p:spPr>
          <a:xfrm>
            <a:off x="350900" y="3434336"/>
            <a:ext cx="6392799"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ক্ষুদ্রায়তন ব্যবসায় বিধায় যেকোনো পরিবর্তিত অবস্থার সাথে মানিয়ে নিতে একমালিকানা ব্যবসায় সবচেয়ে উপযোগী সংগঠন। এতে নমনীয়তা অর্জন করা অনেক সহজ হয়। ফলে, যেকোনো পরিবর্তনশীল অবস্থায় এ ধরনের ব্যবসায় দক্ষতার সাথে মানিয়ে নেয়।</a:t>
            </a:r>
            <a:endParaRPr lang="en-US" dirty="0"/>
          </a:p>
        </p:txBody>
      </p:sp>
      <p:sp>
        <p:nvSpPr>
          <p:cNvPr id="18" name="TextBox 17">
            <a:extLst>
              <a:ext uri="{FF2B5EF4-FFF2-40B4-BE49-F238E27FC236}">
                <a16:creationId xmlns:a16="http://schemas.microsoft.com/office/drawing/2014/main" id="{CA6B11C1-8FBB-C917-791A-7082645FC60F}"/>
              </a:ext>
            </a:extLst>
          </p:cNvPr>
          <p:cNvSpPr txBox="1"/>
          <p:nvPr/>
        </p:nvSpPr>
        <p:spPr>
          <a:xfrm>
            <a:off x="557022" y="5162609"/>
            <a:ext cx="10787634"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এছাড়াও সম্পদের সদ্ব্যবহার, স্বনির্ভরতা অর্জন, সুষ্ঠু ব্যবসায়িক পরিবেশ সৃষ্টি, মূলধনের গতিশীলতা বাড়ানো, জাতীয় আয় বাড়ানো, সামাজিক সুসম্পর্ক সৃষ্টি, সামাজিক মর্যাদা বাড়ানো প্রভৃতি ক্ষেত্রে একমালিকানা ব্যবসায় গুরুত্বপূর্ণ ভূমিকা রাখছে। সর্বোপরি, মানুষের অর্থনৈতিক ও সমাজ জীবনের অগ্রগতি ও উন্নতিতে এরূপ ব্যবসায় যে ব্যাপক ভূমিকা রাখছে, সারা বিশ্বে এরূপ ব্যবসায়ের ব্যাপক উপস্থিতিই তার প্রমাণ।</a:t>
            </a:r>
            <a:endParaRPr lang="en-US" sz="1400" kern="100" dirty="0">
              <a:effectLst/>
              <a:latin typeface="Aptos" panose="02110004020202020204"/>
              <a:ea typeface="Times New Roman" panose="02020603050405020304" pitchFamily="18" charset="0"/>
              <a:cs typeface="Vrinda"/>
            </a:endParaRPr>
          </a:p>
        </p:txBody>
      </p:sp>
      <p:pic>
        <p:nvPicPr>
          <p:cNvPr id="4" name="Picture 3">
            <a:extLst>
              <a:ext uri="{FF2B5EF4-FFF2-40B4-BE49-F238E27FC236}">
                <a16:creationId xmlns:a16="http://schemas.microsoft.com/office/drawing/2014/main" id="{515D596E-2F09-5CD6-B58E-974F16EB85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0382" y="61906"/>
            <a:ext cx="3701034" cy="208027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9AFDDE32-F5E6-6D1B-1E77-0E05DBAC38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0007" y="2368837"/>
            <a:ext cx="4379700" cy="239788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42125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arn(inVertical)">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4"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4973BC5-04B9-678E-F3E5-73031E2388A3}"/>
              </a:ext>
            </a:extLst>
          </p:cNvPr>
          <p:cNvSpPr txBox="1"/>
          <p:nvPr/>
        </p:nvSpPr>
        <p:spPr>
          <a:xfrm>
            <a:off x="422807" y="221166"/>
            <a:ext cx="5478336" cy="738664"/>
          </a:xfrm>
          <a:prstGeom prst="rect">
            <a:avLst/>
          </a:prstGeom>
          <a:noFill/>
        </p:spPr>
        <p:txBody>
          <a:bodyPr wrap="square">
            <a:spAutoFit/>
          </a:bodyPr>
          <a:lstStyle/>
          <a:p>
            <a:r>
              <a:rPr lang="bn-IN" sz="2400" u="sng" dirty="0">
                <a:solidFill>
                  <a:srgbClr val="FF0000"/>
                </a:solidFill>
                <a:effectLst/>
                <a:ea typeface="Times New Roman" panose="02020603050405020304" pitchFamily="18" charset="0"/>
                <a:cs typeface="SutonnyOMJ" panose="01010600010101010101" pitchFamily="2" charset="0"/>
              </a:rPr>
              <a:t>একমালিকানা ব্যবসায়ের উপযুক্ত </a:t>
            </a:r>
            <a:r>
              <a:rPr lang="bn-IN" sz="2400" u="sng" dirty="0" smtClean="0">
                <a:solidFill>
                  <a:srgbClr val="FF0000"/>
                </a:solidFill>
                <a:effectLst/>
                <a:ea typeface="Times New Roman" panose="02020603050405020304" pitchFamily="18" charset="0"/>
                <a:cs typeface="SutonnyOMJ" panose="01010600010101010101" pitchFamily="2" charset="0"/>
              </a:rPr>
              <a:t>ক্ষেত্র</a:t>
            </a:r>
            <a:endParaRPr lang="en-US" sz="2400" u="sng" dirty="0" smtClean="0">
              <a:solidFill>
                <a:srgbClr val="FF0000"/>
              </a:solidFill>
              <a:effectLst/>
              <a:ea typeface="Times New Roman" panose="02020603050405020304" pitchFamily="18" charset="0"/>
              <a:cs typeface="SutonnyOMJ" panose="01010600010101010101" pitchFamily="2" charset="0"/>
            </a:endParaRPr>
          </a:p>
          <a:p>
            <a:r>
              <a:rPr lang="bn-IN" u="sng" dirty="0" smtClean="0">
                <a:solidFill>
                  <a:srgbClr val="FF0000"/>
                </a:solidFill>
                <a:effectLst/>
                <a:ea typeface="Times New Roman" panose="02020603050405020304" pitchFamily="18" charset="0"/>
                <a:cs typeface="SutonnyOMJ" panose="01010600010101010101" pitchFamily="2" charset="0"/>
              </a:rPr>
              <a:t>(</a:t>
            </a:r>
            <a:r>
              <a:rPr lang="en-IN" u="sng" dirty="0">
                <a:solidFill>
                  <a:srgbClr val="FF0000"/>
                </a:solidFill>
                <a:effectLst/>
                <a:ea typeface="Times New Roman" panose="02020603050405020304" pitchFamily="18" charset="0"/>
              </a:rPr>
              <a:t>Suitable Fields for Sole Proprietorship Business)</a:t>
            </a:r>
            <a:endParaRPr lang="en-US" u="sng" dirty="0">
              <a:solidFill>
                <a:srgbClr val="FF0000"/>
              </a:solidFill>
            </a:endParaRPr>
          </a:p>
        </p:txBody>
      </p:sp>
      <p:sp>
        <p:nvSpPr>
          <p:cNvPr id="7" name="TextBox 6">
            <a:extLst>
              <a:ext uri="{FF2B5EF4-FFF2-40B4-BE49-F238E27FC236}">
                <a16:creationId xmlns:a16="http://schemas.microsoft.com/office/drawing/2014/main" id="{06C2FE89-20C3-1E65-555F-632A710485F7}"/>
              </a:ext>
            </a:extLst>
          </p:cNvPr>
          <p:cNvSpPr txBox="1"/>
          <p:nvPr/>
        </p:nvSpPr>
        <p:spPr>
          <a:xfrm>
            <a:off x="401764" y="1101106"/>
            <a:ext cx="7992428"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একমালিকানা ব্যবসায় সাধারণত ক্ষুদ্র আয়তনের সংগঠন হয়ে থাকে। এ ব্যবসায়ের মালিক একজন হওয়ায় তার কর্মক্ষমতা ও আর্থিক সামর্থ্য সীমাবদ্ধ থাকে। ফলে, সব ক্ষেত্রে এটি সফলতা অর্জন করতে পারে না। পরিবেশ পরিস্থিতি বিবেচনায় একমালিকানা ব্যবসায়ের উপযুক্ত ক্ষেত্রসমূহ নিচে উল্লেখ করা হলো-</a:t>
            </a:r>
            <a:endParaRPr lang="en-US" dirty="0"/>
          </a:p>
        </p:txBody>
      </p:sp>
      <p:sp>
        <p:nvSpPr>
          <p:cNvPr id="9" name="TextBox 8">
            <a:extLst>
              <a:ext uri="{FF2B5EF4-FFF2-40B4-BE49-F238E27FC236}">
                <a16:creationId xmlns:a16="http://schemas.microsoft.com/office/drawing/2014/main" id="{D7664EAC-CCF3-3918-AB83-A858952F5B98}"/>
              </a:ext>
            </a:extLst>
          </p:cNvPr>
          <p:cNvSpPr txBox="1"/>
          <p:nvPr/>
        </p:nvSpPr>
        <p:spPr>
          <a:xfrm>
            <a:off x="401764" y="2459083"/>
            <a:ext cx="5901690" cy="400110"/>
          </a:xfrm>
          <a:prstGeom prst="rect">
            <a:avLst/>
          </a:prstGeom>
          <a:noFill/>
        </p:spPr>
        <p:txBody>
          <a:bodyPr wrap="square">
            <a:spAutoFit/>
          </a:bodyPr>
          <a:lstStyle/>
          <a:p>
            <a:r>
              <a:rPr lang="en-US" sz="2000" u="sng" kern="100" dirty="0">
                <a:solidFill>
                  <a:schemeClr val="accent4"/>
                </a:solidFill>
                <a:effectLst/>
                <a:latin typeface="+mn-lt"/>
                <a:ea typeface="Times New Roman" panose="02020603050405020304" pitchFamily="18" charset="0"/>
                <a:cs typeface="SutonnyOMJ" panose="01010600010101010101" pitchFamily="2" charset="0"/>
              </a:rPr>
              <a:t>১. </a:t>
            </a:r>
            <a:r>
              <a:rPr lang="bn-IN" sz="2000" u="sng" kern="100" dirty="0">
                <a:solidFill>
                  <a:schemeClr val="accent4"/>
                </a:solidFill>
                <a:effectLst/>
                <a:latin typeface="+mn-lt"/>
                <a:ea typeface="Times New Roman" panose="02020603050405020304" pitchFamily="18" charset="0"/>
                <a:cs typeface="SutonnyOMJ" panose="01010600010101010101" pitchFamily="2" charset="0"/>
              </a:rPr>
              <a:t>ক্ষুদ্রায়তনের প্রতিষ্ঠান (</a:t>
            </a:r>
            <a:r>
              <a:rPr lang="en-IN" sz="2000" u="sng" kern="100" dirty="0">
                <a:solidFill>
                  <a:schemeClr val="accent4"/>
                </a:solidFill>
                <a:effectLst/>
                <a:latin typeface="+mn-lt"/>
                <a:ea typeface="Times New Roman" panose="02020603050405020304" pitchFamily="18" charset="0"/>
                <a:cs typeface="Vrinda"/>
              </a:rPr>
              <a:t>Business of small size): </a:t>
            </a:r>
            <a:endParaRPr lang="en-US" dirty="0"/>
          </a:p>
        </p:txBody>
      </p:sp>
      <p:sp>
        <p:nvSpPr>
          <p:cNvPr id="11" name="TextBox 10">
            <a:extLst>
              <a:ext uri="{FF2B5EF4-FFF2-40B4-BE49-F238E27FC236}">
                <a16:creationId xmlns:a16="http://schemas.microsoft.com/office/drawing/2014/main" id="{71F0A558-34AE-0E6D-118A-CFE57B082C3E}"/>
              </a:ext>
            </a:extLst>
          </p:cNvPr>
          <p:cNvSpPr txBox="1"/>
          <p:nvPr/>
        </p:nvSpPr>
        <p:spPr>
          <a:xfrm>
            <a:off x="351472" y="2875234"/>
            <a:ext cx="8262176"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ছোট পরিসরে পরিচালিত বা আয়তনে অনেক ছোট প্রতিষ্ঠানের জন্য একমালিকানার ব্যবসায়ই বেশি উপযোগী। যেমন: মোবাইল সার্ভিসিং বা বিক্রয়, মোবাইল ব্যাংকিং, স্টেশনারি দোকান, ফটোকপি, ফলের দোকান, চায়ের দোকান প্রভৃতি।</a:t>
            </a:r>
            <a:endParaRPr lang="en-US" dirty="0"/>
          </a:p>
        </p:txBody>
      </p:sp>
      <p:sp>
        <p:nvSpPr>
          <p:cNvPr id="13" name="TextBox 12">
            <a:extLst>
              <a:ext uri="{FF2B5EF4-FFF2-40B4-BE49-F238E27FC236}">
                <a16:creationId xmlns:a16="http://schemas.microsoft.com/office/drawing/2014/main" id="{D159825D-FCD4-C088-298E-CAB8E7DEAFF9}"/>
              </a:ext>
            </a:extLst>
          </p:cNvPr>
          <p:cNvSpPr txBox="1"/>
          <p:nvPr/>
        </p:nvSpPr>
        <p:spPr>
          <a:xfrm>
            <a:off x="475296" y="4386199"/>
            <a:ext cx="6695123" cy="400110"/>
          </a:xfrm>
          <a:prstGeom prst="rect">
            <a:avLst/>
          </a:prstGeom>
          <a:noFill/>
        </p:spPr>
        <p:txBody>
          <a:bodyPr wrap="square">
            <a:spAutoFit/>
          </a:bodyPr>
          <a:lstStyle/>
          <a:p>
            <a:r>
              <a:rPr lang="en-US" sz="2000" u="sng" kern="100" dirty="0">
                <a:solidFill>
                  <a:schemeClr val="accent4"/>
                </a:solidFill>
                <a:effectLst/>
                <a:latin typeface="+mn-lt"/>
                <a:ea typeface="Times New Roman" panose="02020603050405020304" pitchFamily="18" charset="0"/>
                <a:cs typeface="SutonnyOMJ" panose="01010600010101010101" pitchFamily="2" charset="0"/>
              </a:rPr>
              <a:t>২. </a:t>
            </a:r>
            <a:r>
              <a:rPr lang="bn-IN" sz="2000" u="sng" kern="100" dirty="0">
                <a:solidFill>
                  <a:schemeClr val="accent4"/>
                </a:solidFill>
                <a:effectLst/>
                <a:latin typeface="+mn-lt"/>
                <a:ea typeface="Times New Roman" panose="02020603050405020304" pitchFamily="18" charset="0"/>
                <a:cs typeface="SutonnyOMJ" panose="01010600010101010101" pitchFamily="2" charset="0"/>
              </a:rPr>
              <a:t>স্বল্প পুঁজির ব্যবসায় (</a:t>
            </a:r>
            <a:r>
              <a:rPr lang="en-IN" sz="2000" u="sng" kern="100" dirty="0">
                <a:solidFill>
                  <a:schemeClr val="accent4"/>
                </a:solidFill>
                <a:effectLst/>
                <a:latin typeface="+mn-lt"/>
                <a:ea typeface="Times New Roman" panose="02020603050405020304" pitchFamily="18" charset="0"/>
                <a:cs typeface="Vrinda"/>
              </a:rPr>
              <a:t>Business of small capital): </a:t>
            </a:r>
            <a:endParaRPr lang="en-US" dirty="0"/>
          </a:p>
        </p:txBody>
      </p:sp>
      <p:sp>
        <p:nvSpPr>
          <p:cNvPr id="15" name="TextBox 14">
            <a:extLst>
              <a:ext uri="{FF2B5EF4-FFF2-40B4-BE49-F238E27FC236}">
                <a16:creationId xmlns:a16="http://schemas.microsoft.com/office/drawing/2014/main" id="{49570F0B-A8DB-8518-8357-8D4D5123F659}"/>
              </a:ext>
            </a:extLst>
          </p:cNvPr>
          <p:cNvSpPr txBox="1"/>
          <p:nvPr/>
        </p:nvSpPr>
        <p:spPr>
          <a:xfrm>
            <a:off x="351472" y="5068861"/>
            <a:ext cx="8262176"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যেসব ক্ষেত্রে ব্যবসায় গঠন ও পরিচালনার জন্য খুব বেশি মূলধনের প্রয়োজন হয় না, সেসব ক্ষেত্রে একমালিকানা ব্যবসায়ই উপযুক্ত। যেমন: রেস্টুরেন্ট, মুদি দোকান, পান-সিগারেটের দোকান, বইয়ের দোকান প্রভৃতি।</a:t>
            </a:r>
            <a:endParaRPr lang="en-US" dirty="0"/>
          </a:p>
        </p:txBody>
      </p:sp>
      <p:pic>
        <p:nvPicPr>
          <p:cNvPr id="3" name="Picture 2">
            <a:extLst>
              <a:ext uri="{FF2B5EF4-FFF2-40B4-BE49-F238E27FC236}">
                <a16:creationId xmlns:a16="http://schemas.microsoft.com/office/drawing/2014/main" id="{AE2A4BEA-CF59-49D1-897C-DDF5FAA3E8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6429" y="85822"/>
            <a:ext cx="3192795" cy="167700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4" name="Picture 3">
            <a:extLst>
              <a:ext uri="{FF2B5EF4-FFF2-40B4-BE49-F238E27FC236}">
                <a16:creationId xmlns:a16="http://schemas.microsoft.com/office/drawing/2014/main" id="{80D8FCB4-D4DC-B34D-E486-CC8F3F33CE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6429" y="1968684"/>
            <a:ext cx="3127248" cy="200283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a:extLst>
              <a:ext uri="{FF2B5EF4-FFF2-40B4-BE49-F238E27FC236}">
                <a16:creationId xmlns:a16="http://schemas.microsoft.com/office/drawing/2014/main" id="{C16EAB14-300F-8767-A770-63E3ED55DAD0}"/>
              </a:ext>
            </a:extLst>
          </p:cNvPr>
          <p:cNvPicPr>
            <a:picLocks noChangeAspect="1"/>
          </p:cNvPicPr>
          <p:nvPr/>
        </p:nvPicPr>
        <p:blipFill>
          <a:blip r:embed="rId4">
            <a:extLst>
              <a:ext uri="{28A0092B-C50C-407E-A947-70E740481C1C}">
                <a14:useLocalDpi xmlns:a14="http://schemas.microsoft.com/office/drawing/2010/main" val="0"/>
              </a:ext>
            </a:extLst>
          </a:blip>
          <a:srcRect r="41643"/>
          <a:stretch>
            <a:fillRect/>
          </a:stretch>
        </p:blipFill>
        <p:spPr>
          <a:xfrm>
            <a:off x="8852146" y="4177380"/>
            <a:ext cx="3261360" cy="240620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999954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circle(in)">
                                      <p:cBhvr>
                                        <p:cTn id="23" dur="2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circle(in)">
                                      <p:cBhvr>
                                        <p:cTn id="38" dur="20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ppt_x"/>
                                          </p:val>
                                        </p:tav>
                                        <p:tav tm="100000">
                                          <p:val>
                                            <p:strVal val="#ppt_x"/>
                                          </p:val>
                                        </p:tav>
                                      </p:tavLst>
                                    </p:anim>
                                    <p:anim calcmode="lin" valueType="num">
                                      <p:cBhvr additive="base">
                                        <p:cTn id="5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C52DCE-655E-397A-3426-72D029FBC00B}"/>
              </a:ext>
            </a:extLst>
          </p:cNvPr>
          <p:cNvSpPr txBox="1"/>
          <p:nvPr/>
        </p:nvSpPr>
        <p:spPr>
          <a:xfrm>
            <a:off x="256412" y="163365"/>
            <a:ext cx="6021705" cy="400110"/>
          </a:xfrm>
          <a:prstGeom prst="rect">
            <a:avLst/>
          </a:prstGeom>
          <a:noFill/>
        </p:spPr>
        <p:txBody>
          <a:bodyPr wrap="square">
            <a:spAutoFit/>
          </a:bodyPr>
          <a:lstStyle/>
          <a:p>
            <a:r>
              <a:rPr lang="en-US" sz="2000" u="sng" kern="100" dirty="0">
                <a:solidFill>
                  <a:schemeClr val="accent6"/>
                </a:solidFill>
                <a:effectLst/>
                <a:latin typeface="+mn-lt"/>
                <a:ea typeface="Times New Roman" panose="02020603050405020304" pitchFamily="18" charset="0"/>
                <a:cs typeface="SutonnyOMJ" panose="01010600010101010101" pitchFamily="2" charset="0"/>
              </a:rPr>
              <a:t>৩</a:t>
            </a:r>
            <a:r>
              <a:rPr lang="en-US" sz="2000" u="sng" kern="100" dirty="0" smtClean="0">
                <a:solidFill>
                  <a:schemeClr val="accent6"/>
                </a:solidFill>
                <a:effectLst/>
                <a:latin typeface="+mn-lt"/>
                <a:ea typeface="Times New Roman" panose="02020603050405020304" pitchFamily="18" charset="0"/>
                <a:cs typeface="SutonnyOMJ" panose="01010600010101010101" pitchFamily="2" charset="0"/>
              </a:rPr>
              <a:t>. </a:t>
            </a:r>
            <a:r>
              <a:rPr lang="bn-IN" sz="2000" u="sng" kern="100" dirty="0" smtClean="0">
                <a:solidFill>
                  <a:schemeClr val="accent6"/>
                </a:solidFill>
                <a:effectLst/>
                <a:latin typeface="+mn-lt"/>
                <a:ea typeface="Times New Roman" panose="02020603050405020304" pitchFamily="18" charset="0"/>
                <a:cs typeface="SutonnyOMJ" panose="01010600010101010101" pitchFamily="2" charset="0"/>
              </a:rPr>
              <a:t>স্বল্প </a:t>
            </a:r>
            <a:r>
              <a:rPr lang="bn-IN" sz="2000" u="sng" kern="100" dirty="0">
                <a:solidFill>
                  <a:schemeClr val="accent6"/>
                </a:solidFill>
                <a:effectLst/>
                <a:latin typeface="+mn-lt"/>
                <a:ea typeface="Times New Roman" panose="02020603050405020304" pitchFamily="18" charset="0"/>
                <a:cs typeface="SutonnyOMJ" panose="01010600010101010101" pitchFamily="2" charset="0"/>
              </a:rPr>
              <a:t>ঝুঁকির ব্যবসায় </a:t>
            </a:r>
            <a:r>
              <a:rPr lang="bn-IN" u="sng" kern="100" dirty="0">
                <a:solidFill>
                  <a:schemeClr val="accent6"/>
                </a:solidFill>
                <a:effectLst/>
                <a:latin typeface="+mn-lt"/>
                <a:ea typeface="Times New Roman" panose="02020603050405020304" pitchFamily="18" charset="0"/>
                <a:cs typeface="SutonnyOMJ" panose="01010600010101010101" pitchFamily="2" charset="0"/>
              </a:rPr>
              <a:t>(</a:t>
            </a:r>
            <a:r>
              <a:rPr lang="en-IN" u="sng" kern="100" dirty="0">
                <a:solidFill>
                  <a:schemeClr val="accent6"/>
                </a:solidFill>
                <a:effectLst/>
                <a:latin typeface="+mn-lt"/>
                <a:ea typeface="Times New Roman" panose="02020603050405020304" pitchFamily="18" charset="0"/>
                <a:cs typeface="Vrinda"/>
              </a:rPr>
              <a:t>Business of minimum risk): </a:t>
            </a:r>
            <a:endParaRPr lang="en-US" dirty="0"/>
          </a:p>
        </p:txBody>
      </p:sp>
      <p:sp>
        <p:nvSpPr>
          <p:cNvPr id="5" name="TextBox 4">
            <a:extLst>
              <a:ext uri="{FF2B5EF4-FFF2-40B4-BE49-F238E27FC236}">
                <a16:creationId xmlns:a16="http://schemas.microsoft.com/office/drawing/2014/main" id="{3E3AD409-0C80-C356-1018-9D0137F012CF}"/>
              </a:ext>
            </a:extLst>
          </p:cNvPr>
          <p:cNvSpPr txBox="1"/>
          <p:nvPr/>
        </p:nvSpPr>
        <p:spPr>
          <a:xfrm>
            <a:off x="332613" y="638689"/>
            <a:ext cx="6969886"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আর্থিক ক্ষতির আশঙ্কাকে ঝুঁকি বলা হয়। কম ঝুঁকিপূর্ণ অথচ মুনাফার যথেষ্ট সম্ভাবনা বিদ্যমান এমন ব্যবসায় সহজেই একমালিকানার ভিত্তিতে পরিচালনা করা যায়। ওষুধ চাল, আটা প্রভৃতির ব্যবসায় এর অন্তর্গত।</a:t>
            </a:r>
            <a:endParaRPr lang="en-US" dirty="0"/>
          </a:p>
        </p:txBody>
      </p:sp>
      <p:sp>
        <p:nvSpPr>
          <p:cNvPr id="7" name="TextBox 6">
            <a:extLst>
              <a:ext uri="{FF2B5EF4-FFF2-40B4-BE49-F238E27FC236}">
                <a16:creationId xmlns:a16="http://schemas.microsoft.com/office/drawing/2014/main" id="{F1C1136C-3E3E-7C01-1E21-77F165AA36FA}"/>
              </a:ext>
            </a:extLst>
          </p:cNvPr>
          <p:cNvSpPr txBox="1"/>
          <p:nvPr/>
        </p:nvSpPr>
        <p:spPr>
          <a:xfrm>
            <a:off x="486309" y="2071046"/>
            <a:ext cx="5372455" cy="677108"/>
          </a:xfrm>
          <a:prstGeom prst="rect">
            <a:avLst/>
          </a:prstGeom>
          <a:noFill/>
        </p:spPr>
        <p:txBody>
          <a:bodyPr wrap="square">
            <a:spAutoFit/>
          </a:bodyPr>
          <a:lstStyle/>
          <a:p>
            <a:r>
              <a:rPr lang="en-US" sz="2000" u="sng" kern="100" dirty="0">
                <a:solidFill>
                  <a:schemeClr val="accent6"/>
                </a:solidFill>
                <a:effectLst/>
                <a:latin typeface="+mn-lt"/>
                <a:ea typeface="Times New Roman" panose="02020603050405020304" pitchFamily="18" charset="0"/>
                <a:cs typeface="SutonnyOMJ" panose="01010600010101010101" pitchFamily="2" charset="0"/>
              </a:rPr>
              <a:t>৪</a:t>
            </a:r>
            <a:r>
              <a:rPr lang="en-US" sz="2000" u="sng" kern="100" dirty="0" smtClean="0">
                <a:solidFill>
                  <a:schemeClr val="accent6"/>
                </a:solidFill>
                <a:effectLst/>
                <a:latin typeface="+mn-lt"/>
                <a:ea typeface="Times New Roman" panose="02020603050405020304" pitchFamily="18" charset="0"/>
                <a:cs typeface="SutonnyOMJ" panose="01010600010101010101" pitchFamily="2" charset="0"/>
              </a:rPr>
              <a:t>. </a:t>
            </a:r>
            <a:r>
              <a:rPr lang="bn-IN" sz="2000" u="sng" kern="100" dirty="0" smtClean="0">
                <a:solidFill>
                  <a:schemeClr val="accent6"/>
                </a:solidFill>
                <a:effectLst/>
                <a:latin typeface="+mn-lt"/>
                <a:ea typeface="Times New Roman" panose="02020603050405020304" pitchFamily="18" charset="0"/>
                <a:cs typeface="SutonnyOMJ" panose="01010600010101010101" pitchFamily="2" charset="0"/>
              </a:rPr>
              <a:t>পচনশীল </a:t>
            </a:r>
            <a:r>
              <a:rPr lang="bn-IN" sz="2000" u="sng" kern="100" dirty="0">
                <a:solidFill>
                  <a:schemeClr val="accent6"/>
                </a:solidFill>
                <a:effectLst/>
                <a:latin typeface="+mn-lt"/>
                <a:ea typeface="Times New Roman" panose="02020603050405020304" pitchFamily="18" charset="0"/>
                <a:cs typeface="SutonnyOMJ" panose="01010600010101010101" pitchFamily="2" charset="0"/>
              </a:rPr>
              <a:t>দ্রব্যের </a:t>
            </a:r>
            <a:r>
              <a:rPr lang="bn-IN" sz="2000" u="sng" kern="100" dirty="0" smtClean="0">
                <a:solidFill>
                  <a:schemeClr val="accent6"/>
                </a:solidFill>
                <a:effectLst/>
                <a:latin typeface="+mn-lt"/>
                <a:ea typeface="Times New Roman" panose="02020603050405020304" pitchFamily="18" charset="0"/>
                <a:cs typeface="SutonnyOMJ" panose="01010600010101010101" pitchFamily="2" charset="0"/>
              </a:rPr>
              <a:t>ব্যবসায়</a:t>
            </a:r>
            <a:endParaRPr lang="en-US" sz="2000" u="sng" kern="100" dirty="0" smtClean="0">
              <a:solidFill>
                <a:schemeClr val="accent6"/>
              </a:solidFill>
              <a:effectLst/>
              <a:latin typeface="+mn-lt"/>
              <a:ea typeface="Times New Roman" panose="02020603050405020304" pitchFamily="18" charset="0"/>
              <a:cs typeface="SutonnyOMJ" panose="01010600010101010101" pitchFamily="2" charset="0"/>
            </a:endParaRPr>
          </a:p>
          <a:p>
            <a:r>
              <a:rPr lang="bn-IN" sz="1800" u="sng" kern="100" dirty="0" smtClean="0">
                <a:solidFill>
                  <a:schemeClr val="accent6"/>
                </a:solidFill>
                <a:effectLst/>
                <a:latin typeface="+mn-lt"/>
                <a:ea typeface="Times New Roman" panose="02020603050405020304" pitchFamily="18" charset="0"/>
                <a:cs typeface="SutonnyOMJ" panose="01010600010101010101" pitchFamily="2" charset="0"/>
              </a:rPr>
              <a:t>(</a:t>
            </a:r>
            <a:r>
              <a:rPr lang="en-IN" sz="1800" u="sng" kern="100" dirty="0">
                <a:solidFill>
                  <a:schemeClr val="accent6"/>
                </a:solidFill>
                <a:effectLst/>
                <a:latin typeface="+mn-lt"/>
                <a:ea typeface="Times New Roman" panose="02020603050405020304" pitchFamily="18" charset="0"/>
                <a:cs typeface="Vrinda"/>
              </a:rPr>
              <a:t>Business of perishable goods): </a:t>
            </a:r>
            <a:endParaRPr lang="en-US" dirty="0"/>
          </a:p>
        </p:txBody>
      </p:sp>
      <p:sp>
        <p:nvSpPr>
          <p:cNvPr id="9" name="TextBox 8">
            <a:extLst>
              <a:ext uri="{FF2B5EF4-FFF2-40B4-BE49-F238E27FC236}">
                <a16:creationId xmlns:a16="http://schemas.microsoft.com/office/drawing/2014/main" id="{FAAD3915-A082-1011-186B-1E6C4FBB98E1}"/>
              </a:ext>
            </a:extLst>
          </p:cNvPr>
          <p:cNvSpPr txBox="1"/>
          <p:nvPr/>
        </p:nvSpPr>
        <p:spPr>
          <a:xfrm>
            <a:off x="397408" y="2908769"/>
            <a:ext cx="6905091" cy="923330"/>
          </a:xfrm>
          <a:prstGeom prst="rect">
            <a:avLst/>
          </a:prstGeom>
          <a:noFill/>
        </p:spPr>
        <p:txBody>
          <a:bodyPr wrap="square">
            <a:spAutoFit/>
          </a:bodyPr>
          <a:lstStyle/>
          <a:p>
            <a:pPr algn="just"/>
            <a:r>
              <a:rPr lang="bn-IN" sz="1800" kern="100" dirty="0">
                <a:effectLst/>
                <a:latin typeface="+mn-lt"/>
                <a:ea typeface="Times New Roman" panose="02020603050405020304" pitchFamily="18" charset="0"/>
                <a:cs typeface="SutonnyOMJ" panose="01010600010101010101" pitchFamily="2" charset="0"/>
              </a:rPr>
              <a:t>কিছু পণ্যসামগ্রী আছে যেগুলোর স্থায়িত্ব খুবই কম এবং দ্রুত পচনশীল। এসব ক্ষেত্রে অন্য যেকোনো ধরনের ব্যবসায়ের চেয়ে একমালিকানা ব্যবসায়ই বেশি উপযোগী। মাছ, মাংস, ফলমূল, দুধ, শাকসবজি প্রভৃতির ব্যবসায় এর অন্তর্গত।</a:t>
            </a:r>
            <a:endParaRPr lang="en-US" dirty="0"/>
          </a:p>
        </p:txBody>
      </p:sp>
      <p:sp>
        <p:nvSpPr>
          <p:cNvPr id="11" name="TextBox 10">
            <a:extLst>
              <a:ext uri="{FF2B5EF4-FFF2-40B4-BE49-F238E27FC236}">
                <a16:creationId xmlns:a16="http://schemas.microsoft.com/office/drawing/2014/main" id="{9D2E5D75-7102-947B-2783-F626C856582A}"/>
              </a:ext>
            </a:extLst>
          </p:cNvPr>
          <p:cNvSpPr txBox="1"/>
          <p:nvPr/>
        </p:nvSpPr>
        <p:spPr>
          <a:xfrm>
            <a:off x="486309" y="3972594"/>
            <a:ext cx="4085691" cy="677108"/>
          </a:xfrm>
          <a:prstGeom prst="rect">
            <a:avLst/>
          </a:prstGeom>
          <a:noFill/>
        </p:spPr>
        <p:txBody>
          <a:bodyPr wrap="square">
            <a:spAutoFit/>
          </a:bodyPr>
          <a:lstStyle/>
          <a:p>
            <a:r>
              <a:rPr lang="en-US" sz="2000" u="sng" kern="100" dirty="0">
                <a:solidFill>
                  <a:schemeClr val="accent4"/>
                </a:solidFill>
                <a:effectLst/>
                <a:latin typeface="+mn-lt"/>
                <a:ea typeface="Times New Roman" panose="02020603050405020304" pitchFamily="18" charset="0"/>
                <a:cs typeface="SutonnyOMJ" panose="01010600010101010101" pitchFamily="2" charset="0"/>
              </a:rPr>
              <a:t>৫</a:t>
            </a:r>
            <a:r>
              <a:rPr lang="en-US" sz="2000" u="sng" kern="100" dirty="0" smtClean="0">
                <a:solidFill>
                  <a:schemeClr val="accent4"/>
                </a:solidFill>
                <a:effectLst/>
                <a:latin typeface="+mn-lt"/>
                <a:ea typeface="Times New Roman" panose="02020603050405020304" pitchFamily="18" charset="0"/>
                <a:cs typeface="SutonnyOMJ" panose="01010600010101010101" pitchFamily="2" charset="0"/>
              </a:rPr>
              <a:t>. </a:t>
            </a:r>
            <a:r>
              <a:rPr lang="bn-IN" sz="2000" u="sng" kern="100" dirty="0" smtClean="0">
                <a:solidFill>
                  <a:schemeClr val="accent4"/>
                </a:solidFill>
                <a:effectLst/>
                <a:latin typeface="+mn-lt"/>
                <a:ea typeface="Times New Roman" panose="02020603050405020304" pitchFamily="18" charset="0"/>
                <a:cs typeface="SutonnyOMJ" panose="01010600010101010101" pitchFamily="2" charset="0"/>
              </a:rPr>
              <a:t>নিত্যপ্রয়োজনীয় </a:t>
            </a:r>
            <a:r>
              <a:rPr lang="bn-IN" sz="2000" u="sng" kern="100" dirty="0">
                <a:solidFill>
                  <a:schemeClr val="accent4"/>
                </a:solidFill>
                <a:effectLst/>
                <a:latin typeface="+mn-lt"/>
                <a:ea typeface="Times New Roman" panose="02020603050405020304" pitchFamily="18" charset="0"/>
                <a:cs typeface="SutonnyOMJ" panose="01010600010101010101" pitchFamily="2" charset="0"/>
              </a:rPr>
              <a:t>পণ্যের </a:t>
            </a:r>
            <a:r>
              <a:rPr lang="bn-IN" sz="2000" u="sng" kern="100" dirty="0" smtClean="0">
                <a:solidFill>
                  <a:schemeClr val="accent4"/>
                </a:solidFill>
                <a:effectLst/>
                <a:latin typeface="+mn-lt"/>
                <a:ea typeface="Times New Roman" panose="02020603050405020304" pitchFamily="18" charset="0"/>
                <a:cs typeface="SutonnyOMJ" panose="01010600010101010101" pitchFamily="2" charset="0"/>
              </a:rPr>
              <a:t>ব্যবসায়</a:t>
            </a:r>
            <a:endParaRPr lang="en-US" sz="2000" u="sng" kern="100" dirty="0" smtClean="0">
              <a:solidFill>
                <a:schemeClr val="accent4"/>
              </a:solidFill>
              <a:effectLst/>
              <a:latin typeface="+mn-lt"/>
              <a:ea typeface="Times New Roman" panose="02020603050405020304" pitchFamily="18" charset="0"/>
              <a:cs typeface="SutonnyOMJ" panose="01010600010101010101" pitchFamily="2" charset="0"/>
            </a:endParaRPr>
          </a:p>
          <a:p>
            <a:r>
              <a:rPr lang="bn-IN" u="sng" kern="100" dirty="0" smtClean="0">
                <a:solidFill>
                  <a:schemeClr val="accent4"/>
                </a:solidFill>
                <a:effectLst/>
                <a:latin typeface="+mn-lt"/>
                <a:ea typeface="Times New Roman" panose="02020603050405020304" pitchFamily="18" charset="0"/>
                <a:cs typeface="SutonnyOMJ" panose="01010600010101010101" pitchFamily="2" charset="0"/>
              </a:rPr>
              <a:t>(</a:t>
            </a:r>
            <a:r>
              <a:rPr lang="en-IN" u="sng" kern="100" dirty="0">
                <a:solidFill>
                  <a:schemeClr val="accent4"/>
                </a:solidFill>
                <a:effectLst/>
                <a:latin typeface="+mn-lt"/>
                <a:ea typeface="Times New Roman" panose="02020603050405020304" pitchFamily="18" charset="0"/>
                <a:cs typeface="Vrinda"/>
              </a:rPr>
              <a:t>Business of daily necessary goods): </a:t>
            </a:r>
            <a:endParaRPr lang="en-US" sz="1600" dirty="0"/>
          </a:p>
        </p:txBody>
      </p:sp>
      <p:sp>
        <p:nvSpPr>
          <p:cNvPr id="13" name="TextBox 12">
            <a:extLst>
              <a:ext uri="{FF2B5EF4-FFF2-40B4-BE49-F238E27FC236}">
                <a16:creationId xmlns:a16="http://schemas.microsoft.com/office/drawing/2014/main" id="{57D7BFE9-EC2A-9134-9409-758DA153092C}"/>
              </a:ext>
            </a:extLst>
          </p:cNvPr>
          <p:cNvSpPr txBox="1"/>
          <p:nvPr/>
        </p:nvSpPr>
        <p:spPr>
          <a:xfrm>
            <a:off x="486308" y="4821308"/>
            <a:ext cx="5266791"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দৈনন্দিন জীবনে প্রতিনিয়ত দরকারি পণ্যসামগ্রীর ব্যবসায় সাধারণত একমালিকানার ভিত্তিতেই গঠিত ও পরিচালিত হয়। যেমন: মুদি দোকান, মনিহারি দোকান।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7000" y="163365"/>
            <a:ext cx="4343400" cy="206104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1152" y="2349500"/>
            <a:ext cx="3959248" cy="1981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5464" y="4419806"/>
            <a:ext cx="3450336" cy="233062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0573706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9">
                                            <p:txEl>
                                              <p:pRg st="0" end="0"/>
                                            </p:txEl>
                                          </p:spTgt>
                                        </p:tgtEl>
                                        <p:attrNameLst>
                                          <p:attrName>style.visibility</p:attrName>
                                        </p:attrNameLst>
                                      </p:cBhvr>
                                      <p:to>
                                        <p:strVal val="visible"/>
                                      </p:to>
                                    </p:set>
                                    <p:anim calcmode="lin" valueType="num">
                                      <p:cBhvr additive="base">
                                        <p:cTn id="38"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barn(inVertical)">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11"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0A86A89A-AE07-58BA-555A-CEB3D9E2DCF9}"/>
              </a:ext>
            </a:extLst>
          </p:cNvPr>
          <p:cNvSpPr txBox="1"/>
          <p:nvPr/>
        </p:nvSpPr>
        <p:spPr>
          <a:xfrm>
            <a:off x="282374" y="162736"/>
            <a:ext cx="4716346" cy="400110"/>
          </a:xfrm>
          <a:prstGeom prst="rect">
            <a:avLst/>
          </a:prstGeom>
          <a:noFill/>
        </p:spPr>
        <p:txBody>
          <a:bodyPr wrap="square">
            <a:spAutoFit/>
          </a:bodyPr>
          <a:lstStyle/>
          <a:p>
            <a:r>
              <a:rPr lang="en-US" sz="2000" u="sng" kern="100" dirty="0">
                <a:solidFill>
                  <a:srgbClr val="00B0F0"/>
                </a:solidFill>
                <a:effectLst/>
                <a:latin typeface="+mn-lt"/>
                <a:ea typeface="Times New Roman" panose="02020603050405020304" pitchFamily="18" charset="0"/>
                <a:cs typeface="SutonnyOMJ" panose="01010600010101010101" pitchFamily="2" charset="0"/>
              </a:rPr>
              <a:t>৬</a:t>
            </a:r>
            <a:r>
              <a:rPr lang="en-US" sz="2000" u="sng" kern="100" dirty="0" smtClean="0">
                <a:solidFill>
                  <a:srgbClr val="00B0F0"/>
                </a:solidFill>
                <a:effectLst/>
                <a:latin typeface="+mn-lt"/>
                <a:ea typeface="Times New Roman" panose="02020603050405020304" pitchFamily="18" charset="0"/>
                <a:cs typeface="SutonnyOMJ" panose="01010600010101010101" pitchFamily="2" charset="0"/>
              </a:rPr>
              <a:t>. </a:t>
            </a:r>
            <a:r>
              <a:rPr lang="bn-IN" sz="2000" u="sng" kern="100" dirty="0" smtClean="0">
                <a:solidFill>
                  <a:srgbClr val="00B0F0"/>
                </a:solidFill>
                <a:effectLst/>
                <a:latin typeface="+mn-lt"/>
                <a:ea typeface="Times New Roman" panose="02020603050405020304" pitchFamily="18" charset="0"/>
                <a:cs typeface="SutonnyOMJ" panose="01010600010101010101" pitchFamily="2" charset="0"/>
              </a:rPr>
              <a:t>খুচরা </a:t>
            </a:r>
            <a:r>
              <a:rPr lang="bn-IN" sz="2000" u="sng" kern="100" dirty="0">
                <a:solidFill>
                  <a:srgbClr val="00B0F0"/>
                </a:solidFill>
                <a:effectLst/>
                <a:latin typeface="+mn-lt"/>
                <a:ea typeface="Times New Roman" panose="02020603050405020304" pitchFamily="18" charset="0"/>
                <a:cs typeface="SutonnyOMJ" panose="01010600010101010101" pitchFamily="2" charset="0"/>
              </a:rPr>
              <a:t>ব্যবসায় </a:t>
            </a:r>
            <a:r>
              <a:rPr lang="bn-IN" u="sng" kern="100" dirty="0">
                <a:solidFill>
                  <a:srgbClr val="00B0F0"/>
                </a:solidFill>
                <a:effectLst/>
                <a:latin typeface="+mn-lt"/>
                <a:ea typeface="Times New Roman" panose="02020603050405020304" pitchFamily="18" charset="0"/>
                <a:cs typeface="SutonnyOMJ" panose="01010600010101010101" pitchFamily="2" charset="0"/>
              </a:rPr>
              <a:t>(</a:t>
            </a:r>
            <a:r>
              <a:rPr lang="en-IN" u="sng" kern="100" dirty="0">
                <a:solidFill>
                  <a:srgbClr val="00B0F0"/>
                </a:solidFill>
                <a:effectLst/>
                <a:latin typeface="+mn-lt"/>
                <a:ea typeface="Times New Roman" panose="02020603050405020304" pitchFamily="18" charset="0"/>
                <a:cs typeface="Vrinda"/>
              </a:rPr>
              <a:t>Retail business): </a:t>
            </a:r>
            <a:endParaRPr lang="en-US" dirty="0"/>
          </a:p>
        </p:txBody>
      </p:sp>
      <p:sp>
        <p:nvSpPr>
          <p:cNvPr id="22" name="TextBox 21">
            <a:extLst>
              <a:ext uri="{FF2B5EF4-FFF2-40B4-BE49-F238E27FC236}">
                <a16:creationId xmlns:a16="http://schemas.microsoft.com/office/drawing/2014/main" id="{FC7A0CA3-211D-294E-B1DF-E7258DD3B6C4}"/>
              </a:ext>
            </a:extLst>
          </p:cNvPr>
          <p:cNvSpPr txBox="1"/>
          <p:nvPr/>
        </p:nvSpPr>
        <p:spPr>
          <a:xfrm>
            <a:off x="218366" y="640287"/>
            <a:ext cx="8237294" cy="707886"/>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পাইকার বা আমদানিকারকের কাছ থেকে পণ্যসামগ্রী কিনে ভোক্তাদের কাছে বিক্রি করাকে খুচরা ব্যবসায় বলে। এরূপ ক্ষেত্রে একমালিকানা ব্যবসায়ই লাভজনক। যেমন: চা, শরবত, পান-বিড়ির দোকান প্রভৃতি।</a:t>
            </a:r>
            <a:endParaRPr lang="en-US" dirty="0"/>
          </a:p>
        </p:txBody>
      </p:sp>
      <p:sp>
        <p:nvSpPr>
          <p:cNvPr id="25" name="TextBox 24">
            <a:extLst>
              <a:ext uri="{FF2B5EF4-FFF2-40B4-BE49-F238E27FC236}">
                <a16:creationId xmlns:a16="http://schemas.microsoft.com/office/drawing/2014/main" id="{97B95E7B-F746-EE3B-8923-C6AD1C206376}"/>
              </a:ext>
            </a:extLst>
          </p:cNvPr>
          <p:cNvSpPr txBox="1"/>
          <p:nvPr/>
        </p:nvSpPr>
        <p:spPr>
          <a:xfrm>
            <a:off x="282374" y="2367170"/>
            <a:ext cx="4530926" cy="677108"/>
          </a:xfrm>
          <a:prstGeom prst="rect">
            <a:avLst/>
          </a:prstGeom>
          <a:noFill/>
        </p:spPr>
        <p:txBody>
          <a:bodyPr wrap="square">
            <a:spAutoFit/>
          </a:bodyPr>
          <a:lstStyle/>
          <a:p>
            <a:r>
              <a:rPr lang="en-US" sz="2000" u="sng" kern="100" dirty="0">
                <a:solidFill>
                  <a:schemeClr val="accent2"/>
                </a:solidFill>
                <a:effectLst/>
                <a:latin typeface="+mn-lt"/>
                <a:ea typeface="Times New Roman" panose="02020603050405020304" pitchFamily="18" charset="0"/>
                <a:cs typeface="SutonnyOMJ" panose="01010600010101010101" pitchFamily="2" charset="0"/>
              </a:rPr>
              <a:t>৭</a:t>
            </a:r>
            <a:r>
              <a:rPr lang="en-US" sz="2000" u="sng" kern="100" dirty="0" smtClean="0">
                <a:solidFill>
                  <a:schemeClr val="accent2"/>
                </a:solidFill>
                <a:effectLst/>
                <a:latin typeface="+mn-lt"/>
                <a:ea typeface="Times New Roman" panose="02020603050405020304" pitchFamily="18" charset="0"/>
                <a:cs typeface="SutonnyOMJ" panose="01010600010101010101" pitchFamily="2" charset="0"/>
              </a:rPr>
              <a:t>. </a:t>
            </a:r>
            <a:r>
              <a:rPr lang="bn-IN" sz="2000" u="sng" kern="100" dirty="0" smtClean="0">
                <a:solidFill>
                  <a:schemeClr val="accent2"/>
                </a:solidFill>
                <a:effectLst/>
                <a:latin typeface="+mn-lt"/>
                <a:ea typeface="Times New Roman" panose="02020603050405020304" pitchFamily="18" charset="0"/>
                <a:cs typeface="SutonnyOMJ" panose="01010600010101010101" pitchFamily="2" charset="0"/>
              </a:rPr>
              <a:t>সীমিত </a:t>
            </a:r>
            <a:r>
              <a:rPr lang="bn-IN" sz="2000" u="sng" kern="100" dirty="0">
                <a:solidFill>
                  <a:schemeClr val="accent2"/>
                </a:solidFill>
                <a:effectLst/>
                <a:latin typeface="+mn-lt"/>
                <a:ea typeface="Times New Roman" panose="02020603050405020304" pitchFamily="18" charset="0"/>
                <a:cs typeface="SutonnyOMJ" panose="01010600010101010101" pitchFamily="2" charset="0"/>
              </a:rPr>
              <a:t>চাহিদার পণ্যের </a:t>
            </a:r>
            <a:r>
              <a:rPr lang="bn-IN" sz="2000" u="sng" kern="100" dirty="0" smtClean="0">
                <a:solidFill>
                  <a:schemeClr val="accent2"/>
                </a:solidFill>
                <a:effectLst/>
                <a:latin typeface="+mn-lt"/>
                <a:ea typeface="Times New Roman" panose="02020603050405020304" pitchFamily="18" charset="0"/>
                <a:cs typeface="SutonnyOMJ" panose="01010600010101010101" pitchFamily="2" charset="0"/>
              </a:rPr>
              <a:t>ব্যবসায়</a:t>
            </a:r>
            <a:endParaRPr lang="en-US" sz="2000" u="sng" kern="100" dirty="0" smtClean="0">
              <a:solidFill>
                <a:schemeClr val="accent2"/>
              </a:solidFill>
              <a:effectLst/>
              <a:latin typeface="+mn-lt"/>
              <a:ea typeface="Times New Roman" panose="02020603050405020304" pitchFamily="18" charset="0"/>
              <a:cs typeface="SutonnyOMJ" panose="01010600010101010101" pitchFamily="2" charset="0"/>
            </a:endParaRPr>
          </a:p>
          <a:p>
            <a:r>
              <a:rPr lang="bn-IN" sz="1800" u="sng" kern="100" dirty="0" smtClean="0">
                <a:solidFill>
                  <a:schemeClr val="accent2"/>
                </a:solidFill>
                <a:effectLst/>
                <a:latin typeface="+mn-lt"/>
                <a:ea typeface="Times New Roman" panose="02020603050405020304" pitchFamily="18" charset="0"/>
                <a:cs typeface="SutonnyOMJ" panose="01010600010101010101" pitchFamily="2" charset="0"/>
              </a:rPr>
              <a:t>(</a:t>
            </a:r>
            <a:r>
              <a:rPr lang="en-IN" sz="1800" u="sng" kern="100" dirty="0">
                <a:solidFill>
                  <a:schemeClr val="accent2"/>
                </a:solidFill>
                <a:effectLst/>
                <a:latin typeface="+mn-lt"/>
                <a:ea typeface="Times New Roman" panose="02020603050405020304" pitchFamily="18" charset="0"/>
                <a:cs typeface="Vrinda"/>
              </a:rPr>
              <a:t>Business of limited demanded product): </a:t>
            </a:r>
            <a:endParaRPr lang="en-US" dirty="0"/>
          </a:p>
        </p:txBody>
      </p:sp>
      <p:sp>
        <p:nvSpPr>
          <p:cNvPr id="27" name="TextBox 26">
            <a:extLst>
              <a:ext uri="{FF2B5EF4-FFF2-40B4-BE49-F238E27FC236}">
                <a16:creationId xmlns:a16="http://schemas.microsoft.com/office/drawing/2014/main" id="{363D9CFF-F372-5A37-1E25-3EA83AA98708}"/>
              </a:ext>
            </a:extLst>
          </p:cNvPr>
          <p:cNvSpPr txBox="1"/>
          <p:nvPr/>
        </p:nvSpPr>
        <p:spPr>
          <a:xfrm>
            <a:off x="311002" y="3153944"/>
            <a:ext cx="4032398" cy="1200329"/>
          </a:xfrm>
          <a:prstGeom prst="rect">
            <a:avLst/>
          </a:prstGeom>
          <a:noFill/>
        </p:spPr>
        <p:txBody>
          <a:bodyPr wrap="square">
            <a:spAutoFit/>
          </a:bodyPr>
          <a:lstStyle/>
          <a:p>
            <a:pPr algn="just"/>
            <a:r>
              <a:rPr lang="bn-IN" sz="1800" kern="100" dirty="0">
                <a:effectLst/>
                <a:latin typeface="+mn-lt"/>
                <a:ea typeface="Times New Roman" panose="02020603050405020304" pitchFamily="18" charset="0"/>
                <a:cs typeface="SutonnyOMJ" panose="01010600010101010101" pitchFamily="2" charset="0"/>
              </a:rPr>
              <a:t>কিছু পণ্যের চাহিদা সীমিত এবং কোনো বিশেষ এলাকা বা স্থানে সীমাবদ্ধ। এসব পণ্যের উৎপাদন ও কেনা-বেচার কাজে একমালিকানা ব্যবসায়ই বেশি উপযুক্ত। মধু, কালোজিরা, ঘি প্রভৃতির ব্যবসায় এর অন্তর্গত।</a:t>
            </a:r>
            <a:endParaRPr lang="en-US" dirty="0"/>
          </a:p>
        </p:txBody>
      </p:sp>
      <p:sp>
        <p:nvSpPr>
          <p:cNvPr id="29" name="TextBox 28">
            <a:extLst>
              <a:ext uri="{FF2B5EF4-FFF2-40B4-BE49-F238E27FC236}">
                <a16:creationId xmlns:a16="http://schemas.microsoft.com/office/drawing/2014/main" id="{E62215EC-5E07-DE7C-C82B-D5D2A7A4E262}"/>
              </a:ext>
            </a:extLst>
          </p:cNvPr>
          <p:cNvSpPr txBox="1"/>
          <p:nvPr/>
        </p:nvSpPr>
        <p:spPr>
          <a:xfrm>
            <a:off x="464709" y="4648052"/>
            <a:ext cx="6094476" cy="369332"/>
          </a:xfrm>
          <a:prstGeom prst="rect">
            <a:avLst/>
          </a:prstGeom>
          <a:noFill/>
        </p:spPr>
        <p:txBody>
          <a:bodyPr wrap="square">
            <a:spAutoFit/>
          </a:bodyPr>
          <a:lstStyle/>
          <a:p>
            <a:r>
              <a:rPr lang="en-US" sz="1800" u="sng" kern="100" dirty="0">
                <a:solidFill>
                  <a:schemeClr val="accent2"/>
                </a:solidFill>
                <a:effectLst/>
                <a:latin typeface="+mn-lt"/>
                <a:ea typeface="Times New Roman" panose="02020603050405020304" pitchFamily="18" charset="0"/>
                <a:cs typeface="SutonnyOMJ" panose="01010600010101010101" pitchFamily="2" charset="0"/>
              </a:rPr>
              <a:t>৮</a:t>
            </a:r>
            <a:r>
              <a:rPr lang="en-US" sz="1800" u="sng" kern="100" dirty="0" smtClean="0">
                <a:solidFill>
                  <a:schemeClr val="accent2"/>
                </a:solidFill>
                <a:effectLst/>
                <a:latin typeface="+mn-lt"/>
                <a:ea typeface="Times New Roman" panose="02020603050405020304" pitchFamily="18" charset="0"/>
                <a:cs typeface="SutonnyOMJ" panose="01010600010101010101" pitchFamily="2" charset="0"/>
              </a:rPr>
              <a:t>. </a:t>
            </a:r>
            <a:r>
              <a:rPr lang="bn-IN" sz="1800" u="sng" kern="100" dirty="0" smtClean="0">
                <a:solidFill>
                  <a:schemeClr val="accent2"/>
                </a:solidFill>
                <a:effectLst/>
                <a:latin typeface="+mn-lt"/>
                <a:ea typeface="Times New Roman" panose="02020603050405020304" pitchFamily="18" charset="0"/>
                <a:cs typeface="SutonnyOMJ" panose="01010600010101010101" pitchFamily="2" charset="0"/>
              </a:rPr>
              <a:t>প্রত্যক্ষ </a:t>
            </a:r>
            <a:r>
              <a:rPr lang="bn-IN" sz="1800" u="sng" kern="100" dirty="0">
                <a:solidFill>
                  <a:schemeClr val="accent2"/>
                </a:solidFill>
                <a:effectLst/>
                <a:latin typeface="+mn-lt"/>
                <a:ea typeface="Times New Roman" panose="02020603050405020304" pitchFamily="18" charset="0"/>
                <a:cs typeface="SutonnyOMJ" panose="01010600010101010101" pitchFamily="2" charset="0"/>
              </a:rPr>
              <a:t>সেবার ব্যবসায় (</a:t>
            </a:r>
            <a:r>
              <a:rPr lang="en-IN" sz="1800" u="sng" kern="100" dirty="0">
                <a:solidFill>
                  <a:schemeClr val="accent2"/>
                </a:solidFill>
                <a:effectLst/>
                <a:latin typeface="+mn-lt"/>
                <a:ea typeface="Times New Roman" panose="02020603050405020304" pitchFamily="18" charset="0"/>
                <a:cs typeface="Vrinda"/>
              </a:rPr>
              <a:t>Business of direct service): </a:t>
            </a:r>
            <a:endParaRPr lang="en-US" dirty="0"/>
          </a:p>
        </p:txBody>
      </p:sp>
      <p:sp>
        <p:nvSpPr>
          <p:cNvPr id="31" name="TextBox 30">
            <a:extLst>
              <a:ext uri="{FF2B5EF4-FFF2-40B4-BE49-F238E27FC236}">
                <a16:creationId xmlns:a16="http://schemas.microsoft.com/office/drawing/2014/main" id="{44719B46-03F4-230E-35A4-FDF32F194B6A}"/>
              </a:ext>
            </a:extLst>
          </p:cNvPr>
          <p:cNvSpPr txBox="1"/>
          <p:nvPr/>
        </p:nvSpPr>
        <p:spPr>
          <a:xfrm>
            <a:off x="311002" y="5017384"/>
            <a:ext cx="8317378" cy="923330"/>
          </a:xfrm>
          <a:prstGeom prst="rect">
            <a:avLst/>
          </a:prstGeom>
          <a:noFill/>
        </p:spPr>
        <p:txBody>
          <a:bodyPr wrap="square">
            <a:spAutoFit/>
          </a:bodyPr>
          <a:lstStyle/>
          <a:p>
            <a:pPr algn="just"/>
            <a:r>
              <a:rPr lang="bn-IN" sz="1800" kern="100" dirty="0">
                <a:effectLst/>
                <a:latin typeface="+mn-lt"/>
                <a:ea typeface="Times New Roman" panose="02020603050405020304" pitchFamily="18" charset="0"/>
                <a:cs typeface="SutonnyOMJ" panose="01010600010101010101" pitchFamily="2" charset="0"/>
              </a:rPr>
              <a:t>গ্রাহকদের সরাসরি প্রত্যক্ষ সেবা কোনো কাজ, সুবিধা বা সন্তুষ্টি দেওয়ার সাথে জড়িত বৈধ অর্থনৈতিক কর্মকাণ্ডকে প্রত্যক্ষ সেবা বলা হয়। গ্রাহকদের প্রত্যক্ষ সেবা দানের সাথে জড়িত ব্যবসায় প্রতিষ্ঠানগুলো একমালিকানার ভিত্তিতে সংগঠিত ও পরিচালিত হওয়া উচিত। যেমন: সেলুন, লন্ড্রি প্রভৃতি।</a:t>
            </a:r>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r="30339"/>
          <a:stretch/>
        </p:blipFill>
        <p:spPr>
          <a:xfrm>
            <a:off x="8813800" y="162736"/>
            <a:ext cx="3175000" cy="220443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7213" r="21485"/>
          <a:stretch/>
        </p:blipFill>
        <p:spPr>
          <a:xfrm>
            <a:off x="5356860" y="2127966"/>
            <a:ext cx="3271520" cy="252008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47525" t="30917" r="16407" b="3012"/>
          <a:stretch/>
        </p:blipFill>
        <p:spPr>
          <a:xfrm>
            <a:off x="8864600" y="3619868"/>
            <a:ext cx="3124200" cy="31242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8159098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barn(inVertical)">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inVertical)">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barn(inVertical)">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9">
                                            <p:txEl>
                                              <p:pRg st="0" end="0"/>
                                            </p:txEl>
                                          </p:spTgt>
                                        </p:tgtEl>
                                        <p:attrNameLst>
                                          <p:attrName>style.visibility</p:attrName>
                                        </p:attrNameLst>
                                      </p:cBhvr>
                                      <p:to>
                                        <p:strVal val="visible"/>
                                      </p:to>
                                    </p:set>
                                    <p:anim calcmode="lin" valueType="num">
                                      <p:cBhvr additive="base">
                                        <p:cTn id="49"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500" fill="hold"/>
                                        <p:tgtEl>
                                          <p:spTgt spid="31"/>
                                        </p:tgtEl>
                                        <p:attrNameLst>
                                          <p:attrName>ppt_x</p:attrName>
                                        </p:attrNameLst>
                                      </p:cBhvr>
                                      <p:tavLst>
                                        <p:tav tm="0">
                                          <p:val>
                                            <p:strVal val="#ppt_x"/>
                                          </p:val>
                                        </p:tav>
                                        <p:tav tm="100000">
                                          <p:val>
                                            <p:strVal val="#ppt_x"/>
                                          </p:val>
                                        </p:tav>
                                      </p:tavLst>
                                    </p:anim>
                                    <p:anim calcmode="lin" valueType="num">
                                      <p:cBhvr additive="base">
                                        <p:cTn id="5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5" grpId="0"/>
      <p:bldP spid="27"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2E3A391-DEC5-07E7-16B1-8208661F1E8A}"/>
              </a:ext>
            </a:extLst>
          </p:cNvPr>
          <p:cNvSpPr txBox="1"/>
          <p:nvPr/>
        </p:nvSpPr>
        <p:spPr>
          <a:xfrm>
            <a:off x="380728" y="178415"/>
            <a:ext cx="3900833" cy="707886"/>
          </a:xfrm>
          <a:prstGeom prst="rect">
            <a:avLst/>
          </a:prstGeom>
          <a:noFill/>
        </p:spPr>
        <p:txBody>
          <a:bodyPr wrap="square">
            <a:spAutoFit/>
          </a:bodyPr>
          <a:lstStyle/>
          <a:p>
            <a:r>
              <a:rPr lang="en-US" sz="2000" u="sng" kern="100" dirty="0" smtClean="0">
                <a:solidFill>
                  <a:schemeClr val="accent4"/>
                </a:solidFill>
                <a:effectLst/>
                <a:latin typeface="+mn-lt"/>
                <a:ea typeface="Times New Roman" panose="02020603050405020304" pitchFamily="18" charset="0"/>
                <a:cs typeface="SutonnyOMJ" panose="01010600010101010101" pitchFamily="2" charset="0"/>
              </a:rPr>
              <a:t>৯. </a:t>
            </a:r>
            <a:r>
              <a:rPr lang="bn-IN" sz="2000" u="sng" kern="100" dirty="0" smtClean="0">
                <a:solidFill>
                  <a:schemeClr val="accent4"/>
                </a:solidFill>
                <a:effectLst/>
                <a:latin typeface="+mn-lt"/>
                <a:ea typeface="Times New Roman" panose="02020603050405020304" pitchFamily="18" charset="0"/>
                <a:cs typeface="SutonnyOMJ" panose="01010600010101010101" pitchFamily="2" charset="0"/>
              </a:rPr>
              <a:t>সমজাতীয় </a:t>
            </a:r>
            <a:r>
              <a:rPr lang="bn-IN" sz="2000" u="sng" kern="100" dirty="0">
                <a:solidFill>
                  <a:schemeClr val="accent4"/>
                </a:solidFill>
                <a:effectLst/>
                <a:latin typeface="+mn-lt"/>
                <a:ea typeface="Times New Roman" panose="02020603050405020304" pitchFamily="18" charset="0"/>
                <a:cs typeface="SutonnyOMJ" panose="01010600010101010101" pitchFamily="2" charset="0"/>
              </a:rPr>
              <a:t>পণ্যের </a:t>
            </a:r>
            <a:r>
              <a:rPr lang="bn-IN" sz="2000" u="sng" kern="100" dirty="0" smtClean="0">
                <a:solidFill>
                  <a:schemeClr val="accent4"/>
                </a:solidFill>
                <a:effectLst/>
                <a:latin typeface="+mn-lt"/>
                <a:ea typeface="Times New Roman" panose="02020603050405020304" pitchFamily="18" charset="0"/>
                <a:cs typeface="SutonnyOMJ" panose="01010600010101010101" pitchFamily="2" charset="0"/>
              </a:rPr>
              <a:t>ব্যবসায়</a:t>
            </a:r>
            <a:endParaRPr lang="en-US" sz="2000" u="sng" kern="100" dirty="0" smtClean="0">
              <a:solidFill>
                <a:schemeClr val="accent4"/>
              </a:solidFill>
              <a:effectLst/>
              <a:latin typeface="+mn-lt"/>
              <a:ea typeface="Times New Roman" panose="02020603050405020304" pitchFamily="18" charset="0"/>
              <a:cs typeface="SutonnyOMJ" panose="01010600010101010101" pitchFamily="2" charset="0"/>
            </a:endParaRPr>
          </a:p>
          <a:p>
            <a:r>
              <a:rPr lang="bn-IN" sz="2000" u="sng" kern="100" dirty="0" smtClean="0">
                <a:solidFill>
                  <a:schemeClr val="accent4"/>
                </a:solidFill>
                <a:effectLst/>
                <a:latin typeface="+mn-lt"/>
                <a:ea typeface="Times New Roman" panose="02020603050405020304" pitchFamily="18" charset="0"/>
                <a:cs typeface="SutonnyOMJ" panose="01010600010101010101" pitchFamily="2" charset="0"/>
              </a:rPr>
              <a:t>(</a:t>
            </a:r>
            <a:r>
              <a:rPr lang="en-IN" u="sng" kern="100" dirty="0">
                <a:solidFill>
                  <a:schemeClr val="accent4"/>
                </a:solidFill>
                <a:effectLst/>
                <a:latin typeface="+mn-lt"/>
                <a:ea typeface="Times New Roman" panose="02020603050405020304" pitchFamily="18" charset="0"/>
                <a:cs typeface="Vrinda"/>
              </a:rPr>
              <a:t>Business of homogeneous goods): </a:t>
            </a:r>
            <a:endParaRPr lang="en-US" dirty="0"/>
          </a:p>
        </p:txBody>
      </p:sp>
      <p:sp>
        <p:nvSpPr>
          <p:cNvPr id="12" name="TextBox 11">
            <a:extLst>
              <a:ext uri="{FF2B5EF4-FFF2-40B4-BE49-F238E27FC236}">
                <a16:creationId xmlns:a16="http://schemas.microsoft.com/office/drawing/2014/main" id="{77D02431-2EFD-5B7C-D5DE-9CE20BE5399E}"/>
              </a:ext>
            </a:extLst>
          </p:cNvPr>
          <p:cNvSpPr txBox="1"/>
          <p:nvPr/>
        </p:nvSpPr>
        <p:spPr>
          <a:xfrm>
            <a:off x="380728" y="947275"/>
            <a:ext cx="7074172"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বৈশিষ্ট্যের দিক দিয়ে যেসব দ্রব্যের আকৃতি, ওজন, দাম, ব্যবহার প্রকৃতি একই রকম হয় তাকে সমজাতীয় পণ্য বলে। এসব পণ্য উৎপাদনে নিয়োজিত কারিগরগণ নিজেদের কাজে দক্ষ হয়। যেমন: মৃৎশিল্প, হস্তশিল্প, মোবাইল ফোন প্রভৃতি।</a:t>
            </a:r>
            <a:endParaRPr lang="en-US" dirty="0"/>
          </a:p>
        </p:txBody>
      </p:sp>
      <p:sp>
        <p:nvSpPr>
          <p:cNvPr id="16" name="TextBox 15">
            <a:extLst>
              <a:ext uri="{FF2B5EF4-FFF2-40B4-BE49-F238E27FC236}">
                <a16:creationId xmlns:a16="http://schemas.microsoft.com/office/drawing/2014/main" id="{A886793A-96DB-7DDB-B17E-A05C7F4ABC0A}"/>
              </a:ext>
            </a:extLst>
          </p:cNvPr>
          <p:cNvSpPr txBox="1"/>
          <p:nvPr/>
        </p:nvSpPr>
        <p:spPr>
          <a:xfrm>
            <a:off x="426322" y="2298388"/>
            <a:ext cx="6094476" cy="400110"/>
          </a:xfrm>
          <a:prstGeom prst="rect">
            <a:avLst/>
          </a:prstGeom>
          <a:noFill/>
        </p:spPr>
        <p:txBody>
          <a:bodyPr wrap="square">
            <a:spAutoFit/>
          </a:bodyPr>
          <a:lstStyle/>
          <a:p>
            <a:r>
              <a:rPr lang="en-US" sz="2000" u="sng" kern="100" dirty="0" smtClean="0">
                <a:solidFill>
                  <a:schemeClr val="accent4"/>
                </a:solidFill>
                <a:effectLst/>
                <a:latin typeface="+mn-lt"/>
                <a:ea typeface="Times New Roman" panose="02020603050405020304" pitchFamily="18" charset="0"/>
                <a:cs typeface="SutonnyOMJ" panose="01010600010101010101" pitchFamily="2" charset="0"/>
              </a:rPr>
              <a:t>১০. </a:t>
            </a:r>
            <a:r>
              <a:rPr lang="bn-IN" sz="2000" u="sng" kern="100" dirty="0" smtClean="0">
                <a:solidFill>
                  <a:schemeClr val="accent4"/>
                </a:solidFill>
                <a:effectLst/>
                <a:latin typeface="+mn-lt"/>
                <a:ea typeface="Times New Roman" panose="02020603050405020304" pitchFamily="18" charset="0"/>
                <a:cs typeface="SutonnyOMJ" panose="01010600010101010101" pitchFamily="2" charset="0"/>
              </a:rPr>
              <a:t>ভ্রাম্যমাণ </a:t>
            </a:r>
            <a:r>
              <a:rPr lang="bn-IN" sz="2000" u="sng" kern="100" dirty="0">
                <a:solidFill>
                  <a:schemeClr val="accent4"/>
                </a:solidFill>
                <a:effectLst/>
                <a:latin typeface="+mn-lt"/>
                <a:ea typeface="Times New Roman" panose="02020603050405020304" pitchFamily="18" charset="0"/>
                <a:cs typeface="SutonnyOMJ" panose="01010600010101010101" pitchFamily="2" charset="0"/>
              </a:rPr>
              <a:t>ব্যবসায় (</a:t>
            </a:r>
            <a:r>
              <a:rPr lang="en-IN" sz="2000" u="sng" kern="100" dirty="0">
                <a:solidFill>
                  <a:schemeClr val="accent4"/>
                </a:solidFill>
                <a:effectLst/>
                <a:latin typeface="+mn-lt"/>
                <a:ea typeface="Times New Roman" panose="02020603050405020304" pitchFamily="18" charset="0"/>
                <a:cs typeface="Vrinda"/>
              </a:rPr>
              <a:t>Movable business): </a:t>
            </a:r>
            <a:endParaRPr lang="en-US" dirty="0"/>
          </a:p>
        </p:txBody>
      </p:sp>
      <p:sp>
        <p:nvSpPr>
          <p:cNvPr id="20" name="TextBox 19">
            <a:extLst>
              <a:ext uri="{FF2B5EF4-FFF2-40B4-BE49-F238E27FC236}">
                <a16:creationId xmlns:a16="http://schemas.microsoft.com/office/drawing/2014/main" id="{1C1B0B15-103E-E7A1-9CE6-640A9BB34F67}"/>
              </a:ext>
            </a:extLst>
          </p:cNvPr>
          <p:cNvSpPr txBox="1"/>
          <p:nvPr/>
        </p:nvSpPr>
        <p:spPr>
          <a:xfrm>
            <a:off x="350895" y="2759720"/>
            <a:ext cx="5657850" cy="1015663"/>
          </a:xfrm>
          <a:prstGeom prst="rect">
            <a:avLst/>
          </a:prstGeom>
          <a:noFill/>
        </p:spPr>
        <p:txBody>
          <a:bodyPr wrap="square">
            <a:spAutoFit/>
          </a:bodyPr>
          <a:lstStyle/>
          <a:p>
            <a:r>
              <a:rPr lang="bn-IN" sz="2000" kern="100" dirty="0">
                <a:effectLst/>
                <a:latin typeface="+mn-lt"/>
                <a:ea typeface="Times New Roman" panose="02020603050405020304" pitchFamily="18" charset="0"/>
                <a:cs typeface="SutonnyOMJ" panose="01010600010101010101" pitchFamily="2" charset="0"/>
              </a:rPr>
              <a:t>বাড়ি বাড়ি বা বিভিন্ন এলাকা ঘুরে ঘুরে পণ্যসামগ্রী বিক্রি করাকে ভ্রাম্যমাণ ব্যবসায় বলে। এরূপ ব্যবসায়ের ক্ষেত্রে একমালিকানা ব্যবসায়ই উপযুক্ত। যেমন: ফেরিওয়ালা, হকার প্রভৃতি।</a:t>
            </a:r>
            <a:endParaRPr lang="en-US" dirty="0"/>
          </a:p>
        </p:txBody>
      </p:sp>
      <p:sp>
        <p:nvSpPr>
          <p:cNvPr id="22" name="TextBox 21">
            <a:extLst>
              <a:ext uri="{FF2B5EF4-FFF2-40B4-BE49-F238E27FC236}">
                <a16:creationId xmlns:a16="http://schemas.microsoft.com/office/drawing/2014/main" id="{3467EB64-B75C-DB0B-39DC-26989826DD16}"/>
              </a:ext>
            </a:extLst>
          </p:cNvPr>
          <p:cNvSpPr txBox="1"/>
          <p:nvPr/>
        </p:nvSpPr>
        <p:spPr>
          <a:xfrm>
            <a:off x="426322" y="4397888"/>
            <a:ext cx="6094476" cy="400110"/>
          </a:xfrm>
          <a:prstGeom prst="rect">
            <a:avLst/>
          </a:prstGeom>
          <a:noFill/>
        </p:spPr>
        <p:txBody>
          <a:bodyPr wrap="square">
            <a:spAutoFit/>
          </a:bodyPr>
          <a:lstStyle/>
          <a:p>
            <a:r>
              <a:rPr lang="en-US" sz="2000" u="sng" kern="100" dirty="0" smtClean="0">
                <a:solidFill>
                  <a:schemeClr val="accent4"/>
                </a:solidFill>
                <a:effectLst/>
                <a:latin typeface="+mn-lt"/>
                <a:ea typeface="Times New Roman" panose="02020603050405020304" pitchFamily="18" charset="0"/>
                <a:cs typeface="SutonnyOMJ" panose="01010600010101010101" pitchFamily="2" charset="0"/>
              </a:rPr>
              <a:t>১১, </a:t>
            </a:r>
            <a:r>
              <a:rPr lang="bn-IN" sz="2000" u="sng" kern="100" dirty="0" smtClean="0">
                <a:solidFill>
                  <a:schemeClr val="accent4"/>
                </a:solidFill>
                <a:effectLst/>
                <a:latin typeface="+mn-lt"/>
                <a:ea typeface="Times New Roman" panose="02020603050405020304" pitchFamily="18" charset="0"/>
                <a:cs typeface="SutonnyOMJ" panose="01010600010101010101" pitchFamily="2" charset="0"/>
              </a:rPr>
              <a:t>সাময়িক </a:t>
            </a:r>
            <a:r>
              <a:rPr lang="bn-IN" sz="2000" u="sng" kern="100" dirty="0">
                <a:solidFill>
                  <a:schemeClr val="accent4"/>
                </a:solidFill>
                <a:effectLst/>
                <a:latin typeface="+mn-lt"/>
                <a:ea typeface="Times New Roman" panose="02020603050405020304" pitchFamily="18" charset="0"/>
                <a:cs typeface="SutonnyOMJ" panose="01010600010101010101" pitchFamily="2" charset="0"/>
              </a:rPr>
              <a:t>সময়ের ব্যবসায় (</a:t>
            </a:r>
            <a:r>
              <a:rPr lang="en-IN" sz="2000" u="sng" kern="100" dirty="0">
                <a:solidFill>
                  <a:schemeClr val="accent4"/>
                </a:solidFill>
                <a:effectLst/>
                <a:latin typeface="+mn-lt"/>
                <a:ea typeface="Times New Roman" panose="02020603050405020304" pitchFamily="18" charset="0"/>
                <a:cs typeface="Vrinda"/>
              </a:rPr>
              <a:t>Short term business): </a:t>
            </a:r>
            <a:endParaRPr lang="en-US" dirty="0"/>
          </a:p>
        </p:txBody>
      </p:sp>
      <p:sp>
        <p:nvSpPr>
          <p:cNvPr id="24" name="TextBox 23">
            <a:extLst>
              <a:ext uri="{FF2B5EF4-FFF2-40B4-BE49-F238E27FC236}">
                <a16:creationId xmlns:a16="http://schemas.microsoft.com/office/drawing/2014/main" id="{F1DCC986-362F-34C1-0F55-A9DFD28D8BE7}"/>
              </a:ext>
            </a:extLst>
          </p:cNvPr>
          <p:cNvSpPr txBox="1"/>
          <p:nvPr/>
        </p:nvSpPr>
        <p:spPr>
          <a:xfrm>
            <a:off x="350895" y="4852020"/>
            <a:ext cx="6169903"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যেসব ব্যবসায় কোনো একটি মৌসুমে বা অল্প সময় চলমান থাকে, তা একমালিকানার ভিত্তিতেই হওয়া উচিত। যেমন: মৌসুমি ফলের দোকান, বিশেষ উৎসব বা অনুষ্ঠানসংশ্লিষ্ট পণ্য বিক্রি, প্রদর্শনী বা মেলায় স্টল পরিচালনা প্রভৃতি।</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4801" y="178415"/>
            <a:ext cx="4075112" cy="21566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30972"/>
          <a:stretch/>
        </p:blipFill>
        <p:spPr>
          <a:xfrm>
            <a:off x="6211945" y="2440374"/>
            <a:ext cx="3198755" cy="179789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5825" y="4343617"/>
            <a:ext cx="4537494" cy="236198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917639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anim calcmode="lin" valueType="num">
                                      <p:cBhvr additive="base">
                                        <p:cTn id="21"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2000"/>
                                        <p:tgtEl>
                                          <p:spTgt spid="3"/>
                                        </p:tgtEl>
                                      </p:cBhvr>
                                    </p:animEffect>
                                    <p:anim calcmode="lin" valueType="num">
                                      <p:cBhvr>
                                        <p:cTn id="28" dur="2000" fill="hold"/>
                                        <p:tgtEl>
                                          <p:spTgt spid="3"/>
                                        </p:tgtEl>
                                        <p:attrNameLst>
                                          <p:attrName>ppt_w</p:attrName>
                                        </p:attrNameLst>
                                      </p:cBhvr>
                                      <p:tavLst>
                                        <p:tav tm="0" fmla="#ppt_w*sin(2.5*pi*$)">
                                          <p:val>
                                            <p:fltVal val="0"/>
                                          </p:val>
                                        </p:tav>
                                        <p:tav tm="100000">
                                          <p:val>
                                            <p:fltVal val="1"/>
                                          </p:val>
                                        </p:tav>
                                      </p:tavLst>
                                    </p:anim>
                                    <p:anim calcmode="lin" valueType="num">
                                      <p:cBhvr>
                                        <p:cTn id="2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circle(in)">
                                      <p:cBhvr>
                                        <p:cTn id="39" dur="20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1000"/>
                                        <p:tgtEl>
                                          <p:spTgt spid="5"/>
                                        </p:tgtEl>
                                      </p:cBhvr>
                                    </p:animEffect>
                                    <p:anim calcmode="lin" valueType="num">
                                      <p:cBhvr>
                                        <p:cTn id="45" dur="1000" fill="hold"/>
                                        <p:tgtEl>
                                          <p:spTgt spid="5"/>
                                        </p:tgtEl>
                                        <p:attrNameLst>
                                          <p:attrName>ppt_x</p:attrName>
                                        </p:attrNameLst>
                                      </p:cBhvr>
                                      <p:tavLst>
                                        <p:tav tm="0">
                                          <p:val>
                                            <p:strVal val="#ppt_x"/>
                                          </p:val>
                                        </p:tav>
                                        <p:tav tm="100000">
                                          <p:val>
                                            <p:strVal val="#ppt_x"/>
                                          </p:val>
                                        </p:tav>
                                      </p:tavLst>
                                    </p:anim>
                                    <p:anim calcmode="lin" valueType="num">
                                      <p:cBhvr>
                                        <p:cTn id="4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ppt_x"/>
                                          </p:val>
                                        </p:tav>
                                        <p:tav tm="100000">
                                          <p:val>
                                            <p:strVal val="#ppt_x"/>
                                          </p:val>
                                        </p:tav>
                                      </p:tavLst>
                                    </p:anim>
                                    <p:anim calcmode="lin" valueType="num">
                                      <p:cBhvr additive="base">
                                        <p:cTn id="5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P spid="20" grpId="0"/>
      <p:bldP spid="22"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87E6CF4-EAEC-6B42-6E7C-E73F5C6AC20C}"/>
              </a:ext>
            </a:extLst>
          </p:cNvPr>
          <p:cNvSpPr/>
          <p:nvPr/>
        </p:nvSpPr>
        <p:spPr>
          <a:xfrm>
            <a:off x="498027" y="274916"/>
            <a:ext cx="6096000" cy="677108"/>
          </a:xfrm>
          <a:prstGeom prst="rect">
            <a:avLst/>
          </a:prstGeom>
        </p:spPr>
        <p:txBody>
          <a:bodyPr>
            <a:spAutoFit/>
          </a:bodyPr>
          <a:lstStyle/>
          <a:p>
            <a:r>
              <a:rPr lang="en-US" sz="2000" u="sng" dirty="0" smtClean="0">
                <a:solidFill>
                  <a:schemeClr val="accent2"/>
                </a:solidFill>
                <a:ea typeface="Times New Roman" panose="02020603050405020304" pitchFamily="18" charset="0"/>
                <a:cs typeface="SutonnyOMJ" panose="01010600010101010101" pitchFamily="2" charset="0"/>
              </a:rPr>
              <a:t>১২. </a:t>
            </a:r>
            <a:r>
              <a:rPr lang="bn-IN" sz="2000" u="sng" dirty="0" smtClean="0">
                <a:solidFill>
                  <a:schemeClr val="accent2"/>
                </a:solidFill>
                <a:ea typeface="Times New Roman" panose="02020603050405020304" pitchFamily="18" charset="0"/>
                <a:cs typeface="SutonnyOMJ" panose="01010600010101010101" pitchFamily="2" charset="0"/>
              </a:rPr>
              <a:t>পেশাদারি </a:t>
            </a:r>
            <a:r>
              <a:rPr lang="bn-IN" sz="2000" u="sng" dirty="0">
                <a:solidFill>
                  <a:schemeClr val="accent2"/>
                </a:solidFill>
                <a:ea typeface="Times New Roman" panose="02020603050405020304" pitchFamily="18" charset="0"/>
                <a:cs typeface="SutonnyOMJ" panose="01010600010101010101" pitchFamily="2" charset="0"/>
              </a:rPr>
              <a:t>ও সেবামূলক ব্যবসায়</a:t>
            </a:r>
            <a:endParaRPr lang="en-US" sz="2000" u="sng" dirty="0">
              <a:solidFill>
                <a:schemeClr val="accent2"/>
              </a:solidFill>
              <a:ea typeface="Times New Roman" panose="02020603050405020304" pitchFamily="18" charset="0"/>
              <a:cs typeface="SutonnyOMJ" panose="01010600010101010101" pitchFamily="2" charset="0"/>
            </a:endParaRPr>
          </a:p>
          <a:p>
            <a:r>
              <a:rPr lang="bn-IN" u="sng" dirty="0">
                <a:solidFill>
                  <a:schemeClr val="accent2"/>
                </a:solidFill>
                <a:ea typeface="Times New Roman" panose="02020603050405020304" pitchFamily="18" charset="0"/>
                <a:cs typeface="SutonnyOMJ" panose="01010600010101010101" pitchFamily="2" charset="0"/>
              </a:rPr>
              <a:t>(</a:t>
            </a:r>
            <a:r>
              <a:rPr lang="en-IN" u="sng" dirty="0">
                <a:solidFill>
                  <a:schemeClr val="accent2"/>
                </a:solidFill>
                <a:ea typeface="Times New Roman" panose="02020603050405020304" pitchFamily="18" charset="0"/>
              </a:rPr>
              <a:t>Professional and service oriented business): </a:t>
            </a:r>
            <a:endParaRPr lang="en-US" dirty="0"/>
          </a:p>
        </p:txBody>
      </p:sp>
      <p:sp>
        <p:nvSpPr>
          <p:cNvPr id="7" name="Rectangle 6">
            <a:extLst>
              <a:ext uri="{FF2B5EF4-FFF2-40B4-BE49-F238E27FC236}">
                <a16:creationId xmlns:a16="http://schemas.microsoft.com/office/drawing/2014/main" id="{1A28E580-D352-CED2-7D49-9C97D89914EE}"/>
              </a:ext>
            </a:extLst>
          </p:cNvPr>
          <p:cNvSpPr/>
          <p:nvPr/>
        </p:nvSpPr>
        <p:spPr>
          <a:xfrm>
            <a:off x="425063" y="1049630"/>
            <a:ext cx="7575937" cy="646331"/>
          </a:xfrm>
          <a:prstGeom prst="rect">
            <a:avLst/>
          </a:prstGeom>
        </p:spPr>
        <p:txBody>
          <a:bodyPr wrap="square">
            <a:spAutoFit/>
          </a:bodyPr>
          <a:lstStyle/>
          <a:p>
            <a:pPr algn="just"/>
            <a:r>
              <a:rPr lang="bn-IN" dirty="0">
                <a:ea typeface="Times New Roman" panose="02020603050405020304" pitchFamily="18" charset="0"/>
                <a:cs typeface="SutonnyOMJ" panose="01010600010101010101" pitchFamily="2" charset="0"/>
              </a:rPr>
              <a:t>কোনো বিষয়ে ডিগ্রি, প্রশিক্ষণ ও বিশেষায়িত জ্ঞান নিয়ে বৈধভাবে জীবিকা নির্বাহকে পেশা বলা হয়। ডাক্তারি, আইন ব্যবসায়, প্রকৌশলী, হিসাব বৃত্তি প্রভৃতি পেশা একক মালিকানায় গড়ে তোলাই বেশি যুক্তিযুক্ত। </a:t>
            </a:r>
            <a:endParaRPr lang="en-US" dirty="0"/>
          </a:p>
        </p:txBody>
      </p:sp>
      <p:sp>
        <p:nvSpPr>
          <p:cNvPr id="9" name="TextBox 8">
            <a:extLst>
              <a:ext uri="{FF2B5EF4-FFF2-40B4-BE49-F238E27FC236}">
                <a16:creationId xmlns:a16="http://schemas.microsoft.com/office/drawing/2014/main" id="{00023690-0DBC-A6CD-1A9C-9C828B312AAB}"/>
              </a:ext>
            </a:extLst>
          </p:cNvPr>
          <p:cNvSpPr txBox="1"/>
          <p:nvPr/>
        </p:nvSpPr>
        <p:spPr>
          <a:xfrm>
            <a:off x="754247" y="3108289"/>
            <a:ext cx="4008253" cy="677108"/>
          </a:xfrm>
          <a:prstGeom prst="rect">
            <a:avLst/>
          </a:prstGeom>
          <a:noFill/>
        </p:spPr>
        <p:txBody>
          <a:bodyPr wrap="square">
            <a:spAutoFit/>
          </a:bodyPr>
          <a:lstStyle/>
          <a:p>
            <a:r>
              <a:rPr lang="en-US" sz="2000" u="sng" kern="100" dirty="0" smtClean="0">
                <a:solidFill>
                  <a:schemeClr val="accent2"/>
                </a:solidFill>
                <a:effectLst/>
                <a:latin typeface="+mn-lt"/>
                <a:ea typeface="Times New Roman" panose="02020603050405020304" pitchFamily="18" charset="0"/>
                <a:cs typeface="SutonnyOMJ" panose="01010600010101010101" pitchFamily="2" charset="0"/>
              </a:rPr>
              <a:t>১৩. </a:t>
            </a:r>
            <a:r>
              <a:rPr lang="bn-IN" sz="2000" u="sng" kern="100" dirty="0" smtClean="0">
                <a:solidFill>
                  <a:schemeClr val="accent2"/>
                </a:solidFill>
                <a:effectLst/>
                <a:latin typeface="+mn-lt"/>
                <a:ea typeface="Times New Roman" panose="02020603050405020304" pitchFamily="18" charset="0"/>
                <a:cs typeface="SutonnyOMJ" panose="01010600010101010101" pitchFamily="2" charset="0"/>
              </a:rPr>
              <a:t>দ্রুত </a:t>
            </a:r>
            <a:r>
              <a:rPr lang="bn-IN" sz="2000" u="sng" kern="100" dirty="0">
                <a:solidFill>
                  <a:schemeClr val="accent2"/>
                </a:solidFill>
                <a:effectLst/>
                <a:latin typeface="+mn-lt"/>
                <a:ea typeface="Times New Roman" panose="02020603050405020304" pitchFamily="18" charset="0"/>
                <a:cs typeface="SutonnyOMJ" panose="01010600010101010101" pitchFamily="2" charset="0"/>
              </a:rPr>
              <a:t>সিদ্ধান্তনির্ভর </a:t>
            </a:r>
            <a:r>
              <a:rPr lang="bn-IN" sz="2000" u="sng" kern="100" dirty="0" smtClean="0">
                <a:solidFill>
                  <a:schemeClr val="accent2"/>
                </a:solidFill>
                <a:effectLst/>
                <a:latin typeface="+mn-lt"/>
                <a:ea typeface="Times New Roman" panose="02020603050405020304" pitchFamily="18" charset="0"/>
                <a:cs typeface="SutonnyOMJ" panose="01010600010101010101" pitchFamily="2" charset="0"/>
              </a:rPr>
              <a:t>ব্যবসায়</a:t>
            </a:r>
            <a:endParaRPr lang="en-US" sz="2000" u="sng" kern="100" dirty="0" smtClean="0">
              <a:solidFill>
                <a:schemeClr val="accent2"/>
              </a:solidFill>
              <a:effectLst/>
              <a:latin typeface="+mn-lt"/>
              <a:ea typeface="Times New Roman" panose="02020603050405020304" pitchFamily="18" charset="0"/>
              <a:cs typeface="SutonnyOMJ" panose="01010600010101010101" pitchFamily="2" charset="0"/>
            </a:endParaRPr>
          </a:p>
          <a:p>
            <a:r>
              <a:rPr lang="bn-IN" u="sng" kern="100" dirty="0" smtClean="0">
                <a:solidFill>
                  <a:schemeClr val="accent2"/>
                </a:solidFill>
                <a:effectLst/>
                <a:latin typeface="+mn-lt"/>
                <a:ea typeface="Times New Roman" panose="02020603050405020304" pitchFamily="18" charset="0"/>
                <a:cs typeface="SutonnyOMJ" panose="01010600010101010101" pitchFamily="2" charset="0"/>
              </a:rPr>
              <a:t>(</a:t>
            </a:r>
            <a:r>
              <a:rPr lang="en-IN" u="sng" kern="100" dirty="0">
                <a:solidFill>
                  <a:schemeClr val="accent2"/>
                </a:solidFill>
                <a:effectLst/>
                <a:latin typeface="+mn-lt"/>
                <a:ea typeface="Times New Roman" panose="02020603050405020304" pitchFamily="18" charset="0"/>
                <a:cs typeface="Vrinda"/>
              </a:rPr>
              <a:t>Rapid decision based business): </a:t>
            </a:r>
            <a:endParaRPr lang="en-US" sz="1600" dirty="0"/>
          </a:p>
        </p:txBody>
      </p:sp>
      <p:sp>
        <p:nvSpPr>
          <p:cNvPr id="11" name="TextBox 10">
            <a:extLst>
              <a:ext uri="{FF2B5EF4-FFF2-40B4-BE49-F238E27FC236}">
                <a16:creationId xmlns:a16="http://schemas.microsoft.com/office/drawing/2014/main" id="{E7CA2D37-88C4-358E-948E-4948B4F39E89}"/>
              </a:ext>
            </a:extLst>
          </p:cNvPr>
          <p:cNvSpPr txBox="1"/>
          <p:nvPr/>
        </p:nvSpPr>
        <p:spPr>
          <a:xfrm>
            <a:off x="425063" y="4042163"/>
            <a:ext cx="6241929" cy="707886"/>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যেসব ব্যবসায়ের সিদ্ধান্ত নিতে হয়, সেসব ক্ষেত্রে একমালিকানা ব্যবসায়ই উত্তম। যেমন: শেয়ার ব্যবসায়, কার্যক্রম পরিচালনায় দ্রুত মৌসুমি ফলের ব্যবসায়।</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0387" y="92757"/>
            <a:ext cx="3897313" cy="218693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7100" y="2770756"/>
            <a:ext cx="4635500" cy="295694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816633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6">
            <a:extLst>
              <a:ext uri="{FF2B5EF4-FFF2-40B4-BE49-F238E27FC236}">
                <a16:creationId xmlns:a16="http://schemas.microsoft.com/office/drawing/2014/main" id="{362AF26E-38DA-D603-DF98-8AD675959B88}"/>
              </a:ext>
            </a:extLst>
          </p:cNvPr>
          <p:cNvSpPr/>
          <p:nvPr/>
        </p:nvSpPr>
        <p:spPr>
          <a:xfrm>
            <a:off x="9120467" y="482443"/>
            <a:ext cx="2501153" cy="1344706"/>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SutonnyOMJ" panose="01010600010101010101" pitchFamily="2" charset="0"/>
              <a:cs typeface="SutonnyOMJ" panose="01010600010101010101" pitchFamily="2" charset="0"/>
            </a:endParaRPr>
          </a:p>
        </p:txBody>
      </p:sp>
      <p:sp>
        <p:nvSpPr>
          <p:cNvPr id="9" name="TextBox 8">
            <a:extLst>
              <a:ext uri="{FF2B5EF4-FFF2-40B4-BE49-F238E27FC236}">
                <a16:creationId xmlns:a16="http://schemas.microsoft.com/office/drawing/2014/main" id="{79138AC1-7C29-1376-445B-3AF966EB2BAA}"/>
              </a:ext>
            </a:extLst>
          </p:cNvPr>
          <p:cNvSpPr txBox="1"/>
          <p:nvPr/>
        </p:nvSpPr>
        <p:spPr>
          <a:xfrm>
            <a:off x="9381004" y="893186"/>
            <a:ext cx="1980078" cy="523220"/>
          </a:xfrm>
          <a:prstGeom prst="rect">
            <a:avLst/>
          </a:prstGeom>
          <a:noFill/>
        </p:spPr>
        <p:txBody>
          <a:bodyPr wrap="square">
            <a:spAutoFit/>
          </a:bodyPr>
          <a:lstStyle/>
          <a:p>
            <a:pPr algn="ctr"/>
            <a:r>
              <a:rPr lang="en-US" sz="2800" spc="50" dirty="0" err="1">
                <a:ln w="11430">
                  <a:solidFill>
                    <a:sysClr val="windowText" lastClr="000000"/>
                  </a:solidFill>
                </a:ln>
                <a:solidFill>
                  <a:srgbClr val="FFFF00"/>
                </a:solidFill>
                <a:latin typeface="SutonnyOMJ" panose="01010600010101010101" pitchFamily="2" charset="0"/>
                <a:cs typeface="SutonnyOMJ" panose="01010600010101010101" pitchFamily="2" charset="0"/>
              </a:rPr>
              <a:t>একক</a:t>
            </a:r>
            <a:r>
              <a:rPr lang="en-US" sz="2800" spc="50" dirty="0">
                <a:ln w="11430">
                  <a:solidFill>
                    <a:sysClr val="windowText" lastClr="000000"/>
                  </a:solidFill>
                </a:ln>
                <a:solidFill>
                  <a:srgbClr val="FFFF00"/>
                </a:solidFill>
                <a:latin typeface="SutonnyOMJ" panose="01010600010101010101" pitchFamily="2" charset="0"/>
                <a:cs typeface="SutonnyOMJ" panose="01010600010101010101" pitchFamily="2" charset="0"/>
              </a:rPr>
              <a:t> </a:t>
            </a:r>
            <a:r>
              <a:rPr lang="en-US" sz="2800" spc="50" dirty="0" err="1">
                <a:ln w="11430">
                  <a:solidFill>
                    <a:sysClr val="windowText" lastClr="000000"/>
                  </a:solidFill>
                </a:ln>
                <a:solidFill>
                  <a:srgbClr val="FFFF00"/>
                </a:solidFill>
                <a:latin typeface="SutonnyOMJ" panose="01010600010101010101" pitchFamily="2" charset="0"/>
                <a:cs typeface="SutonnyOMJ" panose="01010600010101010101" pitchFamily="2" charset="0"/>
              </a:rPr>
              <a:t>কাজ</a:t>
            </a:r>
            <a:endParaRPr lang="en-US" sz="2800" spc="50" dirty="0">
              <a:ln w="11430">
                <a:solidFill>
                  <a:sysClr val="windowText" lastClr="000000"/>
                </a:solidFill>
              </a:ln>
              <a:solidFill>
                <a:srgbClr val="FFFF00"/>
              </a:solidFill>
              <a:latin typeface="SutonnyOMJ" panose="01010600010101010101" pitchFamily="2" charset="0"/>
              <a:cs typeface="SutonnyOMJ" panose="01010600010101010101" pitchFamily="2" charset="0"/>
            </a:endParaRPr>
          </a:p>
        </p:txBody>
      </p:sp>
      <p:sp>
        <p:nvSpPr>
          <p:cNvPr id="11" name="Cloud 10">
            <a:extLst>
              <a:ext uri="{FF2B5EF4-FFF2-40B4-BE49-F238E27FC236}">
                <a16:creationId xmlns:a16="http://schemas.microsoft.com/office/drawing/2014/main" id="{CDEDB218-6DC3-40EB-D5DE-C331B6509940}"/>
              </a:ext>
            </a:extLst>
          </p:cNvPr>
          <p:cNvSpPr/>
          <p:nvPr/>
        </p:nvSpPr>
        <p:spPr>
          <a:xfrm>
            <a:off x="6975009" y="2770017"/>
            <a:ext cx="3132043" cy="1809096"/>
          </a:xfrm>
          <a:prstGeom prst="cloud">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D4002DDA-6BBB-A150-DA3B-EBE562427FEB}"/>
              </a:ext>
            </a:extLst>
          </p:cNvPr>
          <p:cNvSpPr txBox="1"/>
          <p:nvPr/>
        </p:nvSpPr>
        <p:spPr>
          <a:xfrm>
            <a:off x="7377859" y="3443732"/>
            <a:ext cx="2326342" cy="461665"/>
          </a:xfrm>
          <a:prstGeom prst="rect">
            <a:avLst/>
          </a:prstGeom>
          <a:noFill/>
        </p:spPr>
        <p:txBody>
          <a:bodyPr wrap="square">
            <a:spAutoFit/>
          </a:bodyPr>
          <a:lstStyle/>
          <a:p>
            <a:pPr algn="ctr">
              <a:spcAft>
                <a:spcPts val="800"/>
              </a:spcAft>
            </a:pPr>
            <a:r>
              <a:rPr lang="bn-IN" sz="2400" dirty="0">
                <a:solidFill>
                  <a:srgbClr val="FFFF00"/>
                </a:solidFill>
                <a:ea typeface="Times New Roman" panose="02020603050405020304" pitchFamily="18" charset="0"/>
                <a:cs typeface="SutonnyOMJ" panose="01010600010101010101" pitchFamily="2" charset="0"/>
              </a:rPr>
              <a:t>সেবামূলক ব্যবসায় </a:t>
            </a:r>
            <a:r>
              <a:rPr lang="bn-IN" sz="2400" kern="100" dirty="0" smtClean="0">
                <a:solidFill>
                  <a:srgbClr val="FFFF00"/>
                </a:solidFill>
                <a:effectLst/>
                <a:ea typeface="Times New Roman" panose="02020603050405020304" pitchFamily="18" charset="0"/>
                <a:cs typeface="SutonnyOMJ" panose="01010600010101010101" pitchFamily="2" charset="0"/>
              </a:rPr>
              <a:t>কী</a:t>
            </a:r>
            <a:r>
              <a:rPr lang="bn-IN" sz="2400" kern="100" dirty="0">
                <a:solidFill>
                  <a:srgbClr val="FFFF00"/>
                </a:solidFill>
                <a:effectLst/>
                <a:ea typeface="Times New Roman" panose="02020603050405020304" pitchFamily="18" charset="0"/>
                <a:cs typeface="SutonnyOMJ" panose="01010600010101010101" pitchFamily="2" charset="0"/>
              </a:rPr>
              <a:t>?</a:t>
            </a:r>
            <a:endParaRPr lang="en-US" sz="2400" kern="100" dirty="0">
              <a:solidFill>
                <a:srgbClr val="FFFF00"/>
              </a:solidFill>
              <a:effectLst/>
              <a:latin typeface="Aptos" panose="02110004020202020204"/>
              <a:ea typeface="Times New Roman" panose="02020603050405020304" pitchFamily="18" charset="0"/>
              <a:cs typeface="Vrinda"/>
            </a:endParaRPr>
          </a:p>
        </p:txBody>
      </p:sp>
      <p:sp>
        <p:nvSpPr>
          <p:cNvPr id="17" name="Speech Bubble: Oval 16">
            <a:extLst>
              <a:ext uri="{FF2B5EF4-FFF2-40B4-BE49-F238E27FC236}">
                <a16:creationId xmlns:a16="http://schemas.microsoft.com/office/drawing/2014/main" id="{1754029D-04EA-DEF1-52CA-E0ED3F77B2F9}"/>
              </a:ext>
            </a:extLst>
          </p:cNvPr>
          <p:cNvSpPr/>
          <p:nvPr/>
        </p:nvSpPr>
        <p:spPr>
          <a:xfrm>
            <a:off x="788800" y="747010"/>
            <a:ext cx="3186300" cy="1559859"/>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bn-IN" sz="2800" kern="100" dirty="0">
                <a:ea typeface="Times New Roman" panose="02020603050405020304" pitchFamily="18" charset="0"/>
                <a:cs typeface="SutonnyOMJ" panose="01010600010101010101" pitchFamily="2" charset="0"/>
              </a:rPr>
              <a:t>সমজাতীয় পণ্য </a:t>
            </a:r>
            <a:r>
              <a:rPr lang="bn-IN" sz="2800" dirty="0" smtClean="0">
                <a:latin typeface="SutonnyOMJ" panose="01010600010101010101" pitchFamily="2" charset="0"/>
                <a:cs typeface="SutonnyOMJ" panose="01010600010101010101" pitchFamily="2" charset="0"/>
              </a:rPr>
              <a:t>কী</a:t>
            </a:r>
            <a:r>
              <a:rPr lang="bn-IN" sz="2800" dirty="0">
                <a:latin typeface="SutonnyOMJ" panose="01010600010101010101" pitchFamily="2" charset="0"/>
                <a:cs typeface="SutonnyOMJ" panose="01010600010101010101" pitchFamily="2" charset="0"/>
              </a:rPr>
              <a:t>?</a:t>
            </a:r>
            <a:endParaRPr lang="en-US" sz="2800" dirty="0">
              <a:latin typeface="SutonnyOMJ" panose="01010600010101010101" pitchFamily="2" charset="0"/>
              <a:cs typeface="SutonnyOMJ" panose="01010600010101010101" pitchFamily="2" charset="0"/>
            </a:endParaRP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17152" r="41128"/>
          <a:stretch/>
        </p:blipFill>
        <p:spPr>
          <a:xfrm>
            <a:off x="1840721" y="2832100"/>
            <a:ext cx="4181788" cy="3494027"/>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12" name="Flowchart: Terminator 11"/>
          <p:cNvSpPr/>
          <p:nvPr/>
        </p:nvSpPr>
        <p:spPr>
          <a:xfrm>
            <a:off x="4735045" y="728629"/>
            <a:ext cx="1676400" cy="457200"/>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NikoshBAN" pitchFamily="2" charset="0"/>
                <a:cs typeface="NikoshBAN" pitchFamily="2" charset="0"/>
              </a:rPr>
              <a:t>০3 </a:t>
            </a:r>
            <a:r>
              <a:rPr lang="en-US" sz="3200" b="1" dirty="0" err="1">
                <a:solidFill>
                  <a:schemeClr val="tx1"/>
                </a:solidFill>
                <a:latin typeface="NikoshBAN" pitchFamily="2" charset="0"/>
                <a:cs typeface="NikoshBAN" pitchFamily="2" charset="0"/>
              </a:rPr>
              <a:t>মিনিট</a:t>
            </a:r>
            <a:r>
              <a:rPr lang="en-US" sz="3200" b="1" dirty="0">
                <a:solidFill>
                  <a:schemeClr val="tx1"/>
                </a:solidFill>
                <a:latin typeface="NikoshBAN" pitchFamily="2" charset="0"/>
                <a:cs typeface="NikoshBAN" pitchFamily="2" charset="0"/>
              </a:rPr>
              <a:t> </a:t>
            </a:r>
          </a:p>
        </p:txBody>
      </p:sp>
    </p:spTree>
    <p:extLst>
      <p:ext uri="{BB962C8B-B14F-4D97-AF65-F5344CB8AC3E}">
        <p14:creationId xmlns:p14="http://schemas.microsoft.com/office/powerpoint/2010/main" val="19496343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1" grpId="0" animBg="1"/>
      <p:bldP spid="13" grpId="0"/>
      <p:bldP spid="17"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Terminator 3"/>
          <p:cNvSpPr/>
          <p:nvPr/>
        </p:nvSpPr>
        <p:spPr>
          <a:xfrm>
            <a:off x="1163782" y="246499"/>
            <a:ext cx="3886200" cy="609600"/>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chemeClr val="tx1"/>
                </a:solidFill>
                <a:latin typeface="SutonnyOMJ" panose="01010600010101010101" pitchFamily="2" charset="0"/>
                <a:cs typeface="SutonnyOMJ" panose="01010600010101010101" pitchFamily="2" charset="0"/>
              </a:rPr>
              <a:t>জোড়ায়</a:t>
            </a:r>
            <a:r>
              <a:rPr lang="en-US" sz="3600" b="1" dirty="0">
                <a:solidFill>
                  <a:schemeClr val="tx1"/>
                </a:solidFill>
                <a:latin typeface="SutonnyOMJ" panose="01010600010101010101" pitchFamily="2" charset="0"/>
                <a:cs typeface="SutonnyOMJ" panose="01010600010101010101" pitchFamily="2" charset="0"/>
              </a:rPr>
              <a:t> </a:t>
            </a:r>
            <a:r>
              <a:rPr lang="en-US" sz="3600" b="1" dirty="0" err="1">
                <a:solidFill>
                  <a:schemeClr val="tx1"/>
                </a:solidFill>
                <a:latin typeface="SutonnyOMJ" panose="01010600010101010101" pitchFamily="2" charset="0"/>
                <a:cs typeface="SutonnyOMJ" panose="01010600010101010101" pitchFamily="2" charset="0"/>
              </a:rPr>
              <a:t>কাজ</a:t>
            </a:r>
            <a:r>
              <a:rPr lang="en-US" sz="3600" b="1" dirty="0">
                <a:solidFill>
                  <a:schemeClr val="tx1"/>
                </a:solidFill>
                <a:latin typeface="SutonnyOMJ" panose="01010600010101010101" pitchFamily="2" charset="0"/>
                <a:cs typeface="SutonnyOMJ" panose="01010600010101010101" pitchFamily="2" charset="0"/>
              </a:rPr>
              <a:t>    </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22616" r="58156" b="6680"/>
          <a:stretch/>
        </p:blipFill>
        <p:spPr>
          <a:xfrm>
            <a:off x="696706" y="1574799"/>
            <a:ext cx="4637294" cy="3586371"/>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8" name="Flowchart: Terminator 7"/>
          <p:cNvSpPr/>
          <p:nvPr/>
        </p:nvSpPr>
        <p:spPr>
          <a:xfrm>
            <a:off x="7820891" y="368307"/>
            <a:ext cx="1676400" cy="457200"/>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NikoshBAN" pitchFamily="2" charset="0"/>
                <a:cs typeface="NikoshBAN" pitchFamily="2" charset="0"/>
              </a:rPr>
              <a:t>০5 </a:t>
            </a:r>
            <a:r>
              <a:rPr lang="en-US" sz="3200" b="1" dirty="0" err="1">
                <a:solidFill>
                  <a:schemeClr val="tx1"/>
                </a:solidFill>
                <a:latin typeface="NikoshBAN" pitchFamily="2" charset="0"/>
                <a:cs typeface="NikoshBAN" pitchFamily="2" charset="0"/>
              </a:rPr>
              <a:t>মিনিট</a:t>
            </a:r>
            <a:r>
              <a:rPr lang="en-US" sz="3200" b="1" dirty="0">
                <a:solidFill>
                  <a:schemeClr val="tx1"/>
                </a:solidFill>
                <a:latin typeface="NikoshBAN" pitchFamily="2" charset="0"/>
                <a:cs typeface="NikoshBAN" pitchFamily="2" charset="0"/>
              </a:rPr>
              <a:t> </a:t>
            </a:r>
          </a:p>
        </p:txBody>
      </p:sp>
      <p:sp>
        <p:nvSpPr>
          <p:cNvPr id="7" name="TextBox 6"/>
          <p:cNvSpPr txBox="1"/>
          <p:nvPr/>
        </p:nvSpPr>
        <p:spPr>
          <a:xfrm>
            <a:off x="5613400" y="2161312"/>
            <a:ext cx="4737100" cy="584775"/>
          </a:xfrm>
          <a:prstGeom prst="rect">
            <a:avLst/>
          </a:prstGeom>
          <a:solidFill>
            <a:schemeClr val="bg1"/>
          </a:solidFill>
          <a:ln w="38100">
            <a:solidFill>
              <a:schemeClr val="tx1"/>
            </a:solidFill>
          </a:ln>
        </p:spPr>
        <p:txBody>
          <a:bodyPr wrap="square" rtlCol="0">
            <a:spAutoFit/>
          </a:bodyPr>
          <a:lstStyle/>
          <a:p>
            <a:pPr marL="45720" algn="just"/>
            <a:r>
              <a:rPr lang="en-US" sz="3200" kern="100" dirty="0" err="1" smtClean="0">
                <a:ea typeface="Times New Roman" panose="02020603050405020304" pitchFamily="18" charset="0"/>
                <a:cs typeface="SutonnyOMJ" panose="01010600010101010101" pitchFamily="2" charset="0"/>
              </a:rPr>
              <a:t>কয়েকটি</a:t>
            </a:r>
            <a:r>
              <a:rPr lang="en-US" sz="3200" kern="100" dirty="0" smtClean="0">
                <a:ea typeface="Times New Roman" panose="02020603050405020304" pitchFamily="18" charset="0"/>
                <a:cs typeface="SutonnyOMJ" panose="01010600010101010101" pitchFamily="2" charset="0"/>
              </a:rPr>
              <a:t> </a:t>
            </a:r>
            <a:r>
              <a:rPr lang="bn-IN" sz="3200" kern="100" dirty="0" smtClean="0">
                <a:ea typeface="Times New Roman" panose="02020603050405020304" pitchFamily="18" charset="0"/>
                <a:cs typeface="SutonnyOMJ" panose="01010600010101010101" pitchFamily="2" charset="0"/>
              </a:rPr>
              <a:t>সমজাতীয় প</a:t>
            </a:r>
            <a:r>
              <a:rPr lang="en-US" sz="3200" kern="100" dirty="0" err="1" smtClean="0">
                <a:ea typeface="Times New Roman" panose="02020603050405020304" pitchFamily="18" charset="0"/>
                <a:cs typeface="SutonnyOMJ" panose="01010600010101010101" pitchFamily="2" charset="0"/>
              </a:rPr>
              <a:t>ণ্যের</a:t>
            </a:r>
            <a:r>
              <a:rPr lang="en-US" sz="3200" kern="100" dirty="0" smtClean="0">
                <a:ea typeface="Times New Roman" panose="02020603050405020304" pitchFamily="18" charset="0"/>
                <a:cs typeface="SutonnyOMJ" panose="01010600010101010101" pitchFamily="2" charset="0"/>
              </a:rPr>
              <a:t> </a:t>
            </a:r>
            <a:r>
              <a:rPr lang="en-US" sz="3200" kern="100" dirty="0" err="1" smtClean="0">
                <a:ea typeface="Times New Roman" panose="02020603050405020304" pitchFamily="18" charset="0"/>
                <a:cs typeface="SutonnyOMJ" panose="01010600010101010101" pitchFamily="2" charset="0"/>
              </a:rPr>
              <a:t>নাম</a:t>
            </a:r>
            <a:r>
              <a:rPr lang="en-US" sz="3200" kern="100" dirty="0" smtClean="0">
                <a:ea typeface="Times New Roman" panose="02020603050405020304" pitchFamily="18" charset="0"/>
                <a:cs typeface="SutonnyOMJ" panose="01010600010101010101" pitchFamily="2" charset="0"/>
              </a:rPr>
              <a:t> </a:t>
            </a:r>
            <a:r>
              <a:rPr lang="en-US" sz="3200" kern="100" dirty="0" err="1" smtClean="0">
                <a:ea typeface="Times New Roman" panose="02020603050405020304" pitchFamily="18" charset="0"/>
                <a:cs typeface="SutonnyOMJ" panose="01010600010101010101" pitchFamily="2" charset="0"/>
              </a:rPr>
              <a:t>লিখ</a:t>
            </a:r>
            <a:r>
              <a:rPr lang="en-US" sz="3200" dirty="0" smtClean="0">
                <a:latin typeface="SutonnyOMJ" panose="01010600010101010101" pitchFamily="2" charset="0"/>
                <a:cs typeface="SutonnyOMJ" panose="01010600010101010101" pitchFamily="2" charset="0"/>
              </a:rPr>
              <a:t>? </a:t>
            </a:r>
            <a:endParaRPr lang="en-US" sz="3200" dirty="0">
              <a:latin typeface="SutonnyOMJ" panose="01010600010101010101" pitchFamily="2" charset="0"/>
              <a:cs typeface="SutonnyOMJ" panose="01010600010101010101" pitchFamily="2" charset="0"/>
            </a:endParaRPr>
          </a:p>
        </p:txBody>
      </p:sp>
    </p:spTree>
    <p:extLst>
      <p:ext uri="{BB962C8B-B14F-4D97-AF65-F5344CB8AC3E}">
        <p14:creationId xmlns:p14="http://schemas.microsoft.com/office/powerpoint/2010/main" val="24661181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circle(in)">
                                      <p:cBhvr>
                                        <p:cTn id="2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Terminator 3"/>
          <p:cNvSpPr/>
          <p:nvPr/>
        </p:nvSpPr>
        <p:spPr>
          <a:xfrm>
            <a:off x="4398818" y="381000"/>
            <a:ext cx="3886200" cy="609600"/>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chemeClr val="tx1"/>
                </a:solidFill>
                <a:latin typeface="NikoshBAN" pitchFamily="2" charset="0"/>
                <a:cs typeface="NikoshBAN" pitchFamily="2" charset="0"/>
              </a:rPr>
              <a:t>দলীয়</a:t>
            </a:r>
            <a:r>
              <a:rPr lang="en-US" sz="3600" b="1" dirty="0">
                <a:solidFill>
                  <a:schemeClr val="tx1"/>
                </a:solidFill>
                <a:latin typeface="NikoshBAN" pitchFamily="2" charset="0"/>
                <a:cs typeface="NikoshBAN" pitchFamily="2" charset="0"/>
              </a:rPr>
              <a:t> </a:t>
            </a:r>
            <a:r>
              <a:rPr lang="en-US" sz="3600" b="1" dirty="0" err="1">
                <a:solidFill>
                  <a:schemeClr val="tx1"/>
                </a:solidFill>
                <a:latin typeface="NikoshBAN" pitchFamily="2" charset="0"/>
                <a:cs typeface="NikoshBAN" pitchFamily="2" charset="0"/>
              </a:rPr>
              <a:t>কাজ</a:t>
            </a:r>
            <a:r>
              <a:rPr lang="en-US" sz="3600" b="1" dirty="0">
                <a:solidFill>
                  <a:schemeClr val="tx1"/>
                </a:solidFill>
                <a:latin typeface="NikoshBAN" pitchFamily="2" charset="0"/>
                <a:cs typeface="NikoshBAN" pitchFamily="2" charset="0"/>
              </a:rPr>
              <a:t>    </a:t>
            </a:r>
          </a:p>
        </p:txBody>
      </p:sp>
      <p:sp>
        <p:nvSpPr>
          <p:cNvPr id="8" name="Flowchart: Terminator 7"/>
          <p:cNvSpPr/>
          <p:nvPr/>
        </p:nvSpPr>
        <p:spPr>
          <a:xfrm>
            <a:off x="8915399" y="762000"/>
            <a:ext cx="1676400" cy="457200"/>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NikoshBAN" pitchFamily="2" charset="0"/>
                <a:cs typeface="NikoshBAN" pitchFamily="2" charset="0"/>
              </a:rPr>
              <a:t>৩</a:t>
            </a:r>
            <a:r>
              <a:rPr lang="en-US" sz="3200" b="1" dirty="0" smtClean="0">
                <a:solidFill>
                  <a:schemeClr val="tx1"/>
                </a:solidFill>
                <a:latin typeface="NikoshBAN" pitchFamily="2" charset="0"/>
                <a:cs typeface="NikoshBAN" pitchFamily="2" charset="0"/>
              </a:rPr>
              <a:t> </a:t>
            </a:r>
            <a:r>
              <a:rPr lang="en-US" sz="3200" b="1" dirty="0" err="1">
                <a:solidFill>
                  <a:schemeClr val="tx1"/>
                </a:solidFill>
                <a:latin typeface="NikoshBAN" pitchFamily="2" charset="0"/>
                <a:cs typeface="NikoshBAN" pitchFamily="2" charset="0"/>
              </a:rPr>
              <a:t>মিনিট</a:t>
            </a:r>
            <a:r>
              <a:rPr lang="en-US" sz="3200" dirty="0">
                <a:solidFill>
                  <a:schemeClr val="tx1"/>
                </a:solidFill>
                <a:latin typeface="NikoshBAN" pitchFamily="2" charset="0"/>
                <a:cs typeface="NikoshBAN" pitchFamily="2" charset="0"/>
              </a:rPr>
              <a:t> </a:t>
            </a:r>
          </a:p>
        </p:txBody>
      </p:sp>
      <p:sp>
        <p:nvSpPr>
          <p:cNvPr id="7" name="TextBox 6"/>
          <p:cNvSpPr txBox="1"/>
          <p:nvPr/>
        </p:nvSpPr>
        <p:spPr>
          <a:xfrm>
            <a:off x="5107710" y="2943761"/>
            <a:ext cx="5126182" cy="584775"/>
          </a:xfrm>
          <a:prstGeom prst="rect">
            <a:avLst/>
          </a:prstGeom>
          <a:solidFill>
            <a:schemeClr val="bg1"/>
          </a:solidFill>
          <a:ln w="38100">
            <a:solidFill>
              <a:schemeClr val="tx1"/>
            </a:solidFill>
          </a:ln>
        </p:spPr>
        <p:txBody>
          <a:bodyPr wrap="square" rtlCol="0">
            <a:spAutoFit/>
          </a:bodyPr>
          <a:lstStyle/>
          <a:p>
            <a:pPr marL="502920" indent="-457200">
              <a:buFont typeface="Wingdings" pitchFamily="2" charset="2"/>
              <a:buChar char="v"/>
            </a:pPr>
            <a:r>
              <a:rPr lang="bn-IN" sz="3200" kern="100" dirty="0">
                <a:ea typeface="Times New Roman" panose="02020603050405020304" pitchFamily="18" charset="0"/>
                <a:cs typeface="SutonnyOMJ" panose="01010600010101010101" pitchFamily="2" charset="0"/>
              </a:rPr>
              <a:t>একমালিকানা ব্যবসায়ই </a:t>
            </a:r>
            <a:r>
              <a:rPr lang="bn-IN" sz="3200" kern="100" dirty="0" smtClean="0">
                <a:ea typeface="Times New Roman" panose="02020603050405020304" pitchFamily="18" charset="0"/>
                <a:cs typeface="SutonnyOMJ" panose="01010600010101010101" pitchFamily="2" charset="0"/>
              </a:rPr>
              <a:t>উত্তম</a:t>
            </a:r>
            <a:r>
              <a:rPr lang="en-US" sz="3200" kern="100" dirty="0" smtClean="0">
                <a:ea typeface="Times New Roman" panose="02020603050405020304" pitchFamily="18" charset="0"/>
                <a:cs typeface="SutonnyOMJ" panose="01010600010101010101" pitchFamily="2" charset="0"/>
              </a:rPr>
              <a:t> </a:t>
            </a:r>
            <a:r>
              <a:rPr lang="en-US" sz="3200" dirty="0" err="1" smtClean="0">
                <a:latin typeface="NikoshBAN" pitchFamily="2" charset="0"/>
                <a:cs typeface="NikoshBAN" pitchFamily="2" charset="0"/>
              </a:rPr>
              <a:t>কেন</a:t>
            </a:r>
            <a:r>
              <a:rPr lang="en-US" sz="3200" dirty="0">
                <a:latin typeface="NikoshBAN" pitchFamily="2" charset="0"/>
                <a:cs typeface="NikoshBAN" pitchFamily="2" charset="0"/>
              </a:rPr>
              <a:t>? </a:t>
            </a:r>
          </a:p>
        </p:txBody>
      </p:sp>
      <p:graphicFrame>
        <p:nvGraphicFramePr>
          <p:cNvPr id="11" name="Table 10"/>
          <p:cNvGraphicFramePr>
            <a:graphicFrameLocks noGrp="1"/>
          </p:cNvGraphicFramePr>
          <p:nvPr>
            <p:extLst/>
          </p:nvPr>
        </p:nvGraphicFramePr>
        <p:xfrm>
          <a:off x="706583" y="632490"/>
          <a:ext cx="3061854" cy="5699760"/>
        </p:xfrm>
        <a:graphic>
          <a:graphicData uri="http://schemas.openxmlformats.org/drawingml/2006/table">
            <a:tbl>
              <a:tblPr firstRow="1" bandRow="1">
                <a:tableStyleId>{8799B23B-EC83-4686-B30A-512413B5E67A}</a:tableStyleId>
              </a:tblPr>
              <a:tblGrid>
                <a:gridCol w="1280411">
                  <a:extLst>
                    <a:ext uri="{9D8B030D-6E8A-4147-A177-3AD203B41FA5}">
                      <a16:colId xmlns:a16="http://schemas.microsoft.com/office/drawing/2014/main" val="4052921642"/>
                    </a:ext>
                  </a:extLst>
                </a:gridCol>
                <a:gridCol w="1781443">
                  <a:extLst>
                    <a:ext uri="{9D8B030D-6E8A-4147-A177-3AD203B41FA5}">
                      <a16:colId xmlns:a16="http://schemas.microsoft.com/office/drawing/2014/main" val="1051370927"/>
                    </a:ext>
                  </a:extLst>
                </a:gridCol>
              </a:tblGrid>
              <a:tr h="513056">
                <a:tc>
                  <a:txBody>
                    <a:bodyPr/>
                    <a:lstStyle/>
                    <a:p>
                      <a:pPr algn="ctr"/>
                      <a:r>
                        <a:rPr lang="en-US" sz="2800" dirty="0" err="1" smtClean="0">
                          <a:latin typeface="SutonnyOMJ" panose="01010600010101010101" pitchFamily="2" charset="0"/>
                          <a:cs typeface="SutonnyOMJ" panose="01010600010101010101" pitchFamily="2" charset="0"/>
                        </a:rPr>
                        <a:t>দলের</a:t>
                      </a:r>
                      <a:r>
                        <a:rPr lang="en-US" sz="2800" dirty="0" smtClean="0">
                          <a:latin typeface="SutonnyOMJ" panose="01010600010101010101" pitchFamily="2" charset="0"/>
                          <a:cs typeface="SutonnyOMJ" panose="01010600010101010101" pitchFamily="2" charset="0"/>
                        </a:rPr>
                        <a:t> </a:t>
                      </a:r>
                      <a:r>
                        <a:rPr lang="en-US" sz="2800" dirty="0" err="1" smtClean="0">
                          <a:latin typeface="SutonnyOMJ" panose="01010600010101010101" pitchFamily="2" charset="0"/>
                          <a:cs typeface="SutonnyOMJ" panose="01010600010101010101" pitchFamily="2" charset="0"/>
                        </a:rPr>
                        <a:t>নাম</a:t>
                      </a:r>
                      <a:r>
                        <a:rPr lang="en-US" sz="2800" dirty="0" smtClean="0">
                          <a:latin typeface="SutonnyOMJ" panose="01010600010101010101" pitchFamily="2" charset="0"/>
                          <a:cs typeface="SutonnyOMJ" panose="01010600010101010101" pitchFamily="2" charset="0"/>
                        </a:rPr>
                        <a:t> </a:t>
                      </a:r>
                      <a:endParaRPr lang="en-US" sz="2800" dirty="0">
                        <a:latin typeface="SutonnyOMJ" panose="01010600010101010101" pitchFamily="2" charset="0"/>
                        <a:cs typeface="SutonnyOMJ" panose="01010600010101010101" pitchFamily="2" charset="0"/>
                      </a:endParaRPr>
                    </a:p>
                  </a:txBody>
                  <a:tcPr/>
                </a:tc>
                <a:tc>
                  <a:txBody>
                    <a:bodyPr/>
                    <a:lstStyle/>
                    <a:p>
                      <a:pPr algn="ctr"/>
                      <a:r>
                        <a:rPr lang="en-US" sz="2800" dirty="0" err="1" smtClean="0">
                          <a:latin typeface="SutonnyOMJ" panose="01010600010101010101" pitchFamily="2" charset="0"/>
                          <a:cs typeface="SutonnyOMJ" panose="01010600010101010101" pitchFamily="2" charset="0"/>
                        </a:rPr>
                        <a:t>রোল</a:t>
                      </a:r>
                      <a:r>
                        <a:rPr lang="en-US" sz="2800" dirty="0" smtClean="0">
                          <a:latin typeface="SutonnyOMJ" panose="01010600010101010101" pitchFamily="2" charset="0"/>
                          <a:cs typeface="SutonnyOMJ" panose="01010600010101010101" pitchFamily="2" charset="0"/>
                        </a:rPr>
                        <a:t> </a:t>
                      </a:r>
                      <a:r>
                        <a:rPr lang="en-US" sz="2800" dirty="0" err="1" smtClean="0">
                          <a:latin typeface="SutonnyOMJ" panose="01010600010101010101" pitchFamily="2" charset="0"/>
                          <a:cs typeface="SutonnyOMJ" panose="01010600010101010101" pitchFamily="2" charset="0"/>
                        </a:rPr>
                        <a:t>নং</a:t>
                      </a:r>
                      <a:r>
                        <a:rPr lang="en-US" sz="2800" baseline="0" dirty="0" smtClean="0">
                          <a:latin typeface="SutonnyOMJ" panose="01010600010101010101" pitchFamily="2" charset="0"/>
                          <a:cs typeface="SutonnyOMJ" panose="01010600010101010101" pitchFamily="2" charset="0"/>
                        </a:rPr>
                        <a:t> </a:t>
                      </a:r>
                      <a:endParaRPr lang="en-US" sz="2800" dirty="0">
                        <a:latin typeface="SutonnyOMJ" panose="01010600010101010101" pitchFamily="2" charset="0"/>
                        <a:cs typeface="SutonnyOMJ" panose="01010600010101010101" pitchFamily="2" charset="0"/>
                      </a:endParaRPr>
                    </a:p>
                  </a:txBody>
                  <a:tcPr/>
                </a:tc>
                <a:extLst>
                  <a:ext uri="{0D108BD9-81ED-4DB2-BD59-A6C34878D82A}">
                    <a16:rowId xmlns:a16="http://schemas.microsoft.com/office/drawing/2014/main" val="1036568503"/>
                  </a:ext>
                </a:extLst>
              </a:tr>
              <a:tr h="513056">
                <a:tc>
                  <a:txBody>
                    <a:bodyPr/>
                    <a:lstStyle/>
                    <a:p>
                      <a:pPr algn="ctr"/>
                      <a:r>
                        <a:rPr lang="en-US" sz="2800" dirty="0" err="1" smtClean="0">
                          <a:latin typeface="SutonnyOMJ" panose="01010600010101010101" pitchFamily="2" charset="0"/>
                          <a:cs typeface="SutonnyOMJ" panose="01010600010101010101" pitchFamily="2" charset="0"/>
                        </a:rPr>
                        <a:t>গোলাপ</a:t>
                      </a:r>
                      <a:r>
                        <a:rPr lang="en-US" sz="2800" dirty="0" smtClean="0">
                          <a:latin typeface="SutonnyOMJ" panose="01010600010101010101" pitchFamily="2" charset="0"/>
                          <a:cs typeface="SutonnyOMJ" panose="01010600010101010101" pitchFamily="2" charset="0"/>
                        </a:rPr>
                        <a:t> </a:t>
                      </a:r>
                      <a:endParaRPr lang="en-US" sz="2800" dirty="0">
                        <a:latin typeface="SutonnyOMJ" panose="01010600010101010101" pitchFamily="2" charset="0"/>
                        <a:cs typeface="SutonnyOMJ" panose="01010600010101010101" pitchFamily="2" charset="0"/>
                      </a:endParaRPr>
                    </a:p>
                  </a:txBody>
                  <a:tcPr/>
                </a:tc>
                <a:tc>
                  <a:txBody>
                    <a:bodyPr/>
                    <a:lstStyle/>
                    <a:p>
                      <a:pPr algn="ctr"/>
                      <a:r>
                        <a:rPr lang="en-US" sz="2800" dirty="0" smtClean="0">
                          <a:latin typeface="SutonnyOMJ" panose="01010600010101010101" pitchFamily="2" charset="0"/>
                          <a:cs typeface="SutonnyOMJ" panose="01010600010101010101" pitchFamily="2" charset="0"/>
                        </a:rPr>
                        <a:t>০১-০৬ </a:t>
                      </a:r>
                      <a:endParaRPr lang="en-US" sz="2800" dirty="0">
                        <a:latin typeface="SutonnyOMJ" panose="01010600010101010101" pitchFamily="2" charset="0"/>
                        <a:cs typeface="SutonnyOMJ" panose="01010600010101010101" pitchFamily="2" charset="0"/>
                      </a:endParaRPr>
                    </a:p>
                  </a:txBody>
                  <a:tcPr/>
                </a:tc>
                <a:extLst>
                  <a:ext uri="{0D108BD9-81ED-4DB2-BD59-A6C34878D82A}">
                    <a16:rowId xmlns:a16="http://schemas.microsoft.com/office/drawing/2014/main" val="127920463"/>
                  </a:ext>
                </a:extLst>
              </a:tr>
              <a:tr h="513056">
                <a:tc>
                  <a:txBody>
                    <a:bodyPr/>
                    <a:lstStyle/>
                    <a:p>
                      <a:pPr algn="ctr"/>
                      <a:r>
                        <a:rPr lang="en-US" sz="2800" dirty="0" err="1" smtClean="0">
                          <a:latin typeface="SutonnyOMJ" panose="01010600010101010101" pitchFamily="2" charset="0"/>
                          <a:cs typeface="SutonnyOMJ" panose="01010600010101010101" pitchFamily="2" charset="0"/>
                        </a:rPr>
                        <a:t>রজনীগন্ধা</a:t>
                      </a:r>
                      <a:r>
                        <a:rPr lang="en-US" sz="2800" baseline="0" dirty="0" smtClean="0">
                          <a:latin typeface="SutonnyOMJ" panose="01010600010101010101" pitchFamily="2" charset="0"/>
                          <a:cs typeface="SutonnyOMJ" panose="01010600010101010101" pitchFamily="2" charset="0"/>
                        </a:rPr>
                        <a:t> </a:t>
                      </a:r>
                      <a:endParaRPr lang="en-US" sz="2800" dirty="0">
                        <a:latin typeface="SutonnyOMJ" panose="01010600010101010101" pitchFamily="2" charset="0"/>
                        <a:cs typeface="SutonnyOMJ" panose="01010600010101010101" pitchFamily="2" charset="0"/>
                      </a:endParaRPr>
                    </a:p>
                  </a:txBody>
                  <a:tcPr/>
                </a:tc>
                <a:tc>
                  <a:txBody>
                    <a:bodyPr/>
                    <a:lstStyle/>
                    <a:p>
                      <a:pPr algn="ctr"/>
                      <a:r>
                        <a:rPr lang="en-US" sz="2800" dirty="0" smtClean="0">
                          <a:latin typeface="SutonnyOMJ" panose="01010600010101010101" pitchFamily="2" charset="0"/>
                          <a:cs typeface="SutonnyOMJ" panose="01010600010101010101" pitchFamily="2" charset="0"/>
                        </a:rPr>
                        <a:t>০৭-১২</a:t>
                      </a:r>
                      <a:endParaRPr lang="en-US" sz="2800" dirty="0">
                        <a:latin typeface="SutonnyOMJ" panose="01010600010101010101" pitchFamily="2" charset="0"/>
                        <a:cs typeface="SutonnyOMJ" panose="01010600010101010101" pitchFamily="2" charset="0"/>
                      </a:endParaRPr>
                    </a:p>
                  </a:txBody>
                  <a:tcPr/>
                </a:tc>
                <a:extLst>
                  <a:ext uri="{0D108BD9-81ED-4DB2-BD59-A6C34878D82A}">
                    <a16:rowId xmlns:a16="http://schemas.microsoft.com/office/drawing/2014/main" val="3673261641"/>
                  </a:ext>
                </a:extLst>
              </a:tr>
              <a:tr h="513056">
                <a:tc>
                  <a:txBody>
                    <a:bodyPr/>
                    <a:lstStyle/>
                    <a:p>
                      <a:pPr algn="ctr"/>
                      <a:r>
                        <a:rPr lang="en-US" sz="2800" dirty="0" err="1" smtClean="0">
                          <a:latin typeface="SutonnyOMJ" panose="01010600010101010101" pitchFamily="2" charset="0"/>
                          <a:cs typeface="SutonnyOMJ" panose="01010600010101010101" pitchFamily="2" charset="0"/>
                        </a:rPr>
                        <a:t>টগর</a:t>
                      </a:r>
                      <a:r>
                        <a:rPr lang="en-US" sz="2800" dirty="0" smtClean="0">
                          <a:latin typeface="SutonnyOMJ" panose="01010600010101010101" pitchFamily="2" charset="0"/>
                          <a:cs typeface="SutonnyOMJ" panose="01010600010101010101" pitchFamily="2" charset="0"/>
                        </a:rPr>
                        <a:t> </a:t>
                      </a:r>
                      <a:endParaRPr lang="en-US" sz="2800" dirty="0">
                        <a:latin typeface="SutonnyOMJ" panose="01010600010101010101" pitchFamily="2" charset="0"/>
                        <a:cs typeface="SutonnyOMJ" panose="01010600010101010101" pitchFamily="2" charset="0"/>
                      </a:endParaRPr>
                    </a:p>
                  </a:txBody>
                  <a:tcPr/>
                </a:tc>
                <a:tc>
                  <a:txBody>
                    <a:bodyPr/>
                    <a:lstStyle/>
                    <a:p>
                      <a:pPr algn="ctr"/>
                      <a:r>
                        <a:rPr lang="en-US" sz="2800" dirty="0" smtClean="0">
                          <a:latin typeface="SutonnyOMJ" panose="01010600010101010101" pitchFamily="2" charset="0"/>
                          <a:cs typeface="SutonnyOMJ" panose="01010600010101010101" pitchFamily="2" charset="0"/>
                        </a:rPr>
                        <a:t>১৩-১৮</a:t>
                      </a:r>
                      <a:endParaRPr lang="en-US" sz="2800" dirty="0">
                        <a:latin typeface="SutonnyOMJ" panose="01010600010101010101" pitchFamily="2" charset="0"/>
                        <a:cs typeface="SutonnyOMJ" panose="01010600010101010101" pitchFamily="2" charset="0"/>
                      </a:endParaRPr>
                    </a:p>
                  </a:txBody>
                  <a:tcPr/>
                </a:tc>
                <a:extLst>
                  <a:ext uri="{0D108BD9-81ED-4DB2-BD59-A6C34878D82A}">
                    <a16:rowId xmlns:a16="http://schemas.microsoft.com/office/drawing/2014/main" val="1227945892"/>
                  </a:ext>
                </a:extLst>
              </a:tr>
              <a:tr h="513056">
                <a:tc>
                  <a:txBody>
                    <a:bodyPr/>
                    <a:lstStyle/>
                    <a:p>
                      <a:pPr algn="ctr"/>
                      <a:r>
                        <a:rPr lang="en-US" sz="2800" dirty="0" err="1" smtClean="0">
                          <a:latin typeface="SutonnyOMJ" panose="01010600010101010101" pitchFamily="2" charset="0"/>
                          <a:cs typeface="SutonnyOMJ" panose="01010600010101010101" pitchFamily="2" charset="0"/>
                        </a:rPr>
                        <a:t>বেলী</a:t>
                      </a:r>
                      <a:r>
                        <a:rPr lang="en-US" sz="2800" baseline="0" dirty="0" smtClean="0">
                          <a:latin typeface="SutonnyOMJ" panose="01010600010101010101" pitchFamily="2" charset="0"/>
                          <a:cs typeface="SutonnyOMJ" panose="01010600010101010101" pitchFamily="2" charset="0"/>
                        </a:rPr>
                        <a:t> </a:t>
                      </a:r>
                      <a:endParaRPr lang="en-US" sz="2800" dirty="0">
                        <a:latin typeface="SutonnyOMJ" panose="01010600010101010101" pitchFamily="2" charset="0"/>
                        <a:cs typeface="SutonnyOMJ" panose="01010600010101010101" pitchFamily="2" charset="0"/>
                      </a:endParaRPr>
                    </a:p>
                  </a:txBody>
                  <a:tcPr/>
                </a:tc>
                <a:tc>
                  <a:txBody>
                    <a:bodyPr/>
                    <a:lstStyle/>
                    <a:p>
                      <a:pPr algn="ctr"/>
                      <a:r>
                        <a:rPr lang="en-US" sz="2800" dirty="0" smtClean="0">
                          <a:latin typeface="SutonnyOMJ" panose="01010600010101010101" pitchFamily="2" charset="0"/>
                          <a:cs typeface="SutonnyOMJ" panose="01010600010101010101" pitchFamily="2" charset="0"/>
                        </a:rPr>
                        <a:t>১৯-২৪</a:t>
                      </a:r>
                      <a:endParaRPr lang="en-US" sz="2800" dirty="0">
                        <a:latin typeface="SutonnyOMJ" panose="01010600010101010101" pitchFamily="2" charset="0"/>
                        <a:cs typeface="SutonnyOMJ" panose="01010600010101010101" pitchFamily="2" charset="0"/>
                      </a:endParaRPr>
                    </a:p>
                  </a:txBody>
                  <a:tcPr/>
                </a:tc>
                <a:extLst>
                  <a:ext uri="{0D108BD9-81ED-4DB2-BD59-A6C34878D82A}">
                    <a16:rowId xmlns:a16="http://schemas.microsoft.com/office/drawing/2014/main" val="3875733093"/>
                  </a:ext>
                </a:extLst>
              </a:tr>
              <a:tr h="513056">
                <a:tc>
                  <a:txBody>
                    <a:bodyPr/>
                    <a:lstStyle/>
                    <a:p>
                      <a:pPr algn="ctr"/>
                      <a:r>
                        <a:rPr lang="en-US" sz="2800" dirty="0" err="1" smtClean="0">
                          <a:latin typeface="SutonnyOMJ" panose="01010600010101010101" pitchFamily="2" charset="0"/>
                          <a:cs typeface="SutonnyOMJ" panose="01010600010101010101" pitchFamily="2" charset="0"/>
                        </a:rPr>
                        <a:t>ডালিয়া</a:t>
                      </a:r>
                      <a:r>
                        <a:rPr lang="en-US" sz="2800" dirty="0" smtClean="0">
                          <a:latin typeface="SutonnyOMJ" panose="01010600010101010101" pitchFamily="2" charset="0"/>
                          <a:cs typeface="SutonnyOMJ" panose="01010600010101010101" pitchFamily="2" charset="0"/>
                        </a:rPr>
                        <a:t> </a:t>
                      </a:r>
                      <a:endParaRPr lang="en-US" sz="2800" dirty="0">
                        <a:latin typeface="SutonnyOMJ" panose="01010600010101010101" pitchFamily="2" charset="0"/>
                        <a:cs typeface="SutonnyOMJ" panose="01010600010101010101" pitchFamily="2" charset="0"/>
                      </a:endParaRPr>
                    </a:p>
                  </a:txBody>
                  <a:tcPr/>
                </a:tc>
                <a:tc>
                  <a:txBody>
                    <a:bodyPr/>
                    <a:lstStyle/>
                    <a:p>
                      <a:pPr algn="ctr"/>
                      <a:r>
                        <a:rPr lang="en-US" sz="2800" dirty="0" smtClean="0">
                          <a:latin typeface="SutonnyOMJ" panose="01010600010101010101" pitchFamily="2" charset="0"/>
                          <a:cs typeface="SutonnyOMJ" panose="01010600010101010101" pitchFamily="2" charset="0"/>
                        </a:rPr>
                        <a:t>২৫-৩০</a:t>
                      </a:r>
                      <a:endParaRPr lang="en-US" sz="2800" dirty="0">
                        <a:latin typeface="SutonnyOMJ" panose="01010600010101010101" pitchFamily="2" charset="0"/>
                        <a:cs typeface="SutonnyOMJ" panose="01010600010101010101" pitchFamily="2" charset="0"/>
                      </a:endParaRPr>
                    </a:p>
                  </a:txBody>
                  <a:tcPr/>
                </a:tc>
                <a:extLst>
                  <a:ext uri="{0D108BD9-81ED-4DB2-BD59-A6C34878D82A}">
                    <a16:rowId xmlns:a16="http://schemas.microsoft.com/office/drawing/2014/main" val="3123211569"/>
                  </a:ext>
                </a:extLst>
              </a:tr>
              <a:tr h="513056">
                <a:tc>
                  <a:txBody>
                    <a:bodyPr/>
                    <a:lstStyle/>
                    <a:p>
                      <a:pPr algn="ctr"/>
                      <a:r>
                        <a:rPr lang="en-US" sz="2800" dirty="0" err="1" smtClean="0">
                          <a:latin typeface="SutonnyOMJ" panose="01010600010101010101" pitchFamily="2" charset="0"/>
                          <a:cs typeface="SutonnyOMJ" panose="01010600010101010101" pitchFamily="2" charset="0"/>
                        </a:rPr>
                        <a:t>শাপলা</a:t>
                      </a:r>
                      <a:r>
                        <a:rPr lang="en-US" sz="2800" dirty="0" smtClean="0">
                          <a:latin typeface="SutonnyOMJ" panose="01010600010101010101" pitchFamily="2" charset="0"/>
                          <a:cs typeface="SutonnyOMJ" panose="01010600010101010101" pitchFamily="2" charset="0"/>
                        </a:rPr>
                        <a:t> </a:t>
                      </a:r>
                      <a:endParaRPr lang="en-US" sz="2800" dirty="0">
                        <a:latin typeface="SutonnyOMJ" panose="01010600010101010101" pitchFamily="2" charset="0"/>
                        <a:cs typeface="SutonnyOMJ" panose="01010600010101010101" pitchFamily="2" charset="0"/>
                      </a:endParaRPr>
                    </a:p>
                  </a:txBody>
                  <a:tcPr/>
                </a:tc>
                <a:tc>
                  <a:txBody>
                    <a:bodyPr/>
                    <a:lstStyle/>
                    <a:p>
                      <a:pPr algn="ctr"/>
                      <a:r>
                        <a:rPr lang="en-US" sz="2800" dirty="0" smtClean="0">
                          <a:latin typeface="SutonnyOMJ" panose="01010600010101010101" pitchFamily="2" charset="0"/>
                          <a:cs typeface="SutonnyOMJ" panose="01010600010101010101" pitchFamily="2" charset="0"/>
                        </a:rPr>
                        <a:t>৩১-৩৬</a:t>
                      </a:r>
                      <a:endParaRPr lang="en-US" sz="2800" dirty="0">
                        <a:latin typeface="SutonnyOMJ" panose="01010600010101010101" pitchFamily="2" charset="0"/>
                        <a:cs typeface="SutonnyOMJ" panose="01010600010101010101" pitchFamily="2" charset="0"/>
                      </a:endParaRPr>
                    </a:p>
                  </a:txBody>
                  <a:tcPr/>
                </a:tc>
                <a:extLst>
                  <a:ext uri="{0D108BD9-81ED-4DB2-BD59-A6C34878D82A}">
                    <a16:rowId xmlns:a16="http://schemas.microsoft.com/office/drawing/2014/main" val="1108637042"/>
                  </a:ext>
                </a:extLst>
              </a:tr>
              <a:tr h="513056">
                <a:tc>
                  <a:txBody>
                    <a:bodyPr/>
                    <a:lstStyle/>
                    <a:p>
                      <a:pPr algn="ctr"/>
                      <a:r>
                        <a:rPr lang="en-US" sz="2800" dirty="0" err="1" smtClean="0">
                          <a:latin typeface="SutonnyOMJ" panose="01010600010101010101" pitchFamily="2" charset="0"/>
                          <a:cs typeface="SutonnyOMJ" panose="01010600010101010101" pitchFamily="2" charset="0"/>
                        </a:rPr>
                        <a:t>সূর্যমূখী</a:t>
                      </a:r>
                      <a:r>
                        <a:rPr lang="en-US" sz="2800" baseline="0" dirty="0" smtClean="0">
                          <a:latin typeface="SutonnyOMJ" panose="01010600010101010101" pitchFamily="2" charset="0"/>
                          <a:cs typeface="SutonnyOMJ" panose="01010600010101010101" pitchFamily="2" charset="0"/>
                        </a:rPr>
                        <a:t> </a:t>
                      </a:r>
                      <a:endParaRPr lang="en-US" sz="2800" dirty="0">
                        <a:latin typeface="SutonnyOMJ" panose="01010600010101010101" pitchFamily="2" charset="0"/>
                        <a:cs typeface="SutonnyOMJ" panose="01010600010101010101" pitchFamily="2" charset="0"/>
                      </a:endParaRPr>
                    </a:p>
                  </a:txBody>
                  <a:tcPr/>
                </a:tc>
                <a:tc>
                  <a:txBody>
                    <a:bodyPr/>
                    <a:lstStyle/>
                    <a:p>
                      <a:pPr algn="ctr"/>
                      <a:r>
                        <a:rPr lang="en-US" sz="2800" dirty="0" smtClean="0">
                          <a:latin typeface="SutonnyOMJ" panose="01010600010101010101" pitchFamily="2" charset="0"/>
                          <a:cs typeface="SutonnyOMJ" panose="01010600010101010101" pitchFamily="2" charset="0"/>
                        </a:rPr>
                        <a:t>৩৭-৪২</a:t>
                      </a:r>
                      <a:endParaRPr lang="en-US" sz="2800" dirty="0">
                        <a:latin typeface="SutonnyOMJ" panose="01010600010101010101" pitchFamily="2" charset="0"/>
                        <a:cs typeface="SutonnyOMJ" panose="01010600010101010101" pitchFamily="2" charset="0"/>
                      </a:endParaRPr>
                    </a:p>
                  </a:txBody>
                  <a:tcPr/>
                </a:tc>
                <a:extLst>
                  <a:ext uri="{0D108BD9-81ED-4DB2-BD59-A6C34878D82A}">
                    <a16:rowId xmlns:a16="http://schemas.microsoft.com/office/drawing/2014/main" val="2069028338"/>
                  </a:ext>
                </a:extLst>
              </a:tr>
              <a:tr h="513056">
                <a:tc>
                  <a:txBody>
                    <a:bodyPr/>
                    <a:lstStyle/>
                    <a:p>
                      <a:pPr algn="ctr"/>
                      <a:r>
                        <a:rPr lang="en-US" sz="2800" dirty="0" err="1" smtClean="0">
                          <a:latin typeface="SutonnyOMJ" panose="01010600010101010101" pitchFamily="2" charset="0"/>
                          <a:cs typeface="SutonnyOMJ" panose="01010600010101010101" pitchFamily="2" charset="0"/>
                        </a:rPr>
                        <a:t>জবা</a:t>
                      </a:r>
                      <a:r>
                        <a:rPr lang="en-US" sz="2800" dirty="0" smtClean="0">
                          <a:latin typeface="SutonnyOMJ" panose="01010600010101010101" pitchFamily="2" charset="0"/>
                          <a:cs typeface="SutonnyOMJ" panose="01010600010101010101" pitchFamily="2" charset="0"/>
                        </a:rPr>
                        <a:t> </a:t>
                      </a:r>
                      <a:endParaRPr lang="en-US" sz="2800" dirty="0">
                        <a:latin typeface="SutonnyOMJ" panose="01010600010101010101" pitchFamily="2" charset="0"/>
                        <a:cs typeface="SutonnyOMJ" panose="01010600010101010101" pitchFamily="2" charset="0"/>
                      </a:endParaRPr>
                    </a:p>
                  </a:txBody>
                  <a:tcPr/>
                </a:tc>
                <a:tc>
                  <a:txBody>
                    <a:bodyPr/>
                    <a:lstStyle/>
                    <a:p>
                      <a:pPr algn="ctr"/>
                      <a:r>
                        <a:rPr lang="en-US" sz="2800" dirty="0" smtClean="0">
                          <a:latin typeface="SutonnyOMJ" panose="01010600010101010101" pitchFamily="2" charset="0"/>
                          <a:cs typeface="SutonnyOMJ" panose="01010600010101010101" pitchFamily="2" charset="0"/>
                        </a:rPr>
                        <a:t>৪৩-৪৮</a:t>
                      </a:r>
                      <a:endParaRPr lang="en-US" sz="2800" dirty="0">
                        <a:latin typeface="SutonnyOMJ" panose="01010600010101010101" pitchFamily="2" charset="0"/>
                        <a:cs typeface="SutonnyOMJ" panose="01010600010101010101" pitchFamily="2" charset="0"/>
                      </a:endParaRPr>
                    </a:p>
                  </a:txBody>
                  <a:tcPr/>
                </a:tc>
                <a:extLst>
                  <a:ext uri="{0D108BD9-81ED-4DB2-BD59-A6C34878D82A}">
                    <a16:rowId xmlns:a16="http://schemas.microsoft.com/office/drawing/2014/main" val="1102589683"/>
                  </a:ext>
                </a:extLst>
              </a:tr>
              <a:tr h="513056">
                <a:tc>
                  <a:txBody>
                    <a:bodyPr/>
                    <a:lstStyle/>
                    <a:p>
                      <a:pPr algn="ctr"/>
                      <a:r>
                        <a:rPr lang="en-US" sz="2800" dirty="0" err="1" smtClean="0">
                          <a:latin typeface="SutonnyOMJ" panose="01010600010101010101" pitchFamily="2" charset="0"/>
                          <a:cs typeface="SutonnyOMJ" panose="01010600010101010101" pitchFamily="2" charset="0"/>
                        </a:rPr>
                        <a:t>গন্ধরাজ</a:t>
                      </a:r>
                      <a:r>
                        <a:rPr lang="en-US" sz="2800" baseline="0" dirty="0" smtClean="0">
                          <a:latin typeface="SutonnyOMJ" panose="01010600010101010101" pitchFamily="2" charset="0"/>
                          <a:cs typeface="SutonnyOMJ" panose="01010600010101010101" pitchFamily="2" charset="0"/>
                        </a:rPr>
                        <a:t> </a:t>
                      </a:r>
                      <a:endParaRPr lang="en-US" sz="2800" dirty="0">
                        <a:latin typeface="SutonnyOMJ" panose="01010600010101010101" pitchFamily="2" charset="0"/>
                        <a:cs typeface="SutonnyOMJ" panose="01010600010101010101" pitchFamily="2" charset="0"/>
                      </a:endParaRPr>
                    </a:p>
                  </a:txBody>
                  <a:tcPr/>
                </a:tc>
                <a:tc>
                  <a:txBody>
                    <a:bodyPr/>
                    <a:lstStyle/>
                    <a:p>
                      <a:pPr algn="ctr"/>
                      <a:r>
                        <a:rPr lang="en-US" sz="2800" dirty="0" smtClean="0">
                          <a:latin typeface="SutonnyOMJ" panose="01010600010101010101" pitchFamily="2" charset="0"/>
                          <a:cs typeface="SutonnyOMJ" panose="01010600010101010101" pitchFamily="2" charset="0"/>
                        </a:rPr>
                        <a:t>৪৯-৫৪</a:t>
                      </a:r>
                      <a:endParaRPr lang="en-US" sz="2800" dirty="0">
                        <a:latin typeface="SutonnyOMJ" panose="01010600010101010101" pitchFamily="2" charset="0"/>
                        <a:cs typeface="SutonnyOMJ" panose="01010600010101010101" pitchFamily="2" charset="0"/>
                      </a:endParaRPr>
                    </a:p>
                  </a:txBody>
                  <a:tcPr/>
                </a:tc>
                <a:extLst>
                  <a:ext uri="{0D108BD9-81ED-4DB2-BD59-A6C34878D82A}">
                    <a16:rowId xmlns:a16="http://schemas.microsoft.com/office/drawing/2014/main" val="3299213460"/>
                  </a:ext>
                </a:extLst>
              </a:tr>
              <a:tr h="513056">
                <a:tc>
                  <a:txBody>
                    <a:bodyPr/>
                    <a:lstStyle/>
                    <a:p>
                      <a:pPr algn="ctr"/>
                      <a:r>
                        <a:rPr lang="en-US" sz="2800" dirty="0" err="1" smtClean="0">
                          <a:latin typeface="SutonnyOMJ" panose="01010600010101010101" pitchFamily="2" charset="0"/>
                          <a:cs typeface="SutonnyOMJ" panose="01010600010101010101" pitchFamily="2" charset="0"/>
                        </a:rPr>
                        <a:t>পলাশ</a:t>
                      </a:r>
                      <a:r>
                        <a:rPr lang="en-US" sz="2800" baseline="0" dirty="0" smtClean="0">
                          <a:latin typeface="SutonnyOMJ" panose="01010600010101010101" pitchFamily="2" charset="0"/>
                          <a:cs typeface="SutonnyOMJ" panose="01010600010101010101" pitchFamily="2" charset="0"/>
                        </a:rPr>
                        <a:t> </a:t>
                      </a:r>
                      <a:endParaRPr lang="en-US" sz="2800" dirty="0">
                        <a:latin typeface="SutonnyOMJ" panose="01010600010101010101" pitchFamily="2" charset="0"/>
                        <a:cs typeface="SutonnyOMJ" panose="01010600010101010101" pitchFamily="2" charset="0"/>
                      </a:endParaRPr>
                    </a:p>
                  </a:txBody>
                  <a:tcPr/>
                </a:tc>
                <a:tc>
                  <a:txBody>
                    <a:bodyPr/>
                    <a:lstStyle/>
                    <a:p>
                      <a:pPr algn="ctr"/>
                      <a:r>
                        <a:rPr lang="en-US" sz="2800" dirty="0" smtClean="0">
                          <a:latin typeface="SutonnyOMJ" panose="01010600010101010101" pitchFamily="2" charset="0"/>
                          <a:cs typeface="SutonnyOMJ" panose="01010600010101010101" pitchFamily="2" charset="0"/>
                        </a:rPr>
                        <a:t>৫৫-৬০</a:t>
                      </a:r>
                      <a:r>
                        <a:rPr lang="en-US" sz="2800" baseline="0" dirty="0" smtClean="0">
                          <a:latin typeface="SutonnyOMJ" panose="01010600010101010101" pitchFamily="2" charset="0"/>
                          <a:cs typeface="SutonnyOMJ" panose="01010600010101010101" pitchFamily="2" charset="0"/>
                        </a:rPr>
                        <a:t> </a:t>
                      </a:r>
                      <a:endParaRPr lang="en-US" sz="2800" dirty="0">
                        <a:latin typeface="SutonnyOMJ" panose="01010600010101010101" pitchFamily="2" charset="0"/>
                        <a:cs typeface="SutonnyOMJ" panose="01010600010101010101" pitchFamily="2" charset="0"/>
                      </a:endParaRPr>
                    </a:p>
                  </a:txBody>
                  <a:tcPr/>
                </a:tc>
                <a:extLst>
                  <a:ext uri="{0D108BD9-81ED-4DB2-BD59-A6C34878D82A}">
                    <a16:rowId xmlns:a16="http://schemas.microsoft.com/office/drawing/2014/main" val="4002410121"/>
                  </a:ext>
                </a:extLst>
              </a:tr>
            </a:tbl>
          </a:graphicData>
        </a:graphic>
      </p:graphicFrame>
    </p:spTree>
    <p:extLst>
      <p:ext uri="{BB962C8B-B14F-4D97-AF65-F5344CB8AC3E}">
        <p14:creationId xmlns:p14="http://schemas.microsoft.com/office/powerpoint/2010/main" val="30816098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04718" y="1329982"/>
            <a:ext cx="5978236" cy="1569660"/>
          </a:xfrm>
          <a:prstGeom prst="rect">
            <a:avLst/>
          </a:prstGeom>
          <a:noFill/>
          <a:ln w="28575">
            <a:solidFill>
              <a:schemeClr val="tx1"/>
            </a:solidFill>
          </a:ln>
        </p:spPr>
        <p:txBody>
          <a:bodyPr wrap="square" rtlCol="0">
            <a:spAutoFit/>
          </a:bodyPr>
          <a:lstStyle/>
          <a:p>
            <a:r>
              <a:rPr lang="en-US" sz="3200" dirty="0" smtClean="0">
                <a:latin typeface="SutonnyOMJ" panose="01010600010101010101" pitchFamily="2" charset="0"/>
                <a:cs typeface="SutonnyOMJ" panose="01010600010101010101" pitchFamily="2" charset="0"/>
              </a:rPr>
              <a:t>০১। </a:t>
            </a:r>
            <a:r>
              <a:rPr lang="bn-IN" sz="3200" kern="100" dirty="0">
                <a:ea typeface="Times New Roman" panose="02020603050405020304" pitchFamily="18" charset="0"/>
                <a:cs typeface="SutonnyOMJ" panose="01010600010101010101" pitchFamily="2" charset="0"/>
              </a:rPr>
              <a:t>একমালিকানা </a:t>
            </a:r>
            <a:r>
              <a:rPr lang="bn-IN" sz="3200" kern="100" dirty="0" smtClean="0">
                <a:ea typeface="Times New Roman" panose="02020603050405020304" pitchFamily="18" charset="0"/>
                <a:cs typeface="SutonnyOMJ" panose="01010600010101010101" pitchFamily="2" charset="0"/>
              </a:rPr>
              <a:t>ব্যবসায় </a:t>
            </a:r>
            <a:r>
              <a:rPr lang="en-US" sz="3200" dirty="0" err="1" smtClean="0">
                <a:latin typeface="SutonnyOMJ" panose="01010600010101010101" pitchFamily="2" charset="0"/>
                <a:cs typeface="SutonnyOMJ" panose="01010600010101010101" pitchFamily="2" charset="0"/>
              </a:rPr>
              <a:t>নূন্যতম</a:t>
            </a:r>
            <a:r>
              <a:rPr lang="en-US" sz="3200" dirty="0" smtClean="0">
                <a:latin typeface="SutonnyOMJ" panose="01010600010101010101" pitchFamily="2" charset="0"/>
                <a:cs typeface="SutonnyOMJ" panose="01010600010101010101" pitchFamily="2" charset="0"/>
              </a:rPr>
              <a:t> </a:t>
            </a:r>
            <a:r>
              <a:rPr lang="en-US" sz="3200" dirty="0" err="1">
                <a:latin typeface="SutonnyOMJ" panose="01010600010101010101" pitchFamily="2" charset="0"/>
                <a:cs typeface="SutonnyOMJ" panose="01010600010101010101" pitchFamily="2" charset="0"/>
              </a:rPr>
              <a:t>সদস্য</a:t>
            </a:r>
            <a:r>
              <a:rPr lang="en-US" sz="3200" dirty="0">
                <a:latin typeface="SutonnyOMJ" panose="01010600010101010101" pitchFamily="2" charset="0"/>
                <a:cs typeface="SutonnyOMJ" panose="01010600010101010101" pitchFamily="2" charset="0"/>
              </a:rPr>
              <a:t>?</a:t>
            </a:r>
          </a:p>
          <a:p>
            <a:r>
              <a:rPr lang="en-US" sz="3200" dirty="0">
                <a:latin typeface="SutonnyOMJ" panose="01010600010101010101" pitchFamily="2" charset="0"/>
                <a:cs typeface="SutonnyOMJ" panose="01010600010101010101" pitchFamily="2" charset="0"/>
              </a:rPr>
              <a:t>ক) ০৫		  		খ) ১০  </a:t>
            </a:r>
          </a:p>
          <a:p>
            <a:r>
              <a:rPr lang="en-US" sz="3200" dirty="0">
                <a:latin typeface="SutonnyOMJ" panose="01010600010101010101" pitchFamily="2" charset="0"/>
                <a:cs typeface="SutonnyOMJ" panose="01010600010101010101" pitchFamily="2" charset="0"/>
              </a:rPr>
              <a:t>গ) </a:t>
            </a:r>
            <a:r>
              <a:rPr lang="en-US" sz="3200" dirty="0" smtClean="0">
                <a:latin typeface="SutonnyOMJ" panose="01010600010101010101" pitchFamily="2" charset="0"/>
                <a:cs typeface="SutonnyOMJ" panose="01010600010101010101" pitchFamily="2" charset="0"/>
              </a:rPr>
              <a:t>০১</a:t>
            </a:r>
            <a:r>
              <a:rPr lang="en-US" sz="3200" dirty="0">
                <a:latin typeface="SutonnyOMJ" panose="01010600010101010101" pitchFamily="2" charset="0"/>
                <a:cs typeface="SutonnyOMJ" panose="01010600010101010101" pitchFamily="2" charset="0"/>
              </a:rPr>
              <a:t>		 		ঘ) </a:t>
            </a:r>
            <a:r>
              <a:rPr lang="en-US" sz="3200" dirty="0" smtClean="0">
                <a:latin typeface="SutonnyOMJ" panose="01010600010101010101" pitchFamily="2" charset="0"/>
                <a:cs typeface="SutonnyOMJ" panose="01010600010101010101" pitchFamily="2" charset="0"/>
              </a:rPr>
              <a:t>০২ </a:t>
            </a:r>
            <a:endParaRPr lang="en-US" sz="3200" dirty="0">
              <a:latin typeface="SutonnyOMJ" panose="01010600010101010101" pitchFamily="2" charset="0"/>
              <a:cs typeface="SutonnyOMJ" panose="01010600010101010101" pitchFamily="2" charset="0"/>
            </a:endParaRPr>
          </a:p>
        </p:txBody>
      </p:sp>
      <p:sp>
        <p:nvSpPr>
          <p:cNvPr id="9" name="Cloud 8"/>
          <p:cNvSpPr/>
          <p:nvPr/>
        </p:nvSpPr>
        <p:spPr>
          <a:xfrm>
            <a:off x="8983518" y="1071939"/>
            <a:ext cx="2133600" cy="1447800"/>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latin typeface="NikoshBAN" panose="02000000000000000000" pitchFamily="2" charset="0"/>
                <a:cs typeface="NikoshBAN" panose="02000000000000000000" pitchFamily="2" charset="0"/>
              </a:rPr>
              <a:t>০১ </a:t>
            </a:r>
            <a:endParaRPr lang="en-US" sz="3200" dirty="0">
              <a:solidFill>
                <a:schemeClr val="tx1"/>
              </a:solidFill>
              <a:latin typeface="NikoshBAN" panose="02000000000000000000" pitchFamily="2" charset="0"/>
              <a:cs typeface="NikoshBAN" panose="02000000000000000000" pitchFamily="2" charset="0"/>
            </a:endParaRPr>
          </a:p>
        </p:txBody>
      </p:sp>
      <p:sp>
        <p:nvSpPr>
          <p:cNvPr id="10" name="TextBox 9"/>
          <p:cNvSpPr txBox="1"/>
          <p:nvPr/>
        </p:nvSpPr>
        <p:spPr>
          <a:xfrm>
            <a:off x="804718" y="3387640"/>
            <a:ext cx="7018482" cy="1569660"/>
          </a:xfrm>
          <a:prstGeom prst="rect">
            <a:avLst/>
          </a:prstGeom>
          <a:noFill/>
          <a:ln w="28575">
            <a:solidFill>
              <a:schemeClr val="tx1"/>
            </a:solidFill>
          </a:ln>
        </p:spPr>
        <p:txBody>
          <a:bodyPr wrap="square" rtlCol="0">
            <a:spAutoFit/>
          </a:bodyPr>
          <a:lstStyle/>
          <a:p>
            <a:r>
              <a:rPr lang="en-US" sz="3200" dirty="0" smtClean="0">
                <a:latin typeface="SutonnyOMJ" panose="01010600010101010101" pitchFamily="2" charset="0"/>
                <a:cs typeface="SutonnyOMJ" panose="01010600010101010101" pitchFamily="2" charset="0"/>
              </a:rPr>
              <a:t>০২। </a:t>
            </a:r>
            <a:r>
              <a:rPr lang="bn-IN" sz="3200" kern="100" dirty="0">
                <a:ea typeface="Times New Roman" panose="02020603050405020304" pitchFamily="18" charset="0"/>
                <a:cs typeface="SutonnyOMJ" panose="01010600010101010101" pitchFamily="2" charset="0"/>
              </a:rPr>
              <a:t>একমালিকানা ব্যবসায় </a:t>
            </a:r>
            <a:r>
              <a:rPr lang="en-US" sz="3200" dirty="0" err="1" smtClean="0">
                <a:latin typeface="SutonnyOMJ" panose="01010600010101010101" pitchFamily="2" charset="0"/>
                <a:cs typeface="SutonnyOMJ" panose="01010600010101010101" pitchFamily="2" charset="0"/>
              </a:rPr>
              <a:t>মুনাফা</a:t>
            </a:r>
            <a:r>
              <a:rPr lang="en-US" sz="3200" dirty="0" smtClean="0">
                <a:latin typeface="SutonnyOMJ" panose="01010600010101010101" pitchFamily="2" charset="0"/>
                <a:cs typeface="SutonnyOMJ" panose="01010600010101010101" pitchFamily="2" charset="0"/>
              </a:rPr>
              <a:t> </a:t>
            </a:r>
            <a:r>
              <a:rPr lang="en-US" sz="3200" dirty="0" err="1" smtClean="0">
                <a:latin typeface="SutonnyOMJ" panose="01010600010101010101" pitchFamily="2" charset="0"/>
                <a:cs typeface="SutonnyOMJ" panose="01010600010101010101" pitchFamily="2" charset="0"/>
              </a:rPr>
              <a:t>কয়জন</a:t>
            </a:r>
            <a:r>
              <a:rPr lang="en-US" sz="3200" dirty="0" smtClean="0">
                <a:latin typeface="SutonnyOMJ" panose="01010600010101010101" pitchFamily="2" charset="0"/>
                <a:cs typeface="SutonnyOMJ" panose="01010600010101010101" pitchFamily="2" charset="0"/>
              </a:rPr>
              <a:t> </a:t>
            </a:r>
            <a:r>
              <a:rPr lang="en-US" sz="3200" dirty="0" err="1" smtClean="0">
                <a:latin typeface="SutonnyOMJ" panose="01010600010101010101" pitchFamily="2" charset="0"/>
                <a:cs typeface="SutonnyOMJ" panose="01010600010101010101" pitchFamily="2" charset="0"/>
              </a:rPr>
              <a:t>ভোগ</a:t>
            </a:r>
            <a:r>
              <a:rPr lang="en-US" sz="3200" dirty="0" smtClean="0">
                <a:latin typeface="SutonnyOMJ" panose="01010600010101010101" pitchFamily="2" charset="0"/>
                <a:cs typeface="SutonnyOMJ" panose="01010600010101010101" pitchFamily="2" charset="0"/>
              </a:rPr>
              <a:t> </a:t>
            </a:r>
            <a:r>
              <a:rPr lang="en-US" sz="3200" dirty="0" err="1" smtClean="0">
                <a:latin typeface="SutonnyOMJ" panose="01010600010101010101" pitchFamily="2" charset="0"/>
                <a:cs typeface="SutonnyOMJ" panose="01010600010101010101" pitchFamily="2" charset="0"/>
              </a:rPr>
              <a:t>করে</a:t>
            </a:r>
            <a:r>
              <a:rPr lang="en-US" sz="3200" dirty="0" smtClean="0">
                <a:latin typeface="SutonnyOMJ" panose="01010600010101010101" pitchFamily="2" charset="0"/>
                <a:cs typeface="SutonnyOMJ" panose="01010600010101010101" pitchFamily="2" charset="0"/>
              </a:rPr>
              <a:t>?</a:t>
            </a:r>
            <a:endParaRPr lang="en-US" sz="3200" dirty="0">
              <a:latin typeface="SutonnyOMJ" panose="01010600010101010101" pitchFamily="2" charset="0"/>
              <a:cs typeface="SutonnyOMJ" panose="01010600010101010101" pitchFamily="2" charset="0"/>
            </a:endParaRPr>
          </a:p>
          <a:p>
            <a:r>
              <a:rPr lang="en-US" sz="3200" dirty="0">
                <a:latin typeface="SutonnyOMJ" panose="01010600010101010101" pitchFamily="2" charset="0"/>
                <a:cs typeface="SutonnyOMJ" panose="01010600010101010101" pitchFamily="2" charset="0"/>
              </a:rPr>
              <a:t>ক) ০৫		  		খ) ১০  </a:t>
            </a:r>
          </a:p>
          <a:p>
            <a:r>
              <a:rPr lang="en-US" sz="3200" dirty="0">
                <a:latin typeface="SutonnyOMJ" panose="01010600010101010101" pitchFamily="2" charset="0"/>
                <a:cs typeface="SutonnyOMJ" panose="01010600010101010101" pitchFamily="2" charset="0"/>
              </a:rPr>
              <a:t>গ) ০১		 		ঘ) ০২ </a:t>
            </a:r>
            <a:endParaRPr lang="en-US" sz="3200" dirty="0">
              <a:latin typeface="SutonnyOMJ" panose="01010600010101010101" pitchFamily="2" charset="0"/>
              <a:cs typeface="SutonnyOMJ" panose="01010600010101010101" pitchFamily="2" charset="0"/>
            </a:endParaRPr>
          </a:p>
        </p:txBody>
      </p:sp>
      <p:sp>
        <p:nvSpPr>
          <p:cNvPr id="11" name="Cloud 10"/>
          <p:cNvSpPr/>
          <p:nvPr/>
        </p:nvSpPr>
        <p:spPr>
          <a:xfrm>
            <a:off x="9123218" y="3509500"/>
            <a:ext cx="2133600" cy="1447800"/>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latin typeface="NikoshBAN" panose="02000000000000000000" pitchFamily="2" charset="0"/>
                <a:cs typeface="NikoshBAN" panose="02000000000000000000" pitchFamily="2" charset="0"/>
              </a:rPr>
              <a:t>০১</a:t>
            </a:r>
            <a:endParaRPr lang="en-US" sz="3200" dirty="0">
              <a:solidFill>
                <a:schemeClr val="tx1"/>
              </a:solidFill>
              <a:latin typeface="NikoshBAN" panose="02000000000000000000" pitchFamily="2" charset="0"/>
              <a:cs typeface="NikoshBAN" panose="02000000000000000000" pitchFamily="2" charset="0"/>
            </a:endParaRPr>
          </a:p>
        </p:txBody>
      </p:sp>
      <p:sp>
        <p:nvSpPr>
          <p:cNvPr id="12" name="Flowchart: Terminator 11"/>
          <p:cNvSpPr/>
          <p:nvPr/>
        </p:nvSpPr>
        <p:spPr>
          <a:xfrm>
            <a:off x="6159500" y="232385"/>
            <a:ext cx="2660073" cy="609600"/>
          </a:xfrm>
          <a:prstGeom prst="flowChartTerminato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chemeClr val="tx1"/>
                </a:solidFill>
                <a:latin typeface="NikoshBAN" pitchFamily="2" charset="0"/>
                <a:cs typeface="NikoshBAN" pitchFamily="2" charset="0"/>
              </a:rPr>
              <a:t>মূল্যায়ন</a:t>
            </a:r>
            <a:r>
              <a:rPr lang="en-US" sz="3600" b="1" dirty="0">
                <a:solidFill>
                  <a:schemeClr val="tx1"/>
                </a:solidFill>
                <a:latin typeface="NikoshBAN" pitchFamily="2" charset="0"/>
                <a:cs typeface="NikoshBAN" pitchFamily="2" charset="0"/>
              </a:rPr>
              <a:t>    </a:t>
            </a:r>
          </a:p>
        </p:txBody>
      </p:sp>
    </p:spTree>
    <p:extLst>
      <p:ext uri="{BB962C8B-B14F-4D97-AF65-F5344CB8AC3E}">
        <p14:creationId xmlns:p14="http://schemas.microsoft.com/office/powerpoint/2010/main" val="13685134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2560" y="95748"/>
            <a:ext cx="11939452" cy="10467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7200" b="1" dirty="0">
                <a:solidFill>
                  <a:srgbClr val="FFFF00"/>
                </a:solidFill>
                <a:latin typeface="NikoshBAN" pitchFamily="2" charset="0"/>
                <a:cs typeface="NikoshBAN" pitchFamily="2" charset="0"/>
              </a:rPr>
              <a:t>বাড়ির কাজ......</a:t>
            </a:r>
            <a:endParaRPr lang="en-US" sz="7200" b="1" dirty="0">
              <a:solidFill>
                <a:srgbClr val="FFFF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3382" y="1346425"/>
            <a:ext cx="5686696" cy="41651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TextBox 5"/>
          <p:cNvSpPr txBox="1"/>
          <p:nvPr/>
        </p:nvSpPr>
        <p:spPr>
          <a:xfrm>
            <a:off x="0" y="6177477"/>
            <a:ext cx="12192000" cy="584775"/>
          </a:xfrm>
          <a:prstGeom prst="rect">
            <a:avLst/>
          </a:prstGeom>
          <a:solidFill>
            <a:srgbClr val="FFFF00"/>
          </a:solidFill>
        </p:spPr>
        <p:txBody>
          <a:bodyPr wrap="square" rtlCol="0">
            <a:spAutoFit/>
          </a:bodyPr>
          <a:lstStyle/>
          <a:p>
            <a:pPr algn="ctr"/>
            <a:r>
              <a:rPr lang="bn-IN" sz="3200" kern="100" dirty="0">
                <a:ea typeface="Times New Roman" panose="02020603050405020304" pitchFamily="18" charset="0"/>
                <a:cs typeface="SutonnyOMJ" panose="01010600010101010101" pitchFamily="2" charset="0"/>
              </a:rPr>
              <a:t>একমালিকানা ব্যবসায় গঠন করা খুবই সহজ</a:t>
            </a:r>
            <a:r>
              <a:rPr lang="en-US" sz="3200" kern="100" dirty="0">
                <a:ea typeface="Times New Roman" panose="02020603050405020304" pitchFamily="18" charset="0"/>
                <a:cs typeface="SutonnyOMJ" panose="01010600010101010101" pitchFamily="2" charset="0"/>
              </a:rPr>
              <a:t> </a:t>
            </a:r>
            <a:r>
              <a:rPr lang="en-US" sz="3200" kern="100" dirty="0" err="1">
                <a:ea typeface="Times New Roman" panose="02020603050405020304" pitchFamily="18" charset="0"/>
                <a:cs typeface="SutonnyOMJ" panose="01010600010101010101" pitchFamily="2" charset="0"/>
              </a:rPr>
              <a:t>কয়েকটি</a:t>
            </a:r>
            <a:r>
              <a:rPr lang="en-US" sz="3200" kern="100" dirty="0">
                <a:ea typeface="Times New Roman" panose="02020603050405020304" pitchFamily="18" charset="0"/>
                <a:cs typeface="SutonnyOMJ" panose="01010600010101010101" pitchFamily="2" charset="0"/>
              </a:rPr>
              <a:t> </a:t>
            </a:r>
            <a:r>
              <a:rPr lang="en-US" sz="3200" kern="100" dirty="0" err="1">
                <a:ea typeface="Times New Roman" panose="02020603050405020304" pitchFamily="18" charset="0"/>
                <a:cs typeface="SutonnyOMJ" panose="01010600010101010101" pitchFamily="2" charset="0"/>
              </a:rPr>
              <a:t>উদাহরণ</a:t>
            </a:r>
            <a:r>
              <a:rPr lang="en-US" sz="3200" kern="100" dirty="0">
                <a:ea typeface="Times New Roman" panose="02020603050405020304" pitchFamily="18" charset="0"/>
                <a:cs typeface="SutonnyOMJ" panose="01010600010101010101" pitchFamily="2" charset="0"/>
              </a:rPr>
              <a:t> </a:t>
            </a:r>
            <a:r>
              <a:rPr lang="en-US" sz="3200" kern="100" dirty="0" err="1">
                <a:ea typeface="Times New Roman" panose="02020603050405020304" pitchFamily="18" charset="0"/>
                <a:cs typeface="SutonnyOMJ" panose="01010600010101010101" pitchFamily="2" charset="0"/>
              </a:rPr>
              <a:t>দাও</a:t>
            </a:r>
            <a:r>
              <a:rPr lang="en-US" sz="3200" kern="100">
                <a:ea typeface="Times New Roman" panose="02020603050405020304" pitchFamily="18" charset="0"/>
                <a:cs typeface="SutonnyOMJ" panose="01010600010101010101" pitchFamily="2" charset="0"/>
              </a:rPr>
              <a:t>।</a:t>
            </a:r>
            <a:endParaRPr lang="en-US" sz="3200" dirty="0">
              <a:latin typeface="SutonnyOMJ" panose="01010600010101010101" pitchFamily="2" charset="0"/>
              <a:cs typeface="SutonnyOMJ" panose="01010600010101010101" pitchFamily="2"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circle(in)">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5B381-181A-FD7A-44D7-97DA1E4F4A72}"/>
              </a:ext>
            </a:extLst>
          </p:cNvPr>
          <p:cNvSpPr>
            <a:spLocks noGrp="1"/>
          </p:cNvSpPr>
          <p:nvPr>
            <p:ph type="title"/>
          </p:nvPr>
        </p:nvSpPr>
        <p:spPr>
          <a:xfrm>
            <a:off x="3621741" y="1938431"/>
            <a:ext cx="4137212" cy="1325563"/>
          </a:xfrm>
        </p:spPr>
        <p:txBody>
          <a:bodyPr/>
          <a:lstStyle/>
          <a:p>
            <a:r>
              <a:rPr lang="en-US" dirty="0" err="1">
                <a:solidFill>
                  <a:srgbClr val="FF0000"/>
                </a:solidFill>
              </a:rPr>
              <a:t>ধন্যবাদ</a:t>
            </a:r>
            <a:r>
              <a:rPr lang="en-US" dirty="0"/>
              <a:t> </a:t>
            </a:r>
            <a:r>
              <a:rPr lang="en-US" dirty="0" err="1">
                <a:solidFill>
                  <a:srgbClr val="00B050"/>
                </a:solidFill>
              </a:rPr>
              <a:t>সবাইকে</a:t>
            </a:r>
            <a:endParaRPr lang="en-US" dirty="0">
              <a:solidFill>
                <a:srgbClr val="00B050"/>
              </a:solidFill>
            </a:endParaRPr>
          </a:p>
        </p:txBody>
      </p:sp>
    </p:spTree>
    <p:extLst>
      <p:ext uri="{BB962C8B-B14F-4D97-AF65-F5344CB8AC3E}">
        <p14:creationId xmlns:p14="http://schemas.microsoft.com/office/powerpoint/2010/main" val="1193719531"/>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Orange Experience</Template>
  <TotalTime>201</TotalTime>
  <Words>1434</Words>
  <Application>Microsoft Office PowerPoint</Application>
  <PresentationFormat>Widescreen</PresentationFormat>
  <Paragraphs>122</Paragraphs>
  <Slides>18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Aptos</vt:lpstr>
      <vt:lpstr>Aptos Display</vt:lpstr>
      <vt:lpstr>Arial</vt:lpstr>
      <vt:lpstr>Calibri</vt:lpstr>
      <vt:lpstr>NikoshBAN</vt:lpstr>
      <vt:lpstr>SutonnyOMJ</vt:lpstr>
      <vt:lpstr>Times New Roman</vt:lpstr>
      <vt:lpstr>Vrinda</vt:lpstr>
      <vt:lpstr>Wingdings</vt:lpstr>
      <vt:lpstr>Office Theme</vt:lpstr>
      <vt:lpstr>PowerPoint Presentation</vt:lpstr>
      <vt:lpstr>শিক্ষক পরিচিতি</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ধন্যবাদ সবাইকে</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moshiur_ zinia</dc:creator>
  <cp:lastModifiedBy>Moshiur_Zinia</cp:lastModifiedBy>
  <cp:revision>159</cp:revision>
  <dcterms:created xsi:type="dcterms:W3CDTF">2026-09-25T05:25:46Z</dcterms:created>
  <dcterms:modified xsi:type="dcterms:W3CDTF">2026-10-11T14:51:03Z</dcterms:modified>
</cp:coreProperties>
</file>