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 id="2147483767" r:id="rId2"/>
  </p:sldMasterIdLst>
  <p:sldIdLst>
    <p:sldId id="263" r:id="rId3"/>
    <p:sldId id="264" r:id="rId4"/>
    <p:sldId id="256" r:id="rId5"/>
    <p:sldId id="257" r:id="rId6"/>
    <p:sldId id="258" r:id="rId7"/>
    <p:sldId id="259" r:id="rId8"/>
    <p:sldId id="260" r:id="rId9"/>
    <p:sldId id="261" r:id="rId10"/>
    <p:sldId id="262"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0" d="100"/>
          <a:sy n="50" d="100"/>
        </p:scale>
        <p:origin x="79" y="3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40116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60710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422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85418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41338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25549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80910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5706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6233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351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85794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33489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6967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53128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19813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86736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69862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03964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7957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49190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19855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286715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58227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862996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68321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281857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4997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39364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746743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BCAD085-E8A6-8845-BD4E-CB4CCA059FC4}" type="datetimeFigureOut">
              <a:rPr lang="en-US" smtClean="0"/>
              <a:t>10/12/2026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0600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80567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754517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309253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49921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58309020"/>
      </p:ext>
    </p:extLst>
  </p:cSld>
  <p:clrMap bg1="dk1" tx1="lt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BCAD085-E8A6-8845-BD4E-CB4CCA059FC4}" type="datetimeFigureOut">
              <a:rPr lang="en-US" smtClean="0"/>
              <a:t>10/12/2026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64244898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0"/>
            <a:ext cx="12266971" cy="6858000"/>
          </a:xfrm>
          <a:prstGeom prst="rect">
            <a:avLst/>
          </a:prstGeom>
        </p:spPr>
      </p:pic>
      <p:sp>
        <p:nvSpPr>
          <p:cNvPr id="3" name="Rectangle 2"/>
          <p:cNvSpPr/>
          <p:nvPr/>
        </p:nvSpPr>
        <p:spPr>
          <a:xfrm>
            <a:off x="2095937" y="337457"/>
            <a:ext cx="7432895" cy="923330"/>
          </a:xfrm>
          <a:prstGeom prst="rect">
            <a:avLst/>
          </a:prstGeom>
        </p:spPr>
        <p:txBody>
          <a:bodyPr wrap="square">
            <a:spAutoFit/>
          </a:bodyPr>
          <a:lstStyle/>
          <a:p>
            <a:r>
              <a:rPr lang="as-IN" sz="5400" b="1" dirty="0" smtClean="0">
                <a:solidFill>
                  <a:schemeClr val="accent5">
                    <a:lumMod val="60000"/>
                    <a:lumOff val="40000"/>
                  </a:schemeClr>
                </a:solidFill>
                <a:latin typeface="Hind Siliguri"/>
              </a:rPr>
              <a:t> </a:t>
            </a:r>
            <a:r>
              <a:rPr lang="as-IN" sz="5400" b="1" dirty="0">
                <a:solidFill>
                  <a:schemeClr val="accent5">
                    <a:lumMod val="60000"/>
                    <a:lumOff val="40000"/>
                  </a:schemeClr>
                </a:solidFill>
                <a:latin typeface="Hind Siliguri"/>
              </a:rPr>
              <a:t>সবাইকে স্বাগতম</a:t>
            </a:r>
            <a:endParaRPr lang="en-US" sz="5400" b="1" dirty="0">
              <a:solidFill>
                <a:schemeClr val="accent5">
                  <a:lumMod val="60000"/>
                  <a:lumOff val="40000"/>
                </a:schemeClr>
              </a:solidFill>
            </a:endParaRPr>
          </a:p>
        </p:txBody>
      </p:sp>
    </p:spTree>
    <p:custDataLst>
      <p:tags r:id="rId1"/>
    </p:custDataLst>
    <p:extLst>
      <p:ext uri="{BB962C8B-B14F-4D97-AF65-F5344CB8AC3E}">
        <p14:creationId xmlns:p14="http://schemas.microsoft.com/office/powerpoint/2010/main" val="2270844465"/>
      </p:ext>
    </p:extLst>
  </p:cSld>
  <p:clrMapOvr>
    <a:masterClrMapping/>
  </p:clrMapOvr>
  <mc:AlternateContent xmlns:mc="http://schemas.openxmlformats.org/markup-compatibility/2006" xmlns:p14="http://schemas.microsoft.com/office/powerpoint/2010/main">
    <mc:Choice Requires="p14">
      <p:transition spd="slow" p14:dur="2000" advTm="27807"/>
    </mc:Choice>
    <mc:Fallback xmlns="">
      <p:transition spd="slow" advTm="278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0321" y="860342"/>
            <a:ext cx="6473825" cy="1212831"/>
          </a:xfrm>
          <a:solidFill>
            <a:schemeClr val="accent2">
              <a:lumMod val="40000"/>
              <a:lumOff val="60000"/>
            </a:schemeClr>
          </a:solidFill>
          <a:ln w="31750">
            <a:solidFill>
              <a:schemeClr val="accent1">
                <a:lumMod val="75000"/>
              </a:schemeClr>
            </a:solidFill>
          </a:ln>
        </p:spPr>
        <p:txBody>
          <a:bodyPr anchor="ctr">
            <a:normAutofit/>
          </a:bodyPr>
          <a:lstStyle/>
          <a:p>
            <a:pPr algn="ctr"/>
            <a:r>
              <a:rPr lang="bn-BD" sz="6000" b="1" dirty="0">
                <a:solidFill>
                  <a:schemeClr val="accent4">
                    <a:lumMod val="50000"/>
                  </a:schemeClr>
                </a:solidFill>
                <a:effectLst>
                  <a:outerShdw blurRad="38100" dist="38100" dir="2700000" algn="tl">
                    <a:srgbClr val="000000">
                      <a:alpha val="43137"/>
                    </a:srgbClr>
                  </a:outerShdw>
                </a:effectLst>
                <a:latin typeface="NikoshBAN" pitchFamily="2" charset="0"/>
                <a:cs typeface="NikoshBAN" pitchFamily="2" charset="0"/>
              </a:rPr>
              <a:t>শিক্ষক পরিচিতি</a:t>
            </a:r>
            <a:endParaRPr lang="en-US" sz="6000" b="1"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99583" y="2904127"/>
            <a:ext cx="5939073" cy="3497629"/>
          </a:xfrm>
          <a:noFill/>
        </p:spPr>
        <p:txBody>
          <a:bodyPr>
            <a:noAutofit/>
          </a:bodyPr>
          <a:lstStyle/>
          <a:p>
            <a:pPr marL="0" indent="0">
              <a:lnSpc>
                <a:spcPct val="100000"/>
              </a:lnSpc>
              <a:spcBef>
                <a:spcPts val="0"/>
              </a:spcBef>
              <a:buNone/>
            </a:pPr>
            <a:r>
              <a:rPr lang="bn-IN" sz="3600" dirty="0" smtClean="0">
                <a:solidFill>
                  <a:schemeClr val="accent5">
                    <a:lumMod val="60000"/>
                    <a:lumOff val="40000"/>
                  </a:schemeClr>
                </a:solidFill>
                <a:latin typeface="NikoshBAN" pitchFamily="2" charset="0"/>
                <a:cs typeface="NikoshBAN" pitchFamily="2" charset="0"/>
              </a:rPr>
              <a:t>		</a:t>
            </a:r>
          </a:p>
          <a:p>
            <a:pPr marL="0" indent="0" algn="ctr">
              <a:lnSpc>
                <a:spcPct val="100000"/>
              </a:lnSpc>
              <a:spcBef>
                <a:spcPts val="0"/>
              </a:spcBef>
              <a:buNone/>
            </a:pPr>
            <a:r>
              <a:rPr lang="en-US" sz="2800" dirty="0" smtClean="0">
                <a:solidFill>
                  <a:schemeClr val="accent5">
                    <a:lumMod val="60000"/>
                    <a:lumOff val="40000"/>
                  </a:schemeClr>
                </a:solidFill>
                <a:latin typeface="NikoshBAN" pitchFamily="2" charset="0"/>
                <a:cs typeface="NikoshBAN" pitchFamily="2" charset="0"/>
              </a:rPr>
              <a:t>  </a:t>
            </a:r>
            <a:r>
              <a:rPr lang="en-US" sz="2800" dirty="0" err="1" smtClean="0">
                <a:solidFill>
                  <a:schemeClr val="accent5">
                    <a:lumMod val="60000"/>
                    <a:lumOff val="40000"/>
                  </a:schemeClr>
                </a:solidFill>
                <a:latin typeface="NikoshBAN" pitchFamily="2" charset="0"/>
                <a:cs typeface="NikoshBAN" pitchFamily="2" charset="0"/>
              </a:rPr>
              <a:t>রেহেনা</a:t>
            </a:r>
            <a:r>
              <a:rPr lang="en-US" sz="2800" dirty="0" smtClean="0">
                <a:solidFill>
                  <a:schemeClr val="accent5">
                    <a:lumMod val="60000"/>
                    <a:lumOff val="40000"/>
                  </a:schemeClr>
                </a:solidFill>
                <a:latin typeface="NikoshBAN" pitchFamily="2" charset="0"/>
                <a:cs typeface="NikoshBAN" pitchFamily="2" charset="0"/>
              </a:rPr>
              <a:t> </a:t>
            </a:r>
            <a:r>
              <a:rPr lang="en-US" sz="2800" dirty="0" smtClean="0">
                <a:solidFill>
                  <a:schemeClr val="accent5">
                    <a:lumMod val="60000"/>
                    <a:lumOff val="40000"/>
                  </a:schemeClr>
                </a:solidFill>
                <a:latin typeface="NikoshBAN" pitchFamily="2" charset="0"/>
                <a:cs typeface="NikoshBAN" pitchFamily="2" charset="0"/>
              </a:rPr>
              <a:t>আক্তার</a:t>
            </a:r>
          </a:p>
          <a:p>
            <a:pPr marL="0" indent="0" algn="ctr">
              <a:lnSpc>
                <a:spcPct val="100000"/>
              </a:lnSpc>
              <a:spcBef>
                <a:spcPts val="0"/>
              </a:spcBef>
              <a:buNone/>
            </a:pPr>
            <a:r>
              <a:rPr lang="en-US" sz="2800" dirty="0" smtClean="0">
                <a:solidFill>
                  <a:schemeClr val="accent5">
                    <a:lumMod val="60000"/>
                    <a:lumOff val="40000"/>
                  </a:schemeClr>
                </a:solidFill>
                <a:latin typeface="NikoshBAN" pitchFamily="2" charset="0"/>
                <a:cs typeface="NikoshBAN" pitchFamily="2" charset="0"/>
              </a:rPr>
              <a:t>প্রভাষক</a:t>
            </a:r>
          </a:p>
          <a:p>
            <a:pPr marL="0" indent="0" algn="ctr">
              <a:lnSpc>
                <a:spcPct val="100000"/>
              </a:lnSpc>
              <a:spcBef>
                <a:spcPts val="0"/>
              </a:spcBef>
              <a:buNone/>
            </a:pPr>
            <a:r>
              <a:rPr lang="en-US" sz="2000" dirty="0" err="1" smtClean="0">
                <a:solidFill>
                  <a:schemeClr val="accent5">
                    <a:lumMod val="60000"/>
                    <a:lumOff val="40000"/>
                  </a:schemeClr>
                </a:solidFill>
                <a:latin typeface="NikoshBAN" pitchFamily="2" charset="0"/>
                <a:cs typeface="NikoshBAN" pitchFamily="2" charset="0"/>
              </a:rPr>
              <a:t>তথ্য</a:t>
            </a:r>
            <a:r>
              <a:rPr lang="en-US" sz="2000" dirty="0" smtClean="0">
                <a:solidFill>
                  <a:schemeClr val="accent5">
                    <a:lumMod val="60000"/>
                    <a:lumOff val="40000"/>
                  </a:schemeClr>
                </a:solidFill>
                <a:latin typeface="NikoshBAN" pitchFamily="2" charset="0"/>
                <a:cs typeface="NikoshBAN" pitchFamily="2" charset="0"/>
              </a:rPr>
              <a:t> </a:t>
            </a:r>
            <a:r>
              <a:rPr lang="en-US" sz="2000" dirty="0" smtClean="0">
                <a:solidFill>
                  <a:schemeClr val="accent5">
                    <a:lumMod val="60000"/>
                    <a:lumOff val="40000"/>
                  </a:schemeClr>
                </a:solidFill>
                <a:latin typeface="NikoshBAN" pitchFamily="2" charset="0"/>
                <a:cs typeface="NikoshBAN" pitchFamily="2" charset="0"/>
              </a:rPr>
              <a:t>ও যোগাযোগ প্রযুক্তি</a:t>
            </a:r>
            <a:endParaRPr lang="bn-IN" sz="2000" dirty="0" smtClean="0">
              <a:solidFill>
                <a:schemeClr val="accent5">
                  <a:lumMod val="60000"/>
                  <a:lumOff val="40000"/>
                </a:schemeClr>
              </a:solidFill>
              <a:latin typeface="NikoshBAN" pitchFamily="2" charset="0"/>
              <a:cs typeface="NikoshBAN" pitchFamily="2" charset="0"/>
            </a:endParaRPr>
          </a:p>
          <a:p>
            <a:pPr marL="0" indent="0" algn="ctr">
              <a:lnSpc>
                <a:spcPct val="100000"/>
              </a:lnSpc>
              <a:spcBef>
                <a:spcPts val="0"/>
              </a:spcBef>
              <a:buNone/>
            </a:pPr>
            <a:endParaRPr lang="en-US" sz="2800" dirty="0" smtClean="0">
              <a:solidFill>
                <a:schemeClr val="accent5">
                  <a:lumMod val="60000"/>
                  <a:lumOff val="40000"/>
                </a:schemeClr>
              </a:solidFill>
              <a:latin typeface="NikoshBAN" pitchFamily="2" charset="0"/>
              <a:cs typeface="NikoshBAN" pitchFamily="2" charset="0"/>
            </a:endParaRPr>
          </a:p>
          <a:p>
            <a:pPr marL="0" indent="0" algn="ctr">
              <a:lnSpc>
                <a:spcPct val="100000"/>
              </a:lnSpc>
              <a:spcBef>
                <a:spcPts val="0"/>
              </a:spcBef>
              <a:buNone/>
            </a:pPr>
            <a:r>
              <a:rPr lang="bn-IN" sz="2800" dirty="0" smtClean="0">
                <a:solidFill>
                  <a:schemeClr val="accent5">
                    <a:lumMod val="60000"/>
                    <a:lumOff val="40000"/>
                  </a:schemeClr>
                </a:solidFill>
                <a:latin typeface="SutonnyMJ"/>
              </a:rPr>
              <a:t>  </a:t>
            </a:r>
            <a:r>
              <a:rPr lang="en-US" sz="2400" dirty="0" smtClean="0">
                <a:solidFill>
                  <a:schemeClr val="accent5">
                    <a:lumMod val="60000"/>
                    <a:lumOff val="40000"/>
                  </a:schemeClr>
                </a:solidFill>
                <a:latin typeface="SutonnyMJ"/>
              </a:rPr>
              <a:t>আবেদা খানম গার্লস  হাই স্কুল এন্ড</a:t>
            </a:r>
            <a:r>
              <a:rPr lang="en-US" sz="2400" dirty="0">
                <a:solidFill>
                  <a:schemeClr val="accent5">
                    <a:lumMod val="60000"/>
                    <a:lumOff val="40000"/>
                  </a:schemeClr>
                </a:solidFill>
                <a:latin typeface="SutonnyMJ"/>
              </a:rPr>
              <a:t> </a:t>
            </a:r>
            <a:r>
              <a:rPr lang="en-US" sz="2400" dirty="0" smtClean="0">
                <a:solidFill>
                  <a:schemeClr val="accent5">
                    <a:lumMod val="60000"/>
                    <a:lumOff val="40000"/>
                  </a:schemeClr>
                </a:solidFill>
                <a:latin typeface="SutonnyMJ"/>
              </a:rPr>
              <a:t>কলেজ,করটিয়া,টাঙ্গাইল </a:t>
            </a:r>
            <a:endParaRPr lang="bn-BD" sz="2400" dirty="0">
              <a:solidFill>
                <a:schemeClr val="accent5">
                  <a:lumMod val="60000"/>
                  <a:lumOff val="40000"/>
                </a:schemeClr>
              </a:solidFill>
              <a:latin typeface="NikoshBAN" pitchFamily="2" charset="0"/>
              <a:cs typeface="NikoshBAN" pitchFamily="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531" y="2523983"/>
            <a:ext cx="3277355" cy="3497629"/>
          </a:xfrm>
          <a:prstGeom prst="rect">
            <a:avLst/>
          </a:prstGeom>
          <a:ln>
            <a:noFill/>
          </a:ln>
        </p:spPr>
      </p:pic>
    </p:spTree>
    <p:custDataLst>
      <p:tags r:id="rId1"/>
    </p:custDataLst>
    <p:extLst>
      <p:ext uri="{BB962C8B-B14F-4D97-AF65-F5344CB8AC3E}">
        <p14:creationId xmlns:p14="http://schemas.microsoft.com/office/powerpoint/2010/main" val="743932088"/>
      </p:ext>
    </p:extLst>
  </p:cSld>
  <p:clrMapOvr>
    <a:masterClrMapping/>
  </p:clrMapOvr>
  <mc:AlternateContent xmlns:mc="http://schemas.openxmlformats.org/markup-compatibility/2006" xmlns:p14="http://schemas.microsoft.com/office/powerpoint/2010/main">
    <mc:Choice Requires="p14">
      <p:transition p14:dur="0" advTm="8217"/>
    </mc:Choice>
    <mc:Fallback xmlns="">
      <p:transition advTm="82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1E31"/>
        </a:solidFill>
        <a:effectLst/>
      </p:bgPr>
    </p:bg>
    <p:spTree>
      <p:nvGrpSpPr>
        <p:cNvPr id="1" name=""/>
        <p:cNvGrpSpPr/>
        <p:nvPr/>
      </p:nvGrpSpPr>
      <p:grpSpPr>
        <a:xfrm>
          <a:off x="0" y="0"/>
          <a:ext cx="0" cy="0"/>
          <a:chOff x="0" y="0"/>
          <a:chExt cx="0" cy="0"/>
        </a:xfrm>
      </p:grpSpPr>
      <p:sp>
        <p:nvSpPr>
          <p:cNvPr id="2" name="TextBox 1"/>
          <p:cNvSpPr txBox="1"/>
          <p:nvPr/>
        </p:nvSpPr>
        <p:spPr>
          <a:xfrm>
            <a:off x="914400" y="2286000"/>
            <a:ext cx="10362895" cy="1446550"/>
          </a:xfrm>
          <a:prstGeom prst="rect">
            <a:avLst/>
          </a:prstGeom>
          <a:noFill/>
        </p:spPr>
        <p:txBody>
          <a:bodyPr wrap="square">
            <a:spAutoFit/>
          </a:bodyPr>
          <a:lstStyle/>
          <a:p>
            <a:pPr algn="ctr">
              <a:defRPr sz="4400" b="1">
                <a:solidFill>
                  <a:srgbClr val="F0F0F0"/>
                </a:solidFill>
                <a:latin typeface="Kalpurush"/>
              </a:defRPr>
            </a:pPr>
            <a:r>
              <a:rPr dirty="0" err="1"/>
              <a:t>ডেটাবেজ</a:t>
            </a:r>
            <a:r>
              <a:rPr dirty="0"/>
              <a:t> </a:t>
            </a:r>
            <a:r>
              <a:rPr dirty="0" err="1"/>
              <a:t>টেবিলের</a:t>
            </a:r>
            <a:r>
              <a:rPr dirty="0"/>
              <a:t> </a:t>
            </a:r>
            <a:r>
              <a:rPr dirty="0" err="1" smtClean="0"/>
              <a:t>ফিল্ডের</a:t>
            </a:r>
            <a:endParaRPr lang="en-US" dirty="0" smtClean="0"/>
          </a:p>
          <a:p>
            <a:pPr algn="ctr">
              <a:defRPr sz="4400" b="1">
                <a:solidFill>
                  <a:srgbClr val="F0F0F0"/>
                </a:solidFill>
                <a:latin typeface="Kalpurush"/>
              </a:defRPr>
            </a:pPr>
            <a:r>
              <a:rPr dirty="0" smtClean="0"/>
              <a:t> </a:t>
            </a:r>
            <a:r>
              <a:rPr dirty="0" err="1"/>
              <a:t>ডেটা</a:t>
            </a:r>
            <a:r>
              <a:rPr dirty="0"/>
              <a:t> </a:t>
            </a:r>
            <a:r>
              <a:rPr dirty="0" err="1"/>
              <a:t>টাইপ</a:t>
            </a:r>
            <a:r>
              <a:rPr dirty="0"/>
              <a:t> স</a:t>
            </a:r>
            <a:r>
              <a:rPr lang="as-IN" dirty="0" smtClean="0"/>
              <a:t>মূহ</a:t>
            </a:r>
            <a:endParaRPr lang="as-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extBox 1"/>
          <p:cNvSpPr txBox="1"/>
          <p:nvPr/>
        </p:nvSpPr>
        <p:spPr>
          <a:xfrm>
            <a:off x="3557341" y="794085"/>
            <a:ext cx="8618065" cy="707886"/>
          </a:xfrm>
          <a:prstGeom prst="rect">
            <a:avLst/>
          </a:prstGeom>
          <a:noFill/>
        </p:spPr>
        <p:txBody>
          <a:bodyPr wrap="none">
            <a:spAutoFit/>
          </a:bodyPr>
          <a:lstStyle/>
          <a:p>
            <a:pPr>
              <a:defRPr sz="3200" b="1">
                <a:solidFill>
                  <a:srgbClr val="182B49"/>
                </a:solidFill>
                <a:latin typeface="Kalpurush"/>
              </a:defRPr>
            </a:pPr>
            <a:r>
              <a:rPr sz="4000" dirty="0" err="1"/>
              <a:t>টেক্সট</a:t>
            </a:r>
            <a:r>
              <a:rPr sz="4000" dirty="0"/>
              <a:t> </a:t>
            </a:r>
            <a:r>
              <a:rPr sz="4000" dirty="0" err="1"/>
              <a:t>ডেটা</a:t>
            </a:r>
            <a:r>
              <a:rPr sz="4000" dirty="0"/>
              <a:t> </a:t>
            </a:r>
            <a:r>
              <a:rPr sz="4000" dirty="0" err="1"/>
              <a:t>টাইপ</a:t>
            </a:r>
            <a:r>
              <a:rPr sz="4000" dirty="0"/>
              <a:t> (Text Data Types)</a:t>
            </a:r>
          </a:p>
        </p:txBody>
      </p:sp>
      <p:sp>
        <p:nvSpPr>
          <p:cNvPr id="3" name="TextBox 2"/>
          <p:cNvSpPr txBox="1"/>
          <p:nvPr/>
        </p:nvSpPr>
        <p:spPr>
          <a:xfrm>
            <a:off x="445169" y="2534654"/>
            <a:ext cx="3291840" cy="2554545"/>
          </a:xfrm>
          <a:prstGeom prst="rect">
            <a:avLst/>
          </a:prstGeom>
          <a:noFill/>
        </p:spPr>
        <p:txBody>
          <a:bodyPr wrap="square">
            <a:spAutoFit/>
          </a:bodyPr>
          <a:lstStyle/>
          <a:p>
            <a:pPr>
              <a:defRPr sz="2200" b="1">
                <a:solidFill>
                  <a:srgbClr val="009688"/>
                </a:solidFill>
              </a:defRPr>
            </a:pPr>
            <a:r>
              <a:rPr sz="4800" dirty="0"/>
              <a:t>Short Text</a:t>
            </a:r>
          </a:p>
          <a:p>
            <a:pPr>
              <a:defRPr sz="1500">
                <a:solidFill>
                  <a:srgbClr val="212121"/>
                </a:solidFill>
              </a:defRPr>
            </a:pPr>
            <a:r>
              <a:rPr sz="1600" dirty="0"/>
              <a:t>• </a:t>
            </a:r>
            <a:r>
              <a:rPr sz="1600" dirty="0" err="1"/>
              <a:t>প্রধান</a:t>
            </a:r>
            <a:r>
              <a:rPr sz="1600" dirty="0"/>
              <a:t> ও </a:t>
            </a:r>
            <a:r>
              <a:rPr sz="1600" dirty="0" err="1"/>
              <a:t>বহুল</a:t>
            </a:r>
            <a:r>
              <a:rPr sz="1600" dirty="0"/>
              <a:t> </a:t>
            </a:r>
            <a:r>
              <a:rPr sz="1600" dirty="0" err="1"/>
              <a:t>ব্যবহৃত</a:t>
            </a:r>
            <a:r>
              <a:rPr sz="1600" dirty="0"/>
              <a:t> </a:t>
            </a:r>
            <a:r>
              <a:rPr sz="1600" dirty="0" err="1"/>
              <a:t>টাইপ</a:t>
            </a:r>
            <a:r>
              <a:rPr sz="1600" dirty="0"/>
              <a:t/>
            </a:r>
            <a:br>
              <a:rPr sz="1600" dirty="0"/>
            </a:br>
            <a:r>
              <a:rPr sz="1600" dirty="0"/>
              <a:t>• </a:t>
            </a:r>
            <a:r>
              <a:rPr sz="1600" dirty="0" err="1"/>
              <a:t>অক্ষর</a:t>
            </a:r>
            <a:r>
              <a:rPr sz="1600" dirty="0"/>
              <a:t>, </a:t>
            </a:r>
            <a:r>
              <a:rPr sz="1600" dirty="0" err="1"/>
              <a:t>সংখ্যা</a:t>
            </a:r>
            <a:r>
              <a:rPr sz="1600" dirty="0"/>
              <a:t>, </a:t>
            </a:r>
            <a:r>
              <a:rPr sz="1600" dirty="0" err="1"/>
              <a:t>চিহ্ন</a:t>
            </a:r>
            <a:r>
              <a:rPr sz="1600" dirty="0"/>
              <a:t> </a:t>
            </a:r>
            <a:r>
              <a:rPr sz="1600" dirty="0" err="1"/>
              <a:t>ব্যবহার</a:t>
            </a:r>
            <a:r>
              <a:rPr sz="1600" dirty="0"/>
              <a:t> </a:t>
            </a:r>
            <a:r>
              <a:rPr sz="1600" dirty="0" err="1"/>
              <a:t>করা</a:t>
            </a:r>
            <a:r>
              <a:rPr sz="1600" dirty="0"/>
              <a:t> </a:t>
            </a:r>
            <a:r>
              <a:rPr sz="1600" dirty="0" err="1"/>
              <a:t>যায়</a:t>
            </a:r>
            <a:r>
              <a:rPr sz="1600" dirty="0"/>
              <a:t/>
            </a:r>
            <a:br>
              <a:rPr sz="1600" dirty="0"/>
            </a:br>
            <a:r>
              <a:rPr sz="1600" dirty="0"/>
              <a:t>• </a:t>
            </a:r>
            <a:r>
              <a:rPr sz="1600" dirty="0" err="1"/>
              <a:t>সর্বোচ্চ</a:t>
            </a:r>
            <a:r>
              <a:rPr sz="1600" dirty="0"/>
              <a:t> </a:t>
            </a:r>
            <a:r>
              <a:rPr sz="1600" dirty="0" err="1"/>
              <a:t>ধারণক্ষমতা</a:t>
            </a:r>
            <a:r>
              <a:rPr sz="1600" dirty="0"/>
              <a:t>: ২৫৫টি </a:t>
            </a:r>
            <a:r>
              <a:rPr sz="1600" dirty="0" err="1"/>
              <a:t>ক্যারেক্টর</a:t>
            </a:r>
            <a:r>
              <a:rPr sz="1600" dirty="0"/>
              <a:t/>
            </a:r>
            <a:br>
              <a:rPr sz="1600" dirty="0"/>
            </a:br>
            <a:r>
              <a:rPr sz="1600" dirty="0"/>
              <a:t>• </a:t>
            </a:r>
            <a:r>
              <a:rPr sz="1600" dirty="0" err="1"/>
              <a:t>সংখ্যার</a:t>
            </a:r>
            <a:r>
              <a:rPr sz="1600" dirty="0"/>
              <a:t> </a:t>
            </a:r>
            <a:r>
              <a:rPr sz="1600" dirty="0" err="1"/>
              <a:t>ওপর</a:t>
            </a:r>
            <a:r>
              <a:rPr sz="1600" dirty="0"/>
              <a:t> </a:t>
            </a:r>
            <a:r>
              <a:rPr sz="1600" dirty="0" err="1"/>
              <a:t>গাণিতিক</a:t>
            </a:r>
            <a:r>
              <a:rPr sz="1600" dirty="0"/>
              <a:t> </a:t>
            </a:r>
            <a:r>
              <a:rPr sz="1600" dirty="0" err="1"/>
              <a:t>কাজ</a:t>
            </a:r>
            <a:r>
              <a:rPr sz="1600" dirty="0"/>
              <a:t> </a:t>
            </a:r>
            <a:r>
              <a:rPr sz="1600" dirty="0" err="1"/>
              <a:t>করা</a:t>
            </a:r>
            <a:r>
              <a:rPr sz="1600" dirty="0"/>
              <a:t> </a:t>
            </a:r>
            <a:r>
              <a:rPr sz="1600" dirty="0" err="1"/>
              <a:t>যায়</a:t>
            </a:r>
            <a:r>
              <a:rPr sz="1600" dirty="0"/>
              <a:t> </a:t>
            </a:r>
            <a:r>
              <a:rPr sz="1600" dirty="0" err="1"/>
              <a:t>না</a:t>
            </a:r>
            <a:endParaRPr sz="1600" dirty="0"/>
          </a:p>
        </p:txBody>
      </p:sp>
      <p:sp>
        <p:nvSpPr>
          <p:cNvPr id="4" name="TextBox 3"/>
          <p:cNvSpPr txBox="1"/>
          <p:nvPr/>
        </p:nvSpPr>
        <p:spPr>
          <a:xfrm>
            <a:off x="4389120" y="2512194"/>
            <a:ext cx="3291840" cy="2185214"/>
          </a:xfrm>
          <a:prstGeom prst="rect">
            <a:avLst/>
          </a:prstGeom>
          <a:noFill/>
        </p:spPr>
        <p:txBody>
          <a:bodyPr wrap="square">
            <a:spAutoFit/>
          </a:bodyPr>
          <a:lstStyle/>
          <a:p>
            <a:pPr>
              <a:defRPr sz="2200" b="1">
                <a:solidFill>
                  <a:srgbClr val="009688"/>
                </a:solidFill>
              </a:defRPr>
            </a:pPr>
            <a:r>
              <a:rPr sz="4000" dirty="0"/>
              <a:t>Long Text</a:t>
            </a:r>
          </a:p>
          <a:p>
            <a:pPr>
              <a:defRPr sz="1500">
                <a:solidFill>
                  <a:srgbClr val="212121"/>
                </a:solidFill>
              </a:defRPr>
            </a:pPr>
            <a:r>
              <a:rPr sz="1600" dirty="0"/>
              <a:t>• </a:t>
            </a:r>
            <a:r>
              <a:rPr sz="1600" dirty="0" err="1"/>
              <a:t>বিস্তারিত</a:t>
            </a:r>
            <a:r>
              <a:rPr sz="1600" dirty="0"/>
              <a:t> </a:t>
            </a:r>
            <a:r>
              <a:rPr sz="1600" dirty="0" err="1"/>
              <a:t>লেখার</a:t>
            </a:r>
            <a:r>
              <a:rPr sz="1600" dirty="0"/>
              <a:t> </a:t>
            </a:r>
            <a:r>
              <a:rPr sz="1600" dirty="0" err="1"/>
              <a:t>জন্য</a:t>
            </a:r>
            <a:r>
              <a:rPr sz="1600" dirty="0"/>
              <a:t> </a:t>
            </a:r>
            <a:r>
              <a:rPr sz="1600" dirty="0" err="1"/>
              <a:t>ব্যবহৃত</a:t>
            </a:r>
            <a:r>
              <a:rPr sz="1600" dirty="0"/>
              <a:t/>
            </a:r>
            <a:br>
              <a:rPr sz="1600" dirty="0"/>
            </a:br>
            <a:r>
              <a:rPr sz="1600" dirty="0"/>
              <a:t>• </a:t>
            </a:r>
            <a:r>
              <a:rPr sz="1600" dirty="0" err="1"/>
              <a:t>অক্ষর</a:t>
            </a:r>
            <a:r>
              <a:rPr sz="1600" dirty="0"/>
              <a:t>,  ও </a:t>
            </a:r>
            <a:r>
              <a:rPr sz="1600" dirty="0" err="1"/>
              <a:t>চিহ্নের</a:t>
            </a:r>
            <a:r>
              <a:rPr sz="1600" dirty="0"/>
              <a:t> </a:t>
            </a:r>
            <a:r>
              <a:rPr sz="1600" dirty="0" err="1"/>
              <a:t>মিশ্রণ</a:t>
            </a:r>
            <a:r>
              <a:rPr sz="1600" dirty="0"/>
              <a:t/>
            </a:r>
            <a:br>
              <a:rPr sz="1600" dirty="0"/>
            </a:br>
            <a:r>
              <a:rPr sz="1600" dirty="0"/>
              <a:t>• </a:t>
            </a:r>
            <a:r>
              <a:rPr sz="1600" dirty="0" err="1"/>
              <a:t>সর্বোচ্চ</a:t>
            </a:r>
            <a:r>
              <a:rPr sz="1600" dirty="0"/>
              <a:t> </a:t>
            </a:r>
            <a:r>
              <a:rPr sz="1600" dirty="0" err="1"/>
              <a:t>ধারণক্ষমতা</a:t>
            </a:r>
            <a:r>
              <a:rPr sz="1600" dirty="0"/>
              <a:t>: </a:t>
            </a:r>
            <a:r>
              <a:rPr sz="1600" dirty="0" smtClean="0"/>
              <a:t>৬</a:t>
            </a:r>
            <a:r>
              <a:rPr lang="en-US" sz="1600" dirty="0" smtClean="0"/>
              <a:t>৫৫৩৫</a:t>
            </a:r>
            <a:r>
              <a:rPr sz="1600" dirty="0" smtClean="0"/>
              <a:t>টি </a:t>
            </a:r>
            <a:r>
              <a:rPr sz="1600" dirty="0" err="1"/>
              <a:t>ক্যারেক্টর</a:t>
            </a:r>
            <a:r>
              <a:rPr sz="1600" dirty="0"/>
              <a:t/>
            </a:r>
            <a:br>
              <a:rPr sz="1600" dirty="0"/>
            </a:br>
            <a:r>
              <a:rPr sz="1600" dirty="0"/>
              <a:t>• </a:t>
            </a:r>
            <a:r>
              <a:rPr sz="1600" dirty="0" err="1"/>
              <a:t>সংখ্যার</a:t>
            </a:r>
            <a:r>
              <a:rPr sz="1600" dirty="0"/>
              <a:t> </a:t>
            </a:r>
            <a:r>
              <a:rPr sz="1600" dirty="0" err="1"/>
              <a:t>ওপর</a:t>
            </a:r>
            <a:r>
              <a:rPr sz="1600" dirty="0"/>
              <a:t> </a:t>
            </a:r>
            <a:r>
              <a:rPr sz="1600" dirty="0" err="1"/>
              <a:t>গাণিতিক</a:t>
            </a:r>
            <a:r>
              <a:rPr sz="1600" dirty="0"/>
              <a:t> </a:t>
            </a:r>
            <a:r>
              <a:rPr sz="1600" dirty="0" err="1"/>
              <a:t>কাজ</a:t>
            </a:r>
            <a:r>
              <a:rPr sz="1600" dirty="0"/>
              <a:t> </a:t>
            </a:r>
            <a:r>
              <a:rPr sz="1600" dirty="0" err="1"/>
              <a:t>করা</a:t>
            </a:r>
            <a:r>
              <a:rPr sz="1600" dirty="0"/>
              <a:t> </a:t>
            </a:r>
            <a:r>
              <a:rPr sz="1600" dirty="0" err="1"/>
              <a:t>যায়</a:t>
            </a:r>
            <a:r>
              <a:rPr sz="1600" dirty="0"/>
              <a:t> </a:t>
            </a:r>
            <a:r>
              <a:rPr sz="1600" dirty="0" err="1"/>
              <a:t>না</a:t>
            </a:r>
            <a:endParaRPr sz="1600" dirty="0"/>
          </a:p>
        </p:txBody>
      </p:sp>
      <p:sp>
        <p:nvSpPr>
          <p:cNvPr id="5" name="TextBox 4"/>
          <p:cNvSpPr txBox="1"/>
          <p:nvPr/>
        </p:nvSpPr>
        <p:spPr>
          <a:xfrm>
            <a:off x="8071585" y="2512194"/>
            <a:ext cx="3291840" cy="2031325"/>
          </a:xfrm>
          <a:prstGeom prst="rect">
            <a:avLst/>
          </a:prstGeom>
          <a:noFill/>
        </p:spPr>
        <p:txBody>
          <a:bodyPr wrap="square">
            <a:spAutoFit/>
          </a:bodyPr>
          <a:lstStyle/>
          <a:p>
            <a:pPr>
              <a:defRPr sz="2200" b="1">
                <a:solidFill>
                  <a:srgbClr val="009688"/>
                </a:solidFill>
              </a:defRPr>
            </a:pPr>
            <a:r>
              <a:rPr sz="3600" dirty="0"/>
              <a:t>Memo</a:t>
            </a:r>
          </a:p>
          <a:p>
            <a:pPr>
              <a:defRPr sz="1500">
                <a:solidFill>
                  <a:srgbClr val="212121"/>
                </a:solidFill>
              </a:defRPr>
            </a:pPr>
            <a:r>
              <a:rPr dirty="0"/>
              <a:t>• Text </a:t>
            </a:r>
            <a:r>
              <a:rPr dirty="0" err="1"/>
              <a:t>এর</a:t>
            </a:r>
            <a:r>
              <a:rPr dirty="0"/>
              <a:t> </a:t>
            </a:r>
            <a:r>
              <a:rPr dirty="0" err="1"/>
              <a:t>পরিপূরক</a:t>
            </a:r>
            <a:r>
              <a:rPr dirty="0"/>
              <a:t> ও </a:t>
            </a:r>
            <a:r>
              <a:rPr dirty="0" err="1"/>
              <a:t>বর্ণনামূলক</a:t>
            </a:r>
            <a:r>
              <a:rPr dirty="0"/>
              <a:t/>
            </a:r>
            <a:br>
              <a:rPr dirty="0"/>
            </a:br>
            <a:r>
              <a:rPr dirty="0"/>
              <a:t>• </a:t>
            </a:r>
            <a:r>
              <a:rPr dirty="0" err="1"/>
              <a:t>সাধারণত</a:t>
            </a:r>
            <a:r>
              <a:rPr dirty="0"/>
              <a:t> Remark, Address-এ </a:t>
            </a:r>
            <a:r>
              <a:rPr dirty="0" err="1"/>
              <a:t>ব্যবহৃত</a:t>
            </a:r>
            <a:r>
              <a:rPr dirty="0"/>
              <a:t/>
            </a:r>
            <a:br>
              <a:rPr dirty="0"/>
            </a:br>
            <a:r>
              <a:rPr dirty="0"/>
              <a:t>• </a:t>
            </a:r>
            <a:r>
              <a:rPr dirty="0" err="1"/>
              <a:t>ধারণক্ষমতা</a:t>
            </a:r>
            <a:r>
              <a:rPr dirty="0"/>
              <a:t>: ৬৫,৫৩৬টি </a:t>
            </a:r>
            <a:r>
              <a:rPr dirty="0" err="1"/>
              <a:t>ক্যারেক্টর</a:t>
            </a:r>
            <a:r>
              <a:rPr dirty="0"/>
              <a:t/>
            </a:r>
            <a:br>
              <a:rPr dirty="0"/>
            </a:br>
            <a:r>
              <a:rPr dirty="0"/>
              <a:t>• </a:t>
            </a:r>
            <a:r>
              <a:rPr dirty="0" err="1"/>
              <a:t>মূলত</a:t>
            </a:r>
            <a:r>
              <a:rPr dirty="0"/>
              <a:t> </a:t>
            </a:r>
            <a:r>
              <a:rPr dirty="0" err="1"/>
              <a:t>ডিস্কের</a:t>
            </a:r>
            <a:r>
              <a:rPr dirty="0"/>
              <a:t> </a:t>
            </a:r>
            <a:r>
              <a:rPr dirty="0" err="1"/>
              <a:t>ধারণক্ষমতার</a:t>
            </a:r>
            <a:r>
              <a:rPr dirty="0"/>
              <a:t> </a:t>
            </a:r>
            <a:r>
              <a:rPr dirty="0" err="1"/>
              <a:t>ওপর</a:t>
            </a:r>
            <a:r>
              <a:rPr dirty="0"/>
              <a:t> </a:t>
            </a:r>
            <a:r>
              <a:rPr dirty="0" err="1"/>
              <a:t>নির্ভরশীল</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extBox 1"/>
          <p:cNvSpPr txBox="1"/>
          <p:nvPr/>
        </p:nvSpPr>
        <p:spPr>
          <a:xfrm>
            <a:off x="2508180" y="1199208"/>
            <a:ext cx="8105104" cy="1569660"/>
          </a:xfrm>
          <a:prstGeom prst="rect">
            <a:avLst/>
          </a:prstGeom>
          <a:noFill/>
        </p:spPr>
        <p:txBody>
          <a:bodyPr wrap="none">
            <a:spAutoFit/>
          </a:bodyPr>
          <a:lstStyle/>
          <a:p>
            <a:pPr>
              <a:defRPr sz="3200" b="1">
                <a:solidFill>
                  <a:srgbClr val="182B49"/>
                </a:solidFill>
              </a:defRPr>
            </a:pPr>
            <a:r>
              <a:rPr sz="4800" dirty="0" err="1"/>
              <a:t>সংখ্যা</a:t>
            </a:r>
            <a:r>
              <a:rPr sz="4800" dirty="0"/>
              <a:t> ও </a:t>
            </a:r>
            <a:r>
              <a:rPr sz="4800" dirty="0" err="1"/>
              <a:t>মুদ্রা</a:t>
            </a:r>
            <a:r>
              <a:rPr sz="4800" dirty="0"/>
              <a:t> </a:t>
            </a:r>
            <a:r>
              <a:rPr sz="4800" dirty="0" err="1"/>
              <a:t>সংক্রান্ত</a:t>
            </a:r>
            <a:r>
              <a:rPr sz="4800" dirty="0"/>
              <a:t> </a:t>
            </a:r>
            <a:r>
              <a:rPr sz="4800" dirty="0" err="1"/>
              <a:t>টাইপ</a:t>
            </a:r>
            <a:r>
              <a:rPr sz="4800" dirty="0"/>
              <a:t> </a:t>
            </a:r>
            <a:endParaRPr lang="en-US" sz="4800" dirty="0"/>
          </a:p>
          <a:p>
            <a:pPr>
              <a:defRPr sz="3200" b="1">
                <a:solidFill>
                  <a:srgbClr val="182B49"/>
                </a:solidFill>
              </a:defRPr>
            </a:pPr>
            <a:r>
              <a:rPr sz="4800" dirty="0"/>
              <a:t>(Numeric &amp; Currency)</a:t>
            </a:r>
          </a:p>
        </p:txBody>
      </p:sp>
      <p:sp>
        <p:nvSpPr>
          <p:cNvPr id="3" name="TextBox 2"/>
          <p:cNvSpPr txBox="1"/>
          <p:nvPr/>
        </p:nvSpPr>
        <p:spPr>
          <a:xfrm>
            <a:off x="862260" y="3153876"/>
            <a:ext cx="3291840" cy="1631216"/>
          </a:xfrm>
          <a:prstGeom prst="rect">
            <a:avLst/>
          </a:prstGeom>
          <a:noFill/>
        </p:spPr>
        <p:txBody>
          <a:bodyPr wrap="square">
            <a:spAutoFit/>
          </a:bodyPr>
          <a:lstStyle/>
          <a:p>
            <a:pPr>
              <a:defRPr sz="2200" b="1">
                <a:solidFill>
                  <a:srgbClr val="009688"/>
                </a:solidFill>
              </a:defRPr>
            </a:pPr>
            <a:r>
              <a:rPr sz="3600" dirty="0"/>
              <a:t>Number</a:t>
            </a:r>
          </a:p>
          <a:p>
            <a:pPr>
              <a:defRPr sz="1500">
                <a:solidFill>
                  <a:srgbClr val="212121"/>
                </a:solidFill>
              </a:defRPr>
            </a:pPr>
            <a:r>
              <a:rPr dirty="0"/>
              <a:t>• </a:t>
            </a:r>
            <a:r>
              <a:rPr dirty="0" err="1"/>
              <a:t>গাণিতিক</a:t>
            </a:r>
            <a:r>
              <a:rPr dirty="0"/>
              <a:t> </a:t>
            </a:r>
            <a:r>
              <a:rPr dirty="0" err="1"/>
              <a:t>ডেটার</a:t>
            </a:r>
            <a:r>
              <a:rPr dirty="0"/>
              <a:t> </a:t>
            </a:r>
            <a:r>
              <a:rPr dirty="0" err="1"/>
              <a:t>জন্য</a:t>
            </a:r>
            <a:r>
              <a:rPr dirty="0"/>
              <a:t> </a:t>
            </a:r>
            <a:r>
              <a:rPr dirty="0" err="1"/>
              <a:t>ব্যবহৃত</a:t>
            </a:r>
            <a:r>
              <a:rPr dirty="0"/>
              <a:t/>
            </a:r>
            <a:br>
              <a:rPr dirty="0"/>
            </a:br>
            <a:r>
              <a:rPr dirty="0"/>
              <a:t>• </a:t>
            </a:r>
            <a:r>
              <a:rPr dirty="0" err="1"/>
              <a:t>চিহ্নসহ</a:t>
            </a:r>
            <a:r>
              <a:rPr dirty="0"/>
              <a:t>/</a:t>
            </a:r>
            <a:r>
              <a:rPr dirty="0" err="1"/>
              <a:t>ছাড়া</a:t>
            </a:r>
            <a:r>
              <a:rPr dirty="0"/>
              <a:t> </a:t>
            </a:r>
            <a:r>
              <a:rPr dirty="0" err="1"/>
              <a:t>পূর্ণসংখ্যা</a:t>
            </a:r>
            <a:r>
              <a:rPr dirty="0"/>
              <a:t> ও </a:t>
            </a:r>
            <a:r>
              <a:rPr dirty="0" err="1"/>
              <a:t>ভগ্নাংশ</a:t>
            </a:r>
            <a:r>
              <a:rPr dirty="0"/>
              <a:t/>
            </a:r>
            <a:br>
              <a:rPr dirty="0"/>
            </a:br>
            <a:r>
              <a:rPr dirty="0"/>
              <a:t>• </a:t>
            </a:r>
            <a:r>
              <a:rPr dirty="0" err="1"/>
              <a:t>গাণিতিক</a:t>
            </a:r>
            <a:r>
              <a:rPr dirty="0"/>
              <a:t> </a:t>
            </a:r>
            <a:r>
              <a:rPr dirty="0" err="1"/>
              <a:t>অপারেশন</a:t>
            </a:r>
            <a:r>
              <a:rPr dirty="0"/>
              <a:t> </a:t>
            </a:r>
            <a:r>
              <a:rPr dirty="0" err="1"/>
              <a:t>সম্পূর্ণ</a:t>
            </a:r>
            <a:r>
              <a:rPr dirty="0"/>
              <a:t> </a:t>
            </a:r>
            <a:r>
              <a:rPr dirty="0" err="1"/>
              <a:t>করা</a:t>
            </a:r>
            <a:r>
              <a:rPr dirty="0"/>
              <a:t> </a:t>
            </a:r>
            <a:r>
              <a:rPr dirty="0" err="1"/>
              <a:t>যায়</a:t>
            </a:r>
            <a:r>
              <a:rPr dirty="0"/>
              <a:t> (+, -, *, /)</a:t>
            </a:r>
          </a:p>
        </p:txBody>
      </p:sp>
      <p:sp>
        <p:nvSpPr>
          <p:cNvPr id="4" name="TextBox 3"/>
          <p:cNvSpPr txBox="1"/>
          <p:nvPr/>
        </p:nvSpPr>
        <p:spPr>
          <a:xfrm>
            <a:off x="4565580" y="3153876"/>
            <a:ext cx="3291840" cy="1631216"/>
          </a:xfrm>
          <a:prstGeom prst="rect">
            <a:avLst/>
          </a:prstGeom>
          <a:noFill/>
        </p:spPr>
        <p:txBody>
          <a:bodyPr wrap="square">
            <a:spAutoFit/>
          </a:bodyPr>
          <a:lstStyle/>
          <a:p>
            <a:pPr>
              <a:defRPr sz="2200" b="1">
                <a:solidFill>
                  <a:srgbClr val="009688"/>
                </a:solidFill>
              </a:defRPr>
            </a:pPr>
            <a:r>
              <a:rPr sz="3600" dirty="0"/>
              <a:t>AutoNumber</a:t>
            </a:r>
          </a:p>
          <a:p>
            <a:pPr>
              <a:defRPr sz="1500">
                <a:solidFill>
                  <a:srgbClr val="212121"/>
                </a:solidFill>
              </a:defRPr>
            </a:pPr>
            <a:r>
              <a:rPr dirty="0"/>
              <a:t>• </a:t>
            </a:r>
            <a:r>
              <a:rPr dirty="0" err="1"/>
              <a:t>ধারাবাহিক</a:t>
            </a:r>
            <a:r>
              <a:rPr dirty="0"/>
              <a:t> </a:t>
            </a:r>
            <a:r>
              <a:rPr dirty="0" err="1"/>
              <a:t>বা</a:t>
            </a:r>
            <a:r>
              <a:rPr dirty="0"/>
              <a:t> </a:t>
            </a:r>
            <a:r>
              <a:rPr dirty="0" err="1"/>
              <a:t>সিরিজ</a:t>
            </a:r>
            <a:r>
              <a:rPr dirty="0"/>
              <a:t> </a:t>
            </a:r>
            <a:r>
              <a:rPr dirty="0" err="1"/>
              <a:t>জাতীয়</a:t>
            </a:r>
            <a:r>
              <a:rPr dirty="0"/>
              <a:t> </a:t>
            </a:r>
            <a:r>
              <a:rPr dirty="0" err="1"/>
              <a:t>ডেটা</a:t>
            </a:r>
            <a:r>
              <a:rPr dirty="0"/>
              <a:t/>
            </a:r>
            <a:br>
              <a:rPr dirty="0"/>
            </a:br>
            <a:r>
              <a:rPr dirty="0"/>
              <a:t>• </a:t>
            </a:r>
            <a:r>
              <a:rPr dirty="0" err="1"/>
              <a:t>ডেটা</a:t>
            </a:r>
            <a:r>
              <a:rPr dirty="0"/>
              <a:t> </a:t>
            </a:r>
            <a:r>
              <a:rPr dirty="0" err="1"/>
              <a:t>এন্ট্রি</a:t>
            </a:r>
            <a:r>
              <a:rPr dirty="0"/>
              <a:t> </a:t>
            </a:r>
            <a:r>
              <a:rPr dirty="0" err="1"/>
              <a:t>করতে</a:t>
            </a:r>
            <a:r>
              <a:rPr dirty="0"/>
              <a:t> </a:t>
            </a:r>
            <a:r>
              <a:rPr dirty="0" err="1"/>
              <a:t>হয়</a:t>
            </a:r>
            <a:r>
              <a:rPr dirty="0"/>
              <a:t> </a:t>
            </a:r>
            <a:r>
              <a:rPr dirty="0" err="1"/>
              <a:t>না</a:t>
            </a:r>
            <a:r>
              <a:rPr dirty="0"/>
              <a:t/>
            </a:r>
            <a:br>
              <a:rPr dirty="0"/>
            </a:br>
            <a:r>
              <a:rPr dirty="0"/>
              <a:t>• </a:t>
            </a:r>
            <a:r>
              <a:rPr dirty="0" err="1"/>
              <a:t>স্বয়ংক্রিয়ভাবে</a:t>
            </a:r>
            <a:r>
              <a:rPr dirty="0"/>
              <a:t> </a:t>
            </a:r>
            <a:r>
              <a:rPr dirty="0" err="1"/>
              <a:t>মান</a:t>
            </a:r>
            <a:r>
              <a:rPr dirty="0"/>
              <a:t> </a:t>
            </a:r>
            <a:r>
              <a:rPr dirty="0" err="1"/>
              <a:t>তৈরি</a:t>
            </a:r>
            <a:r>
              <a:rPr dirty="0"/>
              <a:t> ও </a:t>
            </a:r>
            <a:r>
              <a:rPr dirty="0" err="1"/>
              <a:t>ইনপুট</a:t>
            </a:r>
            <a:r>
              <a:rPr dirty="0"/>
              <a:t> </a:t>
            </a:r>
            <a:r>
              <a:rPr dirty="0" err="1"/>
              <a:t>হয়</a:t>
            </a:r>
            <a:endParaRPr dirty="0"/>
          </a:p>
        </p:txBody>
      </p:sp>
      <p:sp>
        <p:nvSpPr>
          <p:cNvPr id="5" name="TextBox 4"/>
          <p:cNvSpPr txBox="1"/>
          <p:nvPr/>
        </p:nvSpPr>
        <p:spPr>
          <a:xfrm>
            <a:off x="8268900" y="3153876"/>
            <a:ext cx="3291840" cy="1338828"/>
          </a:xfrm>
          <a:prstGeom prst="rect">
            <a:avLst/>
          </a:prstGeom>
          <a:noFill/>
        </p:spPr>
        <p:txBody>
          <a:bodyPr wrap="square">
            <a:spAutoFit/>
          </a:bodyPr>
          <a:lstStyle/>
          <a:p>
            <a:pPr>
              <a:defRPr sz="2200" b="1">
                <a:solidFill>
                  <a:srgbClr val="009688"/>
                </a:solidFill>
              </a:defRPr>
            </a:pPr>
            <a:r>
              <a:rPr sz="3600" dirty="0"/>
              <a:t>Currency</a:t>
            </a:r>
          </a:p>
          <a:p>
            <a:pPr>
              <a:defRPr sz="1500">
                <a:solidFill>
                  <a:srgbClr val="212121"/>
                </a:solidFill>
              </a:defRPr>
            </a:pPr>
            <a:r>
              <a:rPr dirty="0"/>
              <a:t>• </a:t>
            </a:r>
            <a:r>
              <a:rPr dirty="0" err="1"/>
              <a:t>মুদ্রা</a:t>
            </a:r>
            <a:r>
              <a:rPr dirty="0"/>
              <a:t> </a:t>
            </a:r>
            <a:r>
              <a:rPr dirty="0" err="1"/>
              <a:t>বা</a:t>
            </a:r>
            <a:r>
              <a:rPr dirty="0"/>
              <a:t> </a:t>
            </a:r>
            <a:r>
              <a:rPr dirty="0" err="1"/>
              <a:t>টাকার</a:t>
            </a:r>
            <a:r>
              <a:rPr dirty="0"/>
              <a:t> </a:t>
            </a:r>
            <a:r>
              <a:rPr dirty="0" err="1"/>
              <a:t>অঙ্ক</a:t>
            </a:r>
            <a:r>
              <a:rPr dirty="0"/>
              <a:t> </a:t>
            </a:r>
            <a:r>
              <a:rPr dirty="0" err="1"/>
              <a:t>ইনপুট</a:t>
            </a:r>
            <a:r>
              <a:rPr dirty="0"/>
              <a:t> </a:t>
            </a:r>
            <a:r>
              <a:rPr dirty="0" err="1"/>
              <a:t>করতে</a:t>
            </a:r>
            <a:r>
              <a:rPr dirty="0"/>
              <a:t/>
            </a:r>
            <a:br>
              <a:rPr dirty="0"/>
            </a:br>
            <a:r>
              <a:rPr dirty="0"/>
              <a:t>• </a:t>
            </a:r>
            <a:r>
              <a:rPr dirty="0" err="1"/>
              <a:t>গাণিতিক</a:t>
            </a:r>
            <a:r>
              <a:rPr dirty="0"/>
              <a:t> </a:t>
            </a:r>
            <a:r>
              <a:rPr dirty="0" err="1"/>
              <a:t>অপারেশন</a:t>
            </a:r>
            <a:r>
              <a:rPr dirty="0"/>
              <a:t> </a:t>
            </a:r>
            <a:r>
              <a:rPr dirty="0" err="1"/>
              <a:t>প্রযোজ্য</a:t>
            </a:r>
            <a:r>
              <a:rPr dirty="0"/>
              <a:t/>
            </a:r>
            <a:br>
              <a:rPr dirty="0"/>
            </a:br>
            <a:r>
              <a:rPr dirty="0"/>
              <a:t>• </a:t>
            </a:r>
            <a:r>
              <a:rPr dirty="0" err="1"/>
              <a:t>মেমোরিতে</a:t>
            </a:r>
            <a:r>
              <a:rPr dirty="0"/>
              <a:t> ৮ </a:t>
            </a:r>
            <a:r>
              <a:rPr dirty="0" err="1"/>
              <a:t>বাইট</a:t>
            </a:r>
            <a:r>
              <a:rPr dirty="0"/>
              <a:t> </a:t>
            </a:r>
            <a:r>
              <a:rPr dirty="0" err="1"/>
              <a:t>জায়গা</a:t>
            </a:r>
            <a:r>
              <a:rPr dirty="0"/>
              <a:t> </a:t>
            </a:r>
            <a:r>
              <a:rPr dirty="0" err="1"/>
              <a:t>প্রয়োজন</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extBox 1"/>
          <p:cNvSpPr txBox="1"/>
          <p:nvPr/>
        </p:nvSpPr>
        <p:spPr>
          <a:xfrm>
            <a:off x="685800" y="1820779"/>
            <a:ext cx="11221342" cy="923330"/>
          </a:xfrm>
          <a:prstGeom prst="rect">
            <a:avLst/>
          </a:prstGeom>
          <a:noFill/>
        </p:spPr>
        <p:txBody>
          <a:bodyPr wrap="none">
            <a:spAutoFit/>
          </a:bodyPr>
          <a:lstStyle/>
          <a:p>
            <a:pPr>
              <a:defRPr sz="3200" b="1">
                <a:solidFill>
                  <a:srgbClr val="182B49"/>
                </a:solidFill>
              </a:defRPr>
            </a:pPr>
            <a:r>
              <a:rPr sz="5400" dirty="0" err="1"/>
              <a:t>তারিখ</a:t>
            </a:r>
            <a:r>
              <a:rPr sz="5400" dirty="0"/>
              <a:t>, </a:t>
            </a:r>
            <a:r>
              <a:rPr sz="5400" dirty="0" err="1"/>
              <a:t>সময়</a:t>
            </a:r>
            <a:r>
              <a:rPr sz="5400" dirty="0"/>
              <a:t> ও </a:t>
            </a:r>
            <a:r>
              <a:rPr sz="5400" dirty="0" err="1"/>
              <a:t>যুক্তি</a:t>
            </a:r>
            <a:r>
              <a:rPr sz="5400" dirty="0"/>
              <a:t> </a:t>
            </a:r>
            <a:r>
              <a:rPr sz="5400" dirty="0" err="1"/>
              <a:t>সংক্রান্ত</a:t>
            </a:r>
            <a:r>
              <a:rPr sz="5400" dirty="0"/>
              <a:t> </a:t>
            </a:r>
            <a:r>
              <a:rPr sz="5400" dirty="0" err="1"/>
              <a:t>টাইপ</a:t>
            </a:r>
            <a:endParaRPr sz="5400" dirty="0"/>
          </a:p>
        </p:txBody>
      </p:sp>
      <p:sp>
        <p:nvSpPr>
          <p:cNvPr id="3" name="TextBox 2"/>
          <p:cNvSpPr txBox="1"/>
          <p:nvPr/>
        </p:nvSpPr>
        <p:spPr>
          <a:xfrm>
            <a:off x="685800" y="3375259"/>
            <a:ext cx="5029200" cy="1754326"/>
          </a:xfrm>
          <a:prstGeom prst="rect">
            <a:avLst/>
          </a:prstGeom>
          <a:noFill/>
        </p:spPr>
        <p:txBody>
          <a:bodyPr wrap="square">
            <a:spAutoFit/>
          </a:bodyPr>
          <a:lstStyle/>
          <a:p>
            <a:pPr>
              <a:defRPr sz="2400" b="1">
                <a:solidFill>
                  <a:srgbClr val="009688"/>
                </a:solidFill>
              </a:defRPr>
            </a:pPr>
            <a:r>
              <a:rPr sz="4400" dirty="0"/>
              <a:t>Date/Time</a:t>
            </a:r>
          </a:p>
          <a:p>
            <a:pPr>
              <a:defRPr sz="1600">
                <a:solidFill>
                  <a:srgbClr val="212121"/>
                </a:solidFill>
              </a:defRPr>
            </a:pPr>
            <a:r>
              <a:rPr dirty="0"/>
              <a:t>• </a:t>
            </a:r>
            <a:r>
              <a:rPr dirty="0" err="1"/>
              <a:t>তারিখ</a:t>
            </a:r>
            <a:r>
              <a:rPr dirty="0"/>
              <a:t> </a:t>
            </a:r>
            <a:r>
              <a:rPr dirty="0" err="1"/>
              <a:t>বা</a:t>
            </a:r>
            <a:r>
              <a:rPr dirty="0"/>
              <a:t> </a:t>
            </a:r>
            <a:r>
              <a:rPr dirty="0" err="1"/>
              <a:t>সময়</a:t>
            </a:r>
            <a:r>
              <a:rPr dirty="0"/>
              <a:t> </a:t>
            </a:r>
            <a:r>
              <a:rPr dirty="0" err="1"/>
              <a:t>সংরক্ষণের</a:t>
            </a:r>
            <a:r>
              <a:rPr dirty="0"/>
              <a:t> </a:t>
            </a:r>
            <a:r>
              <a:rPr dirty="0" err="1"/>
              <a:t>জন্য</a:t>
            </a:r>
            <a:r>
              <a:rPr dirty="0"/>
              <a:t> </a:t>
            </a:r>
            <a:r>
              <a:rPr dirty="0" err="1"/>
              <a:t>ব্যবহৃত</a:t>
            </a:r>
            <a:r>
              <a:rPr dirty="0"/>
              <a:t> </a:t>
            </a:r>
            <a:r>
              <a:rPr dirty="0" err="1"/>
              <a:t>হয়</a:t>
            </a:r>
            <a:r>
              <a:rPr dirty="0"/>
              <a:t/>
            </a:r>
            <a:br>
              <a:rPr dirty="0"/>
            </a:br>
            <a:r>
              <a:rPr dirty="0"/>
              <a:t>• ১০০ </a:t>
            </a:r>
            <a:r>
              <a:rPr dirty="0" err="1"/>
              <a:t>থেকে</a:t>
            </a:r>
            <a:r>
              <a:rPr dirty="0"/>
              <a:t> ৯৯৯৯ </a:t>
            </a:r>
            <a:r>
              <a:rPr dirty="0" err="1"/>
              <a:t>বছরের</a:t>
            </a:r>
            <a:r>
              <a:rPr dirty="0"/>
              <a:t> </a:t>
            </a:r>
            <a:r>
              <a:rPr dirty="0" err="1"/>
              <a:t>ব্যাপ্তি</a:t>
            </a:r>
            <a:r>
              <a:rPr dirty="0"/>
              <a:t> </a:t>
            </a:r>
            <a:r>
              <a:rPr dirty="0" err="1"/>
              <a:t>সমর্থন</a:t>
            </a:r>
            <a:r>
              <a:rPr dirty="0"/>
              <a:t> </a:t>
            </a:r>
            <a:r>
              <a:rPr dirty="0" err="1"/>
              <a:t>করে</a:t>
            </a:r>
            <a:r>
              <a:rPr dirty="0"/>
              <a:t/>
            </a:r>
            <a:br>
              <a:rPr dirty="0"/>
            </a:br>
            <a:r>
              <a:rPr dirty="0"/>
              <a:t>• </a:t>
            </a:r>
            <a:r>
              <a:rPr dirty="0" err="1"/>
              <a:t>মেমরিতে</a:t>
            </a:r>
            <a:r>
              <a:rPr dirty="0"/>
              <a:t> ৮ </a:t>
            </a:r>
            <a:r>
              <a:rPr dirty="0" err="1"/>
              <a:t>বাইট</a:t>
            </a:r>
            <a:r>
              <a:rPr dirty="0"/>
              <a:t> </a:t>
            </a:r>
            <a:r>
              <a:rPr dirty="0" err="1"/>
              <a:t>জায়গা</a:t>
            </a:r>
            <a:r>
              <a:rPr dirty="0"/>
              <a:t> </a:t>
            </a:r>
            <a:r>
              <a:rPr dirty="0" err="1"/>
              <a:t>প্রয়োজন</a:t>
            </a:r>
            <a:r>
              <a:rPr dirty="0"/>
              <a:t> </a:t>
            </a:r>
            <a:r>
              <a:rPr dirty="0" err="1"/>
              <a:t>হয়</a:t>
            </a:r>
            <a:r>
              <a:rPr dirty="0"/>
              <a:t/>
            </a:r>
            <a:br>
              <a:rPr dirty="0"/>
            </a:br>
            <a:r>
              <a:rPr dirty="0"/>
              <a:t>• </a:t>
            </a:r>
            <a:r>
              <a:rPr dirty="0" err="1"/>
              <a:t>বিভিন্ন</a:t>
            </a:r>
            <a:r>
              <a:rPr dirty="0"/>
              <a:t> </a:t>
            </a:r>
            <a:r>
              <a:rPr dirty="0" err="1"/>
              <a:t>ফরমেটে</a:t>
            </a:r>
            <a:r>
              <a:rPr dirty="0"/>
              <a:t> </a:t>
            </a:r>
            <a:r>
              <a:rPr dirty="0" err="1"/>
              <a:t>ডেটা</a:t>
            </a:r>
            <a:r>
              <a:rPr dirty="0"/>
              <a:t> </a:t>
            </a:r>
            <a:r>
              <a:rPr dirty="0" err="1"/>
              <a:t>প্রদর্শন</a:t>
            </a:r>
            <a:r>
              <a:rPr dirty="0"/>
              <a:t> </a:t>
            </a:r>
            <a:r>
              <a:rPr dirty="0" err="1"/>
              <a:t>করা</a:t>
            </a:r>
            <a:r>
              <a:rPr dirty="0"/>
              <a:t> </a:t>
            </a:r>
            <a:r>
              <a:rPr dirty="0" err="1"/>
              <a:t>সম্ভব</a:t>
            </a:r>
            <a:endParaRPr dirty="0"/>
          </a:p>
        </p:txBody>
      </p:sp>
      <p:sp>
        <p:nvSpPr>
          <p:cNvPr id="4" name="TextBox 3"/>
          <p:cNvSpPr txBox="1"/>
          <p:nvPr/>
        </p:nvSpPr>
        <p:spPr>
          <a:xfrm>
            <a:off x="6400800" y="3375259"/>
            <a:ext cx="5029200" cy="1508105"/>
          </a:xfrm>
          <a:prstGeom prst="rect">
            <a:avLst/>
          </a:prstGeom>
          <a:noFill/>
        </p:spPr>
        <p:txBody>
          <a:bodyPr wrap="square">
            <a:spAutoFit/>
          </a:bodyPr>
          <a:lstStyle/>
          <a:p>
            <a:pPr>
              <a:defRPr sz="2400" b="1">
                <a:solidFill>
                  <a:srgbClr val="009688"/>
                </a:solidFill>
              </a:defRPr>
            </a:pPr>
            <a:r>
              <a:rPr sz="4400" dirty="0"/>
              <a:t>Yes/No</a:t>
            </a:r>
          </a:p>
          <a:p>
            <a:pPr>
              <a:defRPr sz="1600">
                <a:solidFill>
                  <a:srgbClr val="212121"/>
                </a:solidFill>
              </a:defRPr>
            </a:pPr>
            <a:r>
              <a:rPr dirty="0"/>
              <a:t>• </a:t>
            </a:r>
            <a:r>
              <a:rPr dirty="0" err="1"/>
              <a:t>যুক্তিনির্ভর</a:t>
            </a:r>
            <a:r>
              <a:rPr dirty="0"/>
              <a:t> (Logical) </a:t>
            </a:r>
            <a:r>
              <a:rPr dirty="0" err="1"/>
              <a:t>ফিল্ডের</a:t>
            </a:r>
            <a:r>
              <a:rPr dirty="0"/>
              <a:t> </a:t>
            </a:r>
            <a:r>
              <a:rPr dirty="0" err="1"/>
              <a:t>জন্য</a:t>
            </a:r>
            <a:r>
              <a:rPr dirty="0"/>
              <a:t> </a:t>
            </a:r>
            <a:r>
              <a:rPr dirty="0" err="1"/>
              <a:t>ব্যবহৃত</a:t>
            </a:r>
            <a:r>
              <a:rPr dirty="0"/>
              <a:t/>
            </a:r>
            <a:br>
              <a:rPr dirty="0"/>
            </a:br>
            <a:r>
              <a:rPr dirty="0"/>
              <a:t>• </a:t>
            </a:r>
            <a:r>
              <a:rPr dirty="0" err="1"/>
              <a:t>কেবল</a:t>
            </a:r>
            <a:r>
              <a:rPr dirty="0"/>
              <a:t> ‘</a:t>
            </a:r>
            <a:r>
              <a:rPr dirty="0" err="1"/>
              <a:t>হ্যাঁ</a:t>
            </a:r>
            <a:r>
              <a:rPr dirty="0"/>
              <a:t>’ (True) </a:t>
            </a:r>
            <a:r>
              <a:rPr dirty="0" err="1"/>
              <a:t>অথবা</a:t>
            </a:r>
            <a:r>
              <a:rPr dirty="0"/>
              <a:t> ‘</a:t>
            </a:r>
            <a:r>
              <a:rPr dirty="0" err="1"/>
              <a:t>না</a:t>
            </a:r>
            <a:r>
              <a:rPr dirty="0"/>
              <a:t>’ (False) </a:t>
            </a:r>
            <a:r>
              <a:rPr dirty="0" err="1"/>
              <a:t>তথ্য</a:t>
            </a:r>
            <a:r>
              <a:rPr dirty="0"/>
              <a:t> </a:t>
            </a:r>
            <a:r>
              <a:rPr dirty="0" err="1"/>
              <a:t>রাখে</a:t>
            </a:r>
            <a:r>
              <a:rPr dirty="0"/>
              <a:t/>
            </a:r>
            <a:br>
              <a:rPr dirty="0"/>
            </a:br>
            <a:r>
              <a:rPr dirty="0"/>
              <a:t>• </a:t>
            </a:r>
            <a:r>
              <a:rPr dirty="0" err="1"/>
              <a:t>মেমোরিতে</a:t>
            </a:r>
            <a:r>
              <a:rPr dirty="0"/>
              <a:t> </a:t>
            </a:r>
            <a:r>
              <a:rPr dirty="0" err="1"/>
              <a:t>মাত্র</a:t>
            </a:r>
            <a:r>
              <a:rPr dirty="0"/>
              <a:t> ১ </a:t>
            </a:r>
            <a:r>
              <a:rPr dirty="0" err="1"/>
              <a:t>বিট</a:t>
            </a:r>
            <a:r>
              <a:rPr dirty="0"/>
              <a:t> </a:t>
            </a:r>
            <a:r>
              <a:rPr dirty="0" err="1"/>
              <a:t>জায়গা</a:t>
            </a:r>
            <a:r>
              <a:rPr dirty="0"/>
              <a:t> </a:t>
            </a:r>
            <a:r>
              <a:rPr dirty="0" err="1"/>
              <a:t>প্রয়োজন</a:t>
            </a:r>
            <a:r>
              <a:rPr dirty="0"/>
              <a:t> </a:t>
            </a:r>
            <a:r>
              <a:rPr dirty="0" err="1"/>
              <a:t>হয়</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extBox 1"/>
          <p:cNvSpPr txBox="1"/>
          <p:nvPr/>
        </p:nvSpPr>
        <p:spPr>
          <a:xfrm>
            <a:off x="1183102" y="1483894"/>
            <a:ext cx="8103500" cy="707886"/>
          </a:xfrm>
          <a:prstGeom prst="rect">
            <a:avLst/>
          </a:prstGeom>
          <a:noFill/>
        </p:spPr>
        <p:txBody>
          <a:bodyPr wrap="none">
            <a:spAutoFit/>
          </a:bodyPr>
          <a:lstStyle/>
          <a:p>
            <a:pPr>
              <a:defRPr sz="3200" b="1">
                <a:solidFill>
                  <a:srgbClr val="182B49"/>
                </a:solidFill>
              </a:defRPr>
            </a:pPr>
            <a:r>
              <a:rPr sz="4000" dirty="0" err="1"/>
              <a:t>অ্যাডভান্সড</a:t>
            </a:r>
            <a:r>
              <a:rPr sz="4000" dirty="0"/>
              <a:t> ও </a:t>
            </a:r>
            <a:r>
              <a:rPr sz="4000" dirty="0" err="1"/>
              <a:t>লিঙ্কিং</a:t>
            </a:r>
            <a:r>
              <a:rPr sz="4000" dirty="0"/>
              <a:t> </a:t>
            </a:r>
            <a:r>
              <a:rPr sz="4000" dirty="0" err="1"/>
              <a:t>ডেটা</a:t>
            </a:r>
            <a:r>
              <a:rPr sz="4000" dirty="0"/>
              <a:t> </a:t>
            </a:r>
            <a:r>
              <a:rPr sz="4000" dirty="0" err="1"/>
              <a:t>টাইপ</a:t>
            </a:r>
            <a:endParaRPr sz="4000" dirty="0"/>
          </a:p>
        </p:txBody>
      </p:sp>
      <p:sp>
        <p:nvSpPr>
          <p:cNvPr id="3" name="TextBox 2"/>
          <p:cNvSpPr txBox="1"/>
          <p:nvPr/>
        </p:nvSpPr>
        <p:spPr>
          <a:xfrm>
            <a:off x="1183102" y="2672614"/>
            <a:ext cx="3291840" cy="2123658"/>
          </a:xfrm>
          <a:prstGeom prst="rect">
            <a:avLst/>
          </a:prstGeom>
          <a:noFill/>
        </p:spPr>
        <p:txBody>
          <a:bodyPr wrap="square">
            <a:spAutoFit/>
          </a:bodyPr>
          <a:lstStyle/>
          <a:p>
            <a:pPr>
              <a:defRPr sz="2200" b="1">
                <a:solidFill>
                  <a:srgbClr val="009688"/>
                </a:solidFill>
              </a:defRPr>
            </a:pPr>
            <a:r>
              <a:rPr sz="3600" dirty="0"/>
              <a:t>OLE Object</a:t>
            </a:r>
            <a:endParaRPr lang="en-US" sz="3600" dirty="0"/>
          </a:p>
          <a:p>
            <a:pPr>
              <a:defRPr sz="2200" b="1">
                <a:solidFill>
                  <a:srgbClr val="009688"/>
                </a:solidFill>
              </a:defRPr>
            </a:pPr>
            <a:endParaRPr sz="3600" dirty="0"/>
          </a:p>
          <a:p>
            <a:pPr>
              <a:defRPr sz="1500">
                <a:solidFill>
                  <a:srgbClr val="212121"/>
                </a:solidFill>
              </a:defRPr>
            </a:pPr>
            <a:r>
              <a:rPr dirty="0"/>
              <a:t>• </a:t>
            </a:r>
            <a:r>
              <a:rPr dirty="0" err="1"/>
              <a:t>অন্য</a:t>
            </a:r>
            <a:r>
              <a:rPr dirty="0"/>
              <a:t> </a:t>
            </a:r>
            <a:r>
              <a:rPr dirty="0" err="1"/>
              <a:t>সফটওয়্যারের</a:t>
            </a:r>
            <a:r>
              <a:rPr dirty="0"/>
              <a:t> </a:t>
            </a:r>
            <a:r>
              <a:rPr dirty="0" err="1"/>
              <a:t>তথ্য</a:t>
            </a:r>
            <a:r>
              <a:rPr dirty="0"/>
              <a:t> </a:t>
            </a:r>
            <a:r>
              <a:rPr dirty="0" err="1"/>
              <a:t>যুক্ত</a:t>
            </a:r>
            <a:r>
              <a:rPr dirty="0"/>
              <a:t> </a:t>
            </a:r>
            <a:r>
              <a:rPr dirty="0" err="1"/>
              <a:t>করতে</a:t>
            </a:r>
            <a:r>
              <a:rPr dirty="0"/>
              <a:t/>
            </a:r>
            <a:br>
              <a:rPr dirty="0"/>
            </a:br>
            <a:r>
              <a:rPr dirty="0"/>
              <a:t>• Excel, PowerPoint </a:t>
            </a:r>
            <a:r>
              <a:rPr dirty="0" err="1"/>
              <a:t>থেকে</a:t>
            </a:r>
            <a:r>
              <a:rPr dirty="0"/>
              <a:t> </a:t>
            </a:r>
            <a:r>
              <a:rPr dirty="0" err="1"/>
              <a:t>শব্দ</a:t>
            </a:r>
            <a:r>
              <a:rPr dirty="0"/>
              <a:t>, </a:t>
            </a:r>
            <a:r>
              <a:rPr dirty="0" err="1"/>
              <a:t>ছবি</a:t>
            </a:r>
            <a:r>
              <a:rPr dirty="0"/>
              <a:t>, </a:t>
            </a:r>
            <a:r>
              <a:rPr dirty="0" err="1"/>
              <a:t>গ্রাফ</a:t>
            </a:r>
            <a:r>
              <a:rPr dirty="0"/>
              <a:t> </a:t>
            </a:r>
            <a:r>
              <a:rPr dirty="0" err="1"/>
              <a:t>আনা</a:t>
            </a:r>
            <a:r>
              <a:rPr dirty="0"/>
              <a:t> </a:t>
            </a:r>
            <a:r>
              <a:rPr dirty="0" err="1"/>
              <a:t>যায়</a:t>
            </a:r>
            <a:r>
              <a:rPr dirty="0"/>
              <a:t/>
            </a:r>
            <a:br>
              <a:rPr dirty="0"/>
            </a:br>
            <a:r>
              <a:rPr dirty="0"/>
              <a:t>• </a:t>
            </a:r>
            <a:r>
              <a:rPr dirty="0" err="1"/>
              <a:t>অবজেক্ট</a:t>
            </a:r>
            <a:r>
              <a:rPr dirty="0"/>
              <a:t> </a:t>
            </a:r>
            <a:r>
              <a:rPr dirty="0" err="1"/>
              <a:t>লিঙ্কিং</a:t>
            </a:r>
            <a:r>
              <a:rPr dirty="0"/>
              <a:t> ও </a:t>
            </a:r>
            <a:r>
              <a:rPr dirty="0" err="1"/>
              <a:t>এমবেডিং</a:t>
            </a:r>
            <a:r>
              <a:rPr dirty="0"/>
              <a:t> </a:t>
            </a:r>
            <a:r>
              <a:rPr dirty="0" err="1"/>
              <a:t>প্রযুক্তি</a:t>
            </a:r>
            <a:endParaRPr dirty="0"/>
          </a:p>
        </p:txBody>
      </p:sp>
      <p:sp>
        <p:nvSpPr>
          <p:cNvPr id="4" name="TextBox 3"/>
          <p:cNvSpPr txBox="1"/>
          <p:nvPr/>
        </p:nvSpPr>
        <p:spPr>
          <a:xfrm>
            <a:off x="4886422" y="2672614"/>
            <a:ext cx="3291840" cy="2062103"/>
          </a:xfrm>
          <a:prstGeom prst="rect">
            <a:avLst/>
          </a:prstGeom>
          <a:noFill/>
        </p:spPr>
        <p:txBody>
          <a:bodyPr wrap="square">
            <a:spAutoFit/>
          </a:bodyPr>
          <a:lstStyle/>
          <a:p>
            <a:pPr>
              <a:defRPr sz="2200" b="1">
                <a:solidFill>
                  <a:srgbClr val="009688"/>
                </a:solidFill>
              </a:defRPr>
            </a:pPr>
            <a:r>
              <a:rPr sz="3200" dirty="0"/>
              <a:t>Hyperlink</a:t>
            </a:r>
            <a:endParaRPr lang="en-US" sz="3200" dirty="0"/>
          </a:p>
          <a:p>
            <a:pPr>
              <a:defRPr sz="2200" b="1">
                <a:solidFill>
                  <a:srgbClr val="009688"/>
                </a:solidFill>
              </a:defRPr>
            </a:pPr>
            <a:endParaRPr sz="3200" dirty="0"/>
          </a:p>
          <a:p>
            <a:pPr>
              <a:defRPr sz="1500">
                <a:solidFill>
                  <a:srgbClr val="212121"/>
                </a:solidFill>
              </a:defRPr>
            </a:pPr>
            <a:r>
              <a:rPr sz="1600" dirty="0"/>
              <a:t>• </a:t>
            </a:r>
            <a:r>
              <a:rPr sz="1600" dirty="0" err="1"/>
              <a:t>ওয়েব</a:t>
            </a:r>
            <a:r>
              <a:rPr sz="1600" dirty="0"/>
              <a:t> </a:t>
            </a:r>
            <a:r>
              <a:rPr sz="1600" dirty="0" err="1"/>
              <a:t>পেজের</a:t>
            </a:r>
            <a:r>
              <a:rPr sz="1600" dirty="0"/>
              <a:t> </a:t>
            </a:r>
            <a:r>
              <a:rPr sz="1600" dirty="0" err="1"/>
              <a:t>ফাইল</a:t>
            </a:r>
            <a:r>
              <a:rPr sz="1600" dirty="0"/>
              <a:t> </a:t>
            </a:r>
            <a:r>
              <a:rPr sz="1600" dirty="0" err="1"/>
              <a:t>লিংক</a:t>
            </a:r>
            <a:r>
              <a:rPr sz="1600" dirty="0"/>
              <a:t> </a:t>
            </a:r>
            <a:r>
              <a:rPr sz="1600" dirty="0" err="1"/>
              <a:t>করতে</a:t>
            </a:r>
            <a:r>
              <a:rPr sz="1600" dirty="0"/>
              <a:t/>
            </a:r>
            <a:br>
              <a:rPr sz="1600" dirty="0"/>
            </a:br>
            <a:r>
              <a:rPr sz="1600" dirty="0"/>
              <a:t>• </a:t>
            </a:r>
            <a:r>
              <a:rPr sz="1600" dirty="0" err="1"/>
              <a:t>অন্য</a:t>
            </a:r>
            <a:r>
              <a:rPr sz="1600" dirty="0"/>
              <a:t> </a:t>
            </a:r>
            <a:r>
              <a:rPr sz="1600" dirty="0" err="1"/>
              <a:t>কোনো</a:t>
            </a:r>
            <a:r>
              <a:rPr sz="1600" dirty="0"/>
              <a:t> </a:t>
            </a:r>
            <a:r>
              <a:rPr sz="1600" dirty="0" err="1"/>
              <a:t>ব্যবহারিক</a:t>
            </a:r>
            <a:r>
              <a:rPr sz="1600" dirty="0"/>
              <a:t> </a:t>
            </a:r>
            <a:r>
              <a:rPr sz="1600" dirty="0" err="1"/>
              <a:t>অ্যাপের</a:t>
            </a:r>
            <a:r>
              <a:rPr sz="1600" dirty="0"/>
              <a:t> </a:t>
            </a:r>
            <a:r>
              <a:rPr sz="1600" dirty="0" err="1"/>
              <a:t>ফাইল</a:t>
            </a:r>
            <a:r>
              <a:rPr sz="1600" dirty="0"/>
              <a:t> </a:t>
            </a:r>
            <a:r>
              <a:rPr sz="1600" dirty="0" err="1"/>
              <a:t>লিংক</a:t>
            </a:r>
            <a:r>
              <a:rPr sz="1600" dirty="0"/>
              <a:t> </a:t>
            </a:r>
            <a:r>
              <a:rPr sz="1600" dirty="0" err="1"/>
              <a:t>তৈরি</a:t>
            </a:r>
            <a:r>
              <a:rPr sz="1600" dirty="0"/>
              <a:t> </a:t>
            </a:r>
            <a:r>
              <a:rPr sz="1600" dirty="0" err="1"/>
              <a:t>করতে</a:t>
            </a:r>
            <a:r>
              <a:rPr sz="1600" dirty="0"/>
              <a:t/>
            </a:r>
            <a:br>
              <a:rPr sz="1600" dirty="0"/>
            </a:br>
            <a:r>
              <a:rPr sz="1600" dirty="0"/>
              <a:t>• </a:t>
            </a:r>
            <a:r>
              <a:rPr sz="1600" dirty="0" err="1"/>
              <a:t>ক্লিকযোগ্য</a:t>
            </a:r>
            <a:r>
              <a:rPr sz="1600" dirty="0"/>
              <a:t> </a:t>
            </a:r>
            <a:r>
              <a:rPr sz="1600" dirty="0" err="1"/>
              <a:t>নেভিগেশন</a:t>
            </a:r>
            <a:r>
              <a:rPr sz="1600" dirty="0"/>
              <a:t> </a:t>
            </a:r>
            <a:r>
              <a:rPr sz="1600" dirty="0" err="1"/>
              <a:t>সুবিধা</a:t>
            </a:r>
            <a:r>
              <a:rPr sz="1600" dirty="0"/>
              <a:t> </a:t>
            </a:r>
            <a:r>
              <a:rPr sz="1600" dirty="0" err="1"/>
              <a:t>দেয়</a:t>
            </a:r>
            <a:endParaRPr sz="1600" dirty="0"/>
          </a:p>
        </p:txBody>
      </p:sp>
      <p:sp>
        <p:nvSpPr>
          <p:cNvPr id="5" name="TextBox 4"/>
          <p:cNvSpPr txBox="1"/>
          <p:nvPr/>
        </p:nvSpPr>
        <p:spPr>
          <a:xfrm>
            <a:off x="8589742" y="2672614"/>
            <a:ext cx="3291840" cy="2308324"/>
          </a:xfrm>
          <a:prstGeom prst="rect">
            <a:avLst/>
          </a:prstGeom>
          <a:noFill/>
        </p:spPr>
        <p:txBody>
          <a:bodyPr wrap="square">
            <a:spAutoFit/>
          </a:bodyPr>
          <a:lstStyle/>
          <a:p>
            <a:pPr>
              <a:defRPr sz="2200" b="1">
                <a:solidFill>
                  <a:srgbClr val="009688"/>
                </a:solidFill>
              </a:defRPr>
            </a:pPr>
            <a:r>
              <a:rPr sz="3200" dirty="0"/>
              <a:t>Look up wizard</a:t>
            </a:r>
            <a:endParaRPr lang="en-US" sz="3200" dirty="0"/>
          </a:p>
          <a:p>
            <a:pPr>
              <a:defRPr sz="2200" b="1">
                <a:solidFill>
                  <a:srgbClr val="009688"/>
                </a:solidFill>
              </a:defRPr>
            </a:pPr>
            <a:endParaRPr sz="3200" dirty="0"/>
          </a:p>
          <a:p>
            <a:pPr>
              <a:defRPr sz="1500">
                <a:solidFill>
                  <a:srgbClr val="212121"/>
                </a:solidFill>
              </a:defRPr>
            </a:pPr>
            <a:r>
              <a:rPr sz="1600" dirty="0"/>
              <a:t>• </a:t>
            </a:r>
            <a:r>
              <a:rPr sz="1600" dirty="0" err="1"/>
              <a:t>সরাসরি</a:t>
            </a:r>
            <a:r>
              <a:rPr sz="1600" dirty="0"/>
              <a:t> </a:t>
            </a:r>
            <a:r>
              <a:rPr sz="1600" dirty="0" err="1"/>
              <a:t>ইনপুট</a:t>
            </a:r>
            <a:r>
              <a:rPr sz="1600" dirty="0"/>
              <a:t> </a:t>
            </a:r>
            <a:r>
              <a:rPr sz="1600" dirty="0" err="1"/>
              <a:t>না</a:t>
            </a:r>
            <a:r>
              <a:rPr sz="1600" dirty="0"/>
              <a:t> </a:t>
            </a:r>
            <a:r>
              <a:rPr sz="1600" dirty="0" err="1"/>
              <a:t>করে</a:t>
            </a:r>
            <a:r>
              <a:rPr sz="1600" dirty="0"/>
              <a:t> </a:t>
            </a:r>
            <a:r>
              <a:rPr sz="1600" dirty="0" err="1"/>
              <a:t>নির্বাচন</a:t>
            </a:r>
            <a:r>
              <a:rPr sz="1600" dirty="0"/>
              <a:t> </a:t>
            </a:r>
            <a:r>
              <a:rPr sz="1600" dirty="0" err="1"/>
              <a:t>পদ্ধতি</a:t>
            </a:r>
            <a:r>
              <a:rPr sz="1600" dirty="0"/>
              <a:t/>
            </a:r>
            <a:br>
              <a:rPr sz="1600" dirty="0"/>
            </a:br>
            <a:r>
              <a:rPr sz="1600" dirty="0"/>
              <a:t>• </a:t>
            </a:r>
            <a:r>
              <a:rPr sz="1600" dirty="0" err="1"/>
              <a:t>অন্য</a:t>
            </a:r>
            <a:r>
              <a:rPr sz="1600" dirty="0"/>
              <a:t> </a:t>
            </a:r>
            <a:r>
              <a:rPr sz="1600" dirty="0" err="1"/>
              <a:t>কোনো</a:t>
            </a:r>
            <a:r>
              <a:rPr sz="1600" dirty="0"/>
              <a:t> </a:t>
            </a:r>
            <a:r>
              <a:rPr sz="1600" dirty="0" err="1"/>
              <a:t>লিস্ট</a:t>
            </a:r>
            <a:r>
              <a:rPr sz="1600" dirty="0"/>
              <a:t> </a:t>
            </a:r>
            <a:r>
              <a:rPr sz="1600" dirty="0" err="1"/>
              <a:t>বা</a:t>
            </a:r>
            <a:r>
              <a:rPr sz="1600" dirty="0"/>
              <a:t> </a:t>
            </a:r>
            <a:r>
              <a:rPr sz="1600" dirty="0" err="1"/>
              <a:t>টেবিল</a:t>
            </a:r>
            <a:r>
              <a:rPr sz="1600" dirty="0"/>
              <a:t> </a:t>
            </a:r>
            <a:r>
              <a:rPr sz="1600" dirty="0" err="1"/>
              <a:t>থেকে</a:t>
            </a:r>
            <a:r>
              <a:rPr sz="1600" dirty="0"/>
              <a:t> </a:t>
            </a:r>
            <a:r>
              <a:rPr sz="1600" dirty="0" err="1"/>
              <a:t>ডেটা</a:t>
            </a:r>
            <a:r>
              <a:rPr sz="1600" dirty="0"/>
              <a:t> </a:t>
            </a:r>
            <a:r>
              <a:rPr sz="1600" dirty="0" err="1"/>
              <a:t>ড্রপডাউন</a:t>
            </a:r>
            <a:r>
              <a:rPr sz="1600" dirty="0"/>
              <a:t> </a:t>
            </a:r>
            <a:r>
              <a:rPr sz="1600" dirty="0" err="1"/>
              <a:t>করা</a:t>
            </a:r>
            <a:r>
              <a:rPr sz="1600" dirty="0"/>
              <a:t/>
            </a:r>
            <a:br>
              <a:rPr sz="1600" dirty="0"/>
            </a:br>
            <a:r>
              <a:rPr sz="1600" dirty="0"/>
              <a:t>• </a:t>
            </a:r>
            <a:r>
              <a:rPr sz="1600" dirty="0" err="1"/>
              <a:t>ডেটা</a:t>
            </a:r>
            <a:r>
              <a:rPr sz="1600" dirty="0"/>
              <a:t> </a:t>
            </a:r>
            <a:r>
              <a:rPr sz="1600" dirty="0" err="1"/>
              <a:t>এন্ট্রি</a:t>
            </a:r>
            <a:r>
              <a:rPr sz="1600" dirty="0"/>
              <a:t> </a:t>
            </a:r>
            <a:r>
              <a:rPr sz="1600" dirty="0" err="1"/>
              <a:t>সহজ</a:t>
            </a:r>
            <a:r>
              <a:rPr sz="1600" dirty="0"/>
              <a:t> ও </a:t>
            </a:r>
            <a:r>
              <a:rPr sz="1600" dirty="0" err="1"/>
              <a:t>নির্ভুল</a:t>
            </a:r>
            <a:r>
              <a:rPr sz="1600" dirty="0"/>
              <a:t> </a:t>
            </a:r>
            <a:r>
              <a:rPr sz="1600" dirty="0" err="1"/>
              <a:t>করে</a:t>
            </a:r>
            <a:endParaRP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04C2CA-C6AD-4786-AEB5-DCD59CF96BC9}"/>
              </a:ext>
            </a:extLst>
          </p:cNvPr>
          <p:cNvSpPr>
            <a:spLocks noChangeArrowheads="1"/>
          </p:cNvSpPr>
          <p:nvPr/>
        </p:nvSpPr>
        <p:spPr bwMode="auto">
          <a:xfrm>
            <a:off x="3390899" y="1339340"/>
            <a:ext cx="7164805"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cs typeface="Vrinda"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latin typeface="Arial" panose="020B0604020202020204" pitchFamily="34" charset="0"/>
              <a:cs typeface="Vrinda"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cs typeface="Vrinda" panose="020B0502040204020203" pitchFamily="34" charset="0"/>
            </a:endParaRPr>
          </a:p>
        </p:txBody>
      </p:sp>
      <p:pic>
        <p:nvPicPr>
          <p:cNvPr id="1026" name="Picture 2">
            <a:extLst>
              <a:ext uri="{FF2B5EF4-FFF2-40B4-BE49-F238E27FC236}">
                <a16:creationId xmlns:a16="http://schemas.microsoft.com/office/drawing/2014/main" id="{0F826830-FE50-4CB9-B716-8678A806D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741" y="1345738"/>
            <a:ext cx="5529847" cy="31221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E48A54E-D5EE-47DC-8891-9279E869C590}"/>
              </a:ext>
            </a:extLst>
          </p:cNvPr>
          <p:cNvSpPr txBox="1"/>
          <p:nvPr/>
        </p:nvSpPr>
        <p:spPr>
          <a:xfrm>
            <a:off x="4459704" y="880430"/>
            <a:ext cx="60960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n-IN" altLang="en-US" sz="2400" b="1" i="0" u="none" strike="noStrike" cap="none" normalizeH="0" baseline="0" dirty="0">
                <a:ln>
                  <a:noFill/>
                </a:ln>
                <a:solidFill>
                  <a:schemeClr val="tx1"/>
                </a:solidFill>
                <a:effectLst/>
                <a:latin typeface="Arial" panose="020B0604020202020204" pitchFamily="34" charset="0"/>
                <a:cs typeface="Vrinda" panose="020B0502040204020203" pitchFamily="34" charset="0"/>
              </a:rPr>
              <a:t>নিচের চিত্রটি দেখে প্রশ্নের উত্তর দাওঃ</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7136D739-ED72-49B0-A516-3C643C0C4BC3}"/>
              </a:ext>
            </a:extLst>
          </p:cNvPr>
          <p:cNvSpPr txBox="1"/>
          <p:nvPr/>
        </p:nvSpPr>
        <p:spPr>
          <a:xfrm>
            <a:off x="1572125" y="4826526"/>
            <a:ext cx="9512969"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bn-IN" altLang="en-US" sz="2400" b="1" i="0" u="none" strike="noStrike" cap="none" normalizeH="0" baseline="0" dirty="0">
                <a:ln>
                  <a:noFill/>
                </a:ln>
                <a:solidFill>
                  <a:schemeClr val="tx1"/>
                </a:solidFill>
                <a:effectLst/>
                <a:latin typeface="Arial" panose="020B0604020202020204" pitchFamily="34" charset="0"/>
                <a:cs typeface="Vrinda" panose="020B0502040204020203" pitchFamily="34" charset="0"/>
              </a:rPr>
              <a:t>গ।</a:t>
            </a:r>
            <a:r>
              <a:rPr kumimoji="0" lang="bn-IN" altLang="en-US" sz="24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 উদ্দীপকের টেবিল নং</a:t>
            </a:r>
            <a:r>
              <a:rPr kumimoji="0" lang="en-US" altLang="en-US" sz="24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-১</a:t>
            </a:r>
            <a:r>
              <a:rPr kumimoji="0" lang="bn-IN" altLang="en-US" sz="24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 এর</a:t>
            </a:r>
            <a:r>
              <a:rPr kumimoji="0" lang="en-US" altLang="en-US" sz="24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  </a:t>
            </a:r>
            <a:r>
              <a:rPr kumimoji="0" lang="bn-IN" altLang="en-US" sz="24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ফিল্ড সমূহের ডেটা টাইপ ব্যাখ্যা কর।</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F37470FC-8DCD-46A9-878C-7A8A2DD90A63}"/>
              </a:ext>
            </a:extLst>
          </p:cNvPr>
          <p:cNvSpPr txBox="1"/>
          <p:nvPr/>
        </p:nvSpPr>
        <p:spPr>
          <a:xfrm>
            <a:off x="1572125" y="5518660"/>
            <a:ext cx="10234864" cy="52322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tx1"/>
                </a:solidFill>
                <a:effectLst/>
                <a:latin typeface="Arial" panose="020B0604020202020204" pitchFamily="34" charset="0"/>
                <a:cs typeface="Vrinda" panose="020B0502040204020203" pitchFamily="34" charset="0"/>
              </a:rPr>
              <a:t>ঘ</a:t>
            </a:r>
            <a:r>
              <a:rPr kumimoji="0" lang="bn-IN" altLang="en-US" sz="2800" b="1" i="0" u="none" strike="noStrike" cap="none" normalizeH="0" baseline="0" dirty="0">
                <a:ln>
                  <a:noFill/>
                </a:ln>
                <a:solidFill>
                  <a:schemeClr val="tx1"/>
                </a:solidFill>
                <a:effectLst/>
                <a:latin typeface="Arial" panose="020B0604020202020204" pitchFamily="34" charset="0"/>
                <a:cs typeface="Vrinda" panose="020B0502040204020203" pitchFamily="34" charset="0"/>
              </a:rPr>
              <a:t>।</a:t>
            </a:r>
            <a:r>
              <a:rPr kumimoji="0" lang="bn-IN" altLang="en-US" sz="28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 উদ্দীপকের টেবিল নং</a:t>
            </a:r>
            <a:r>
              <a:rPr kumimoji="0" lang="en-US" altLang="en-US" sz="28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a:t>
            </a:r>
            <a:r>
              <a:rPr kumimoji="0" lang="bn-IN" altLang="en-US" sz="28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২ এর</a:t>
            </a:r>
            <a:r>
              <a:rPr kumimoji="0" lang="en-US" altLang="en-US" sz="28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  </a:t>
            </a:r>
            <a:r>
              <a:rPr kumimoji="0" lang="bn-IN" altLang="en-US" sz="2800" b="0" i="0" u="none" strike="noStrike" cap="none" normalizeH="0" baseline="0" dirty="0">
                <a:ln>
                  <a:noFill/>
                </a:ln>
                <a:solidFill>
                  <a:schemeClr val="tx1"/>
                </a:solidFill>
                <a:effectLst/>
                <a:latin typeface="Arial" panose="020B0604020202020204" pitchFamily="34" charset="0"/>
                <a:cs typeface="Vrinda" panose="020B0502040204020203" pitchFamily="34" charset="0"/>
              </a:rPr>
              <a:t>ফিল্ড সমূহের ডেটা টাইপ ব্যাখ্যা কর।</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0748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5664E51-49F2-4F5F-BE85-7716A09E008F}"/>
              </a:ext>
            </a:extLst>
          </p:cNvPr>
          <p:cNvSpPr txBox="1"/>
          <p:nvPr/>
        </p:nvSpPr>
        <p:spPr>
          <a:xfrm>
            <a:off x="1588169" y="1536174"/>
            <a:ext cx="10122568" cy="4154984"/>
          </a:xfrm>
          <a:prstGeom prst="rect">
            <a:avLst/>
          </a:prstGeom>
          <a:noFill/>
        </p:spPr>
        <p:txBody>
          <a:bodyPr wrap="square">
            <a:spAutoFit/>
          </a:bodyPr>
          <a:lstStyle/>
          <a:p>
            <a:r>
              <a:rPr lang="as-IN" sz="2400" b="1" dirty="0"/>
              <a:t>উদ্দীপকটি পড়ে প্রশ্নের উত্তর দাওঃ</a:t>
            </a:r>
            <a:endParaRPr lang="en-US" sz="2400" b="1" dirty="0"/>
          </a:p>
          <a:p>
            <a:endParaRPr lang="as-IN" sz="2400" dirty="0"/>
          </a:p>
          <a:p>
            <a:r>
              <a:rPr lang="as-IN" sz="2400" dirty="0"/>
              <a:t>সংশ্লিষ্ট কর্তৃপক্ষ নির্বাচনের জন্য ‘ক’ এলাকার ভোটার লিস্ট হালনাদাগ করার পরিকল্পনা করছে। এজন্য প্রয়োজনীয় তথ্যগুলো সরবরাহ করার জন্য তথ্য সংগ্রহকারীকে একজন ভোটারের নাম, পিতার নাম, বয়স, ধর্ম, জন্ম তারিখ, জন্মস্থান সংগ্রহ করার জন্য বললেন। উক্ত তথ্যগুলি দিয়ে একটি ডেটাবেস ফাইল তৈরি করা হলো। অন্যদিকে নাম, বয়স ও জন্ম তারিখ ব্যবহার করে জনসংখান পরিসংখ্যা করার জন্য অপর একটি ফাইল তৈরি করা হলো।</a:t>
            </a:r>
            <a:endParaRPr lang="en-US" sz="2400" dirty="0"/>
          </a:p>
          <a:p>
            <a:endParaRPr lang="as-IN" sz="2400" dirty="0"/>
          </a:p>
          <a:p>
            <a:r>
              <a:rPr lang="as-IN" sz="2400" b="1" dirty="0"/>
              <a:t>গ।</a:t>
            </a:r>
            <a:r>
              <a:rPr lang="as-IN" sz="2400" dirty="0"/>
              <a:t> উদ্দীপকে বর্ণিত নির্বাচনের জন্য ডেটাবেজ ফাইলের ফিল্ডের ডেটা টাইপের বর্ণনা কর।</a:t>
            </a:r>
          </a:p>
        </p:txBody>
      </p:sp>
    </p:spTree>
    <p:extLst>
      <p:ext uri="{BB962C8B-B14F-4D97-AF65-F5344CB8AC3E}">
        <p14:creationId xmlns:p14="http://schemas.microsoft.com/office/powerpoint/2010/main" val="1771757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21045" y="874184"/>
            <a:ext cx="3695242" cy="1446550"/>
          </a:xfrm>
          <a:prstGeom prst="rect">
            <a:avLst/>
          </a:prstGeom>
        </p:spPr>
        <p:txBody>
          <a:bodyPr wrap="none">
            <a:spAutoFit/>
          </a:bodyPr>
          <a:lstStyle/>
          <a:p>
            <a:pPr algn="ctr"/>
            <a:r>
              <a:rPr lang="en-US" sz="8800" dirty="0">
                <a:solidFill>
                  <a:schemeClr val="accent2">
                    <a:lumMod val="75000"/>
                  </a:schemeClr>
                </a:solidFill>
                <a:effectLst>
                  <a:outerShdw blurRad="38100" dist="38100" dir="2700000" algn="tl">
                    <a:srgbClr val="000000">
                      <a:alpha val="43137"/>
                    </a:srgbClr>
                  </a:outerShdw>
                </a:effectLst>
                <a:latin typeface="NikoshLightBAN" panose="02000000000000000000" pitchFamily="2" charset="0"/>
                <a:cs typeface="NikoshLightBAN" panose="02000000000000000000" pitchFamily="2" charset="0"/>
              </a:rPr>
              <a:t>ধন্যবাদ</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347" y="2584164"/>
            <a:ext cx="6698751" cy="3786600"/>
          </a:xfrm>
          <a:prstGeom prst="rect">
            <a:avLst/>
          </a:prstGeom>
        </p:spPr>
      </p:pic>
    </p:spTree>
    <p:extLst>
      <p:ext uri="{BB962C8B-B14F-4D97-AF65-F5344CB8AC3E}">
        <p14:creationId xmlns:p14="http://schemas.microsoft.com/office/powerpoint/2010/main" val="22627569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1"/>
</p:tagLst>
</file>

<file path=ppt/tags/tag2.xml><?xml version="1.0" encoding="utf-8"?>
<p:tagLst xmlns:a="http://schemas.openxmlformats.org/drawingml/2006/main" xmlns:r="http://schemas.openxmlformats.org/officeDocument/2006/relationships" xmlns:p="http://schemas.openxmlformats.org/presentationml/2006/main">
  <p:tag name="TIMING" val="|1.3|1.1|4.7"/>
</p:tagLst>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ppt/theme/theme2.xml><?xml version="1.0" encoding="utf-8"?>
<a:theme xmlns:a="http://schemas.openxmlformats.org/drawingml/2006/main" name="1_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TM04033937[[fn=Vapor Trail]]</Template>
  <TotalTime>38</TotalTime>
  <Words>243</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10</vt:i4>
      </vt:variant>
    </vt:vector>
  </HeadingPairs>
  <TitlesOfParts>
    <vt:vector size="20" baseType="lpstr">
      <vt:lpstr>Arial</vt:lpstr>
      <vt:lpstr>Century Gothic</vt:lpstr>
      <vt:lpstr>Hind Siliguri</vt:lpstr>
      <vt:lpstr>Kalpurush</vt:lpstr>
      <vt:lpstr>NikoshBAN</vt:lpstr>
      <vt:lpstr>NikoshLightBAN</vt:lpstr>
      <vt:lpstr>SutonnyMJ</vt:lpstr>
      <vt:lpstr>Vrinda</vt:lpstr>
      <vt:lpstr>Vapor Trail</vt:lpstr>
      <vt:lpstr>1_Vapor Trail</vt:lpstr>
      <vt:lpstr>PowerPoint Presentation</vt:lpstr>
      <vt:lpstr>শিক্ষক 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MD Reza</dc:creator>
  <cp:keywords/>
  <dc:description>generated using python-pptx</dc:description>
  <cp:lastModifiedBy>WALTON</cp:lastModifiedBy>
  <cp:revision>15</cp:revision>
  <dcterms:created xsi:type="dcterms:W3CDTF">2013-01-27T09:14:16Z</dcterms:created>
  <dcterms:modified xsi:type="dcterms:W3CDTF">2026-10-12T04:54:33Z</dcterms:modified>
  <cp:category/>
</cp:coreProperties>
</file>