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9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9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414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Give learners time to think, then pair-share. Prompt: try another plan, learn a skill, or start a small business.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Read aloud at a measured pace. Learners underline the problem and circle feeling words. The story is simplified to support A2 readers.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Students identify Fardin's actions and outcomes. Ask: who benefits from his business besides Fardin?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Point out past simple verbs, time phrases, feeling words and linking expressions. Ask pairs to find another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Answer key: 1 went; 2 because; 3 Within; 4 so. Challenge example: However, he did not give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Possible answers vary. Encourage full sentences, but accept short oral answers from learners who need support.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Pairs arrange the main events. Confident learners can add details about modern farming and the digital platform.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Suggested target 150–200 words; adapt to your syllabus. Learners can use sentence starters but should not copy the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Peer reviewers tick only features they can find. Ask for two specific strengths and one useful suggestion.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Compare structure and language features, not exact wording. Learners revise one feature and complete the exit ticket.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this as a final self-check. Reinforce resilience, self-reliance and community benefit.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C38C8A-27DA-4DE4-9862-233E9C32E3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6" y="0"/>
            <a:ext cx="121193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00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7C69CB-BCE0-47BD-8375-137F34F8F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CA2C64-CF39-424E-9F71-74043419C4F7}"/>
              </a:ext>
            </a:extLst>
          </p:cNvPr>
          <p:cNvSpPr/>
          <p:nvPr/>
        </p:nvSpPr>
        <p:spPr>
          <a:xfrm>
            <a:off x="2378250" y="0"/>
            <a:ext cx="7435500" cy="39624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Aptos"/>
              </a:rPr>
              <a:t>Big idea: A setback can become a new beginning.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88DAE2-1C2F-4676-BBD7-C7EB54AD910C}"/>
              </a:ext>
            </a:extLst>
          </p:cNvPr>
          <p:cNvSpPr txBox="1"/>
          <p:nvPr/>
        </p:nvSpPr>
        <p:spPr>
          <a:xfrm>
            <a:off x="6600825" y="4429125"/>
            <a:ext cx="4800600" cy="107721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Arial Black" panose="020B0A04020102020204" pitchFamily="34" charset="0"/>
              </a:rPr>
              <a:t>Story Writing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  <a:latin typeface="Arial Black" panose="020B0A04020102020204" pitchFamily="34" charset="0"/>
              </a:rPr>
              <a:t>Barisal Board-23</a:t>
            </a:r>
          </a:p>
        </p:txBody>
      </p:sp>
    </p:spTree>
    <p:extLst>
      <p:ext uri="{BB962C8B-B14F-4D97-AF65-F5344CB8AC3E}">
        <p14:creationId xmlns:p14="http://schemas.microsoft.com/office/powerpoint/2010/main" val="170170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9144000" cy="2286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100" b="1">
                <a:solidFill>
                  <a:srgbClr val="26704F"/>
                </a:solidFill>
                <a:latin typeface="Aptos"/>
              </a:rPr>
              <a:t>WARM-UP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900" b="1" dirty="0">
                <a:solidFill>
                  <a:srgbClr val="17312D"/>
                </a:solidFill>
                <a:latin typeface="Aptos"/>
              </a:rPr>
              <a:t>What can you do after a setback?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25296"/>
            <a:ext cx="1097280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66736C"/>
                </a:solidFill>
                <a:latin typeface="Aptos"/>
              </a:rPr>
              <a:t>Think alone, then share one idea with a partner.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074920" cy="3246120"/>
          </a:xfrm>
          <a:prstGeom prst="roundRect">
            <a:avLst/>
          </a:prstGeom>
          <a:solidFill>
            <a:srgbClr val="F6E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2148840"/>
            <a:ext cx="429768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2400" b="1" dirty="0">
                <a:solidFill>
                  <a:srgbClr val="E69143"/>
                </a:solidFill>
                <a:latin typeface="Aptos"/>
              </a:rPr>
              <a:t>A SETBACK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880360"/>
            <a:ext cx="4297680" cy="917174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2800" b="1" dirty="0">
                <a:solidFill>
                  <a:srgbClr val="17312D"/>
                </a:solidFill>
                <a:latin typeface="Aptos"/>
              </a:rPr>
              <a:t>You apply for a job,</a:t>
            </a:r>
          </a:p>
          <a:p>
            <a:pPr algn="ctr"/>
            <a:r>
              <a:rPr sz="2800" b="1" dirty="0">
                <a:solidFill>
                  <a:srgbClr val="17312D"/>
                </a:solidFill>
                <a:latin typeface="Aptos"/>
              </a:rPr>
              <a:t>but you do not get it</a:t>
            </a:r>
            <a:r>
              <a:rPr sz="2200" b="1" dirty="0">
                <a:solidFill>
                  <a:srgbClr val="17312D"/>
                </a:solidFill>
                <a:latin typeface="Aptos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1828800"/>
            <a:ext cx="5074920" cy="3246120"/>
          </a:xfrm>
          <a:prstGeom prst="roundRect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720840" y="2148840"/>
            <a:ext cx="429768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2400" b="1" dirty="0">
                <a:solidFill>
                  <a:srgbClr val="26704F"/>
                </a:solidFill>
                <a:latin typeface="Aptos"/>
              </a:rPr>
              <a:t>A NEW START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20840" y="2880360"/>
            <a:ext cx="4297680" cy="917174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2800" b="1" dirty="0">
                <a:solidFill>
                  <a:srgbClr val="17312D"/>
                </a:solidFill>
                <a:latin typeface="Aptos"/>
              </a:rPr>
              <a:t>What skill or resource</a:t>
            </a:r>
          </a:p>
          <a:p>
            <a:pPr algn="ctr"/>
            <a:r>
              <a:rPr sz="2800" b="1" dirty="0">
                <a:solidFill>
                  <a:srgbClr val="17312D"/>
                </a:solidFill>
                <a:latin typeface="Aptos"/>
              </a:rPr>
              <a:t>could you use instead?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840" y="5593080"/>
            <a:ext cx="10149840" cy="502920"/>
          </a:xfrm>
          <a:prstGeom prst="roundRect">
            <a:avLst/>
          </a:prstGeom>
          <a:solidFill>
            <a:srgbClr val="173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34440" y="5641848"/>
            <a:ext cx="960120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Aptos"/>
              </a:rPr>
              <a:t>Pair talk </a:t>
            </a:r>
            <a:r>
              <a:rPr sz="2400" b="1" dirty="0">
                <a:solidFill>
                  <a:srgbClr val="FFFFFF"/>
                </a:solidFill>
                <a:latin typeface="Aptos"/>
              </a:rPr>
              <a:t>• Can failure teach us something?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73952"/>
            <a:ext cx="777240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000" b="1">
                <a:solidFill>
                  <a:srgbClr val="66736C"/>
                </a:solidFill>
                <a:latin typeface="Aptos"/>
              </a:rPr>
              <a:t>02 • LEAD-IN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32720" y="6473952"/>
            <a:ext cx="128016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r"/>
            <a:r>
              <a:rPr sz="1000" b="1">
                <a:solidFill>
                  <a:srgbClr val="26704F"/>
                </a:solidFill>
                <a:latin typeface="Aptos"/>
              </a:rPr>
              <a:t>3 min</a:t>
            </a: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9144000" cy="2286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100" b="1">
                <a:solidFill>
                  <a:srgbClr val="26704F"/>
                </a:solidFill>
                <a:latin typeface="Aptos"/>
              </a:rPr>
              <a:t>STAGE 1 • READ &amp; NOTICE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900" b="1">
                <a:solidFill>
                  <a:srgbClr val="17312D"/>
                </a:solidFill>
                <a:latin typeface="Aptos"/>
              </a:rPr>
              <a:t>Read the story: Fardin’s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25296"/>
            <a:ext cx="10972800" cy="34747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500" b="0">
                <a:solidFill>
                  <a:srgbClr val="66736C"/>
                </a:solidFill>
                <a:latin typeface="Aptos"/>
              </a:rPr>
              <a:t>Underline the problem. Circle words that show feelings.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37360"/>
            <a:ext cx="7452360" cy="4434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965960"/>
            <a:ext cx="6903720" cy="3687163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 err="1">
                <a:solidFill>
                  <a:srgbClr val="27312E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27312E"/>
                </a:solidFill>
                <a:latin typeface="Aptos"/>
              </a:rPr>
              <a:t> was an educated young man. After completing his MA, he went to Dhaka in search of a job. He applied for different posts, but he did not get any. Feeling frustrated, he returned to his village with a heavy heart. The busy streets of the capital had brought him only rejection, and he felt sad about facing his parents without a job.</a:t>
            </a:r>
          </a:p>
          <a:p>
            <a:pPr algn="l"/>
            <a:endParaRPr sz="1600" b="0" dirty="0">
              <a:solidFill>
                <a:srgbClr val="27312E"/>
              </a:solidFill>
              <a:latin typeface="Aptos"/>
            </a:endParaRPr>
          </a:p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For the first few weeks, </a:t>
            </a:r>
            <a:r>
              <a:rPr sz="2000" b="0" dirty="0" err="1">
                <a:solidFill>
                  <a:srgbClr val="27312E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27312E"/>
                </a:solidFill>
                <a:latin typeface="Aptos"/>
              </a:rPr>
              <a:t> stayed in his room and felt like a burden to his family. His father, a wise and hardworking farmer, noticed his sadness. One evening, he sat beside </a:t>
            </a:r>
            <a:r>
              <a:rPr sz="2000" b="0" dirty="0" err="1">
                <a:solidFill>
                  <a:srgbClr val="27312E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27312E"/>
                </a:solidFill>
                <a:latin typeface="Aptos"/>
              </a:rPr>
              <a:t> and said, “Education is not only a key to open someone else’s door, son. It is a light that shows you how to build your own.”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12480" y="1828800"/>
            <a:ext cx="3108960" cy="1143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412480" y="1828800"/>
            <a:ext cx="109728" cy="1143000"/>
          </a:xfrm>
          <a:prstGeom prst="roundRect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41080" y="1938528"/>
            <a:ext cx="2697479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lang="en-US" sz="2400" b="1" dirty="0">
                <a:solidFill>
                  <a:srgbClr val="17312D"/>
                </a:solidFill>
                <a:latin typeface="Aptos"/>
              </a:rPr>
              <a:t>Character</a:t>
            </a:r>
            <a:endParaRPr lang="en-US" sz="2000" b="1" dirty="0">
              <a:solidFill>
                <a:srgbClr val="17312D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641080" y="2286000"/>
            <a:ext cx="2697479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 err="1">
                <a:solidFill>
                  <a:srgbClr val="27312E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27312E"/>
                </a:solidFill>
                <a:latin typeface="Aptos"/>
              </a:rPr>
              <a:t>: educated, sad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0" y="3200400"/>
            <a:ext cx="3108960" cy="1143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412480" y="3200400"/>
            <a:ext cx="109728" cy="1143000"/>
          </a:xfrm>
          <a:prstGeom prst="roundRect">
            <a:avLst/>
          </a:prstGeom>
          <a:solidFill>
            <a:srgbClr val="E6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41080" y="3310128"/>
            <a:ext cx="2697479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lang="en-US" sz="2400" b="1" dirty="0">
                <a:solidFill>
                  <a:srgbClr val="17312D"/>
                </a:solidFill>
                <a:latin typeface="Aptos"/>
              </a:rPr>
              <a:t>Problem</a:t>
            </a:r>
            <a:endParaRPr sz="1700" b="1" dirty="0">
              <a:solidFill>
                <a:srgbClr val="17312D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41080" y="3657600"/>
            <a:ext cx="2697479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He cannot find a job.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4572000"/>
            <a:ext cx="3108960" cy="1143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412480" y="4572000"/>
            <a:ext cx="109728" cy="1143000"/>
          </a:xfrm>
          <a:prstGeom prst="roundRect">
            <a:avLst/>
          </a:prstGeom>
          <a:solidFill>
            <a:srgbClr val="4B8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41080" y="4681728"/>
            <a:ext cx="2697479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lang="en-US" sz="2400" b="1" dirty="0">
                <a:solidFill>
                  <a:srgbClr val="17312D"/>
                </a:solidFill>
                <a:latin typeface="Aptos"/>
              </a:rPr>
              <a:t>Turning Point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1080" y="5029200"/>
            <a:ext cx="2697479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His father gives advice.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777240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000" b="1">
                <a:solidFill>
                  <a:srgbClr val="66736C"/>
                </a:solidFill>
                <a:latin typeface="Aptos"/>
              </a:rPr>
              <a:t>03 • MODEL STORY 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20" y="6473952"/>
            <a:ext cx="128016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r"/>
            <a:r>
              <a:rPr sz="1000" b="1">
                <a:solidFill>
                  <a:srgbClr val="26704F"/>
                </a:solidFill>
                <a:latin typeface="Aptos"/>
              </a:rPr>
              <a:t>5 min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9144000" cy="2286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100" b="1">
                <a:solidFill>
                  <a:srgbClr val="26704F"/>
                </a:solidFill>
                <a:latin typeface="Aptos"/>
              </a:rPr>
              <a:t>STAGE 1 • READ &amp; NOTICE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900" b="1" dirty="0">
                <a:solidFill>
                  <a:srgbClr val="17312D"/>
                </a:solidFill>
                <a:latin typeface="Aptos"/>
              </a:rPr>
              <a:t>Read the story: </a:t>
            </a:r>
            <a:r>
              <a:rPr sz="2900" b="1" dirty="0" err="1">
                <a:solidFill>
                  <a:srgbClr val="17312D"/>
                </a:solidFill>
                <a:latin typeface="Aptos"/>
              </a:rPr>
              <a:t>Fardin’s</a:t>
            </a:r>
            <a:r>
              <a:rPr sz="2900" b="1" dirty="0">
                <a:solidFill>
                  <a:srgbClr val="17312D"/>
                </a:solidFill>
                <a:latin typeface="Aptos"/>
              </a:rPr>
              <a:t> 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25296"/>
            <a:ext cx="1097280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66736C"/>
                </a:solidFill>
                <a:latin typeface="Aptos"/>
              </a:rPr>
              <a:t>Find what </a:t>
            </a:r>
            <a:r>
              <a:rPr sz="2000" b="0" dirty="0" err="1">
                <a:solidFill>
                  <a:srgbClr val="66736C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66736C"/>
                </a:solidFill>
                <a:latin typeface="Aptos"/>
              </a:rPr>
              <a:t> did and how his village changed.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37360"/>
            <a:ext cx="7452360" cy="44348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828800"/>
            <a:ext cx="6903720" cy="43027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just"/>
            <a:r>
              <a:rPr sz="2000" b="0" dirty="0" err="1">
                <a:solidFill>
                  <a:srgbClr val="27312E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27312E"/>
                </a:solidFill>
                <a:latin typeface="Aptos"/>
              </a:rPr>
              <a:t> understood his father’s words. He saw farmland around him and many young people without jobs. He decided to use his knowledge to start an organic vegetable and poultry farm on a small piece of family land. He learned modern farming methods online and reduced waste.</a:t>
            </a:r>
          </a:p>
          <a:p>
            <a:pPr algn="just"/>
            <a:endParaRPr b="0" dirty="0">
              <a:solidFill>
                <a:srgbClr val="27312E"/>
              </a:solidFill>
              <a:latin typeface="Aptos"/>
            </a:endParaRPr>
          </a:p>
          <a:p>
            <a:pPr algn="just"/>
            <a:r>
              <a:rPr sz="2000" b="0" dirty="0">
                <a:solidFill>
                  <a:srgbClr val="27312E"/>
                </a:solidFill>
                <a:latin typeface="Aptos"/>
              </a:rPr>
              <a:t>Within a year, the farm became successful. </a:t>
            </a:r>
            <a:r>
              <a:rPr sz="2000" b="0" dirty="0" err="1">
                <a:solidFill>
                  <a:srgbClr val="27312E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27312E"/>
                </a:solidFill>
                <a:latin typeface="Aptos"/>
              </a:rPr>
              <a:t> also created a digital platform to connect local farmers directly with city buyers. Farmers could earn more money. His business gave him financial independence and jobs to many local young people.</a:t>
            </a:r>
          </a:p>
          <a:p>
            <a:pPr algn="just"/>
            <a:endParaRPr b="0" dirty="0">
              <a:solidFill>
                <a:srgbClr val="27312E"/>
              </a:solidFill>
              <a:latin typeface="Aptos"/>
            </a:endParaRPr>
          </a:p>
          <a:p>
            <a:pPr algn="just"/>
            <a:r>
              <a:rPr sz="2000" b="0" dirty="0">
                <a:solidFill>
                  <a:srgbClr val="27312E"/>
                </a:solidFill>
                <a:latin typeface="Aptos"/>
              </a:rPr>
              <a:t>Later, a local college invited him to speak to students. </a:t>
            </a:r>
            <a:r>
              <a:rPr sz="2000" b="0" dirty="0" err="1">
                <a:solidFill>
                  <a:srgbClr val="27312E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27312E"/>
                </a:solidFill>
                <a:latin typeface="Aptos"/>
              </a:rPr>
              <a:t> said that failure in the usual job market is not the end. It can be the beginning of a better journey towards self-reliance.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12480" y="1828800"/>
            <a:ext cx="3108960" cy="1143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412480" y="1828800"/>
            <a:ext cx="109728" cy="1143000"/>
          </a:xfrm>
          <a:prstGeom prst="roundRect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41080" y="1938528"/>
            <a:ext cx="2697479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17312D"/>
                </a:solidFill>
                <a:latin typeface="Aptos"/>
              </a:rPr>
              <a:t>ACTION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41080" y="2286000"/>
            <a:ext cx="2697479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Farm + digital platform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0" y="3200400"/>
            <a:ext cx="3108960" cy="1143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412480" y="3200400"/>
            <a:ext cx="109728" cy="1143000"/>
          </a:xfrm>
          <a:prstGeom prst="roundRect">
            <a:avLst/>
          </a:prstGeom>
          <a:solidFill>
            <a:srgbClr val="E6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41080" y="3310128"/>
            <a:ext cx="2697479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17312D"/>
                </a:solidFill>
                <a:latin typeface="Aptos"/>
              </a:rPr>
              <a:t>RESULT</a:t>
            </a:r>
            <a:endParaRPr sz="1700" b="1" dirty="0">
              <a:solidFill>
                <a:srgbClr val="17312D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641080" y="3657600"/>
            <a:ext cx="2697479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Success and new jobs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4572000"/>
            <a:ext cx="3108960" cy="11430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412480" y="4572000"/>
            <a:ext cx="109728" cy="1143000"/>
          </a:xfrm>
          <a:prstGeom prst="roundRect">
            <a:avLst/>
          </a:prstGeom>
          <a:solidFill>
            <a:srgbClr val="4B8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41080" y="4681728"/>
            <a:ext cx="2697479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17312D"/>
                </a:solidFill>
                <a:latin typeface="Aptos"/>
              </a:rPr>
              <a:t>MESSAGE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1080" y="5029200"/>
            <a:ext cx="2697479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Turn failure into action.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777240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000" b="1">
                <a:solidFill>
                  <a:srgbClr val="66736C"/>
                </a:solidFill>
                <a:latin typeface="Aptos"/>
              </a:rPr>
              <a:t>04 • MODEL STORY 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20" y="6473952"/>
            <a:ext cx="128016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r"/>
            <a:r>
              <a:rPr sz="1000" b="1">
                <a:solidFill>
                  <a:srgbClr val="26704F"/>
                </a:solidFill>
                <a:latin typeface="Aptos"/>
              </a:rPr>
              <a:t>4 min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9144000" cy="2286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100" b="1">
                <a:solidFill>
                  <a:srgbClr val="26704F"/>
                </a:solidFill>
                <a:latin typeface="Aptos"/>
              </a:rPr>
              <a:t>STAGE 1 • NOTICE LANGUAGE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900" b="1" dirty="0">
                <a:solidFill>
                  <a:srgbClr val="17312D"/>
                </a:solidFill>
                <a:latin typeface="Aptos"/>
              </a:rPr>
              <a:t>How does the story move forward?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25296"/>
            <a:ext cx="1097280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0" dirty="0">
                <a:solidFill>
                  <a:srgbClr val="66736C"/>
                </a:solidFill>
                <a:latin typeface="Aptos"/>
              </a:rPr>
              <a:t>Work in pairs. Find examples in the model.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21208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32688" y="2084832"/>
            <a:ext cx="457200" cy="457200"/>
          </a:xfrm>
          <a:prstGeom prst="ellipse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185416"/>
            <a:ext cx="457200" cy="255455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300" b="1" dirty="0">
                <a:solidFill>
                  <a:srgbClr val="26704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984248"/>
            <a:ext cx="402336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17312D"/>
                </a:solidFill>
                <a:latin typeface="Aptos"/>
              </a:rPr>
              <a:t>Past simple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2359152"/>
            <a:ext cx="402336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66736C"/>
                </a:solidFill>
                <a:latin typeface="Aptos"/>
              </a:rPr>
              <a:t>went • applied • returned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1828800"/>
            <a:ext cx="521208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6601968" y="2084832"/>
            <a:ext cx="457200" cy="457200"/>
          </a:xfrm>
          <a:prstGeom prst="ellipse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01968" y="2185416"/>
            <a:ext cx="457200" cy="16459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300" b="1" dirty="0">
                <a:solidFill>
                  <a:srgbClr val="26704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23760" y="1984248"/>
            <a:ext cx="402336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17312D"/>
                </a:solidFill>
                <a:latin typeface="Aptos"/>
              </a:rPr>
              <a:t>Time phrases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3760" y="2359152"/>
            <a:ext cx="402336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66736C"/>
                </a:solidFill>
                <a:latin typeface="Aptos"/>
              </a:rPr>
              <a:t>After completing his MA • Within a year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246120"/>
            <a:ext cx="521208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32688" y="3502152"/>
            <a:ext cx="457200" cy="457200"/>
          </a:xfrm>
          <a:prstGeom prst="ellipse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32688" y="3602736"/>
            <a:ext cx="457200" cy="16459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300" b="1">
                <a:solidFill>
                  <a:srgbClr val="26704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3401568"/>
            <a:ext cx="402336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17312D"/>
                </a:solidFill>
                <a:latin typeface="Aptos"/>
              </a:rPr>
              <a:t>Feelings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54480" y="3776472"/>
            <a:ext cx="402336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66736C"/>
                </a:solidFill>
                <a:latin typeface="Aptos"/>
              </a:rPr>
              <a:t>frustrated • sad • heavy heart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3246120"/>
            <a:ext cx="5212080" cy="10789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601968" y="3502152"/>
            <a:ext cx="457200" cy="457200"/>
          </a:xfrm>
          <a:prstGeom prst="ellipse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601968" y="3602736"/>
            <a:ext cx="457200" cy="16459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300" b="1">
                <a:solidFill>
                  <a:srgbClr val="26704F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23760" y="3401568"/>
            <a:ext cx="402336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17312D"/>
                </a:solidFill>
                <a:latin typeface="Aptos"/>
              </a:rPr>
              <a:t>Linking words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23760" y="3776472"/>
            <a:ext cx="402336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66736C"/>
                </a:solidFill>
                <a:latin typeface="Aptos"/>
              </a:rPr>
              <a:t>but • however • later • in this way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4400" y="5029200"/>
            <a:ext cx="10241280" cy="621792"/>
          </a:xfrm>
          <a:prstGeom prst="roundRect">
            <a:avLst/>
          </a:prstGeom>
          <a:solidFill>
            <a:srgbClr val="173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143000" y="5138928"/>
            <a:ext cx="978408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FFFFFF"/>
                </a:solidFill>
                <a:latin typeface="Aptos"/>
              </a:rPr>
              <a:t>NOTICE • Problem → advice → action → result → lesson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6473952"/>
            <a:ext cx="777240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000" b="1">
                <a:solidFill>
                  <a:srgbClr val="66736C"/>
                </a:solidFill>
                <a:latin typeface="Aptos"/>
              </a:rPr>
              <a:t>05 • NOTICE FEATURES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32720" y="6473952"/>
            <a:ext cx="128016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r"/>
            <a:r>
              <a:rPr sz="1000" b="1">
                <a:solidFill>
                  <a:srgbClr val="26704F"/>
                </a:solidFill>
                <a:latin typeface="Aptos"/>
              </a:rPr>
              <a:t>3 min</a:t>
            </a: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9144000" cy="2286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100" b="1">
                <a:solidFill>
                  <a:srgbClr val="26704F"/>
                </a:solidFill>
                <a:latin typeface="Aptos"/>
              </a:rPr>
              <a:t>STAGE 2 • CONTROLLED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900" b="1" dirty="0">
                <a:solidFill>
                  <a:srgbClr val="17312D"/>
                </a:solidFill>
                <a:latin typeface="Aptos"/>
              </a:rPr>
              <a:t>Choose the correct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25296"/>
            <a:ext cx="1097280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66736C"/>
                </a:solidFill>
                <a:latin typeface="Aptos"/>
              </a:rPr>
              <a:t>Work alone, then compare answers with a partner.</a:t>
            </a:r>
          </a:p>
        </p:txBody>
      </p:sp>
      <p:sp>
        <p:nvSpPr>
          <p:cNvPr id="5" name="Oval 4"/>
          <p:cNvSpPr/>
          <p:nvPr/>
        </p:nvSpPr>
        <p:spPr>
          <a:xfrm>
            <a:off x="777240" y="1847088"/>
            <a:ext cx="411480" cy="411480"/>
          </a:xfrm>
          <a:prstGeom prst="ellipse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929384"/>
            <a:ext cx="411480" cy="146304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828800"/>
            <a:ext cx="649224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 err="1">
                <a:solidFill>
                  <a:srgbClr val="17312D"/>
                </a:solidFill>
                <a:latin typeface="Aptos"/>
              </a:rPr>
              <a:t>Fardin</a:t>
            </a:r>
            <a:r>
              <a:rPr sz="2000" b="1" dirty="0">
                <a:solidFill>
                  <a:srgbClr val="17312D"/>
                </a:solidFill>
                <a:latin typeface="Aptos"/>
              </a:rPr>
              <a:t> ______ to Dhaka to look for a job.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1847088"/>
            <a:ext cx="3291840" cy="27432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500" b="1">
                <a:solidFill>
                  <a:srgbClr val="4B87A5"/>
                </a:solidFill>
                <a:latin typeface="Aptos"/>
              </a:rPr>
              <a:t>go / went / going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651760"/>
            <a:ext cx="411480" cy="411480"/>
          </a:xfrm>
          <a:prstGeom prst="ellipse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77240" y="2734056"/>
            <a:ext cx="411480" cy="146304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633472"/>
            <a:ext cx="649224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He felt sad ______ he did not get a job.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2651760"/>
            <a:ext cx="3291840" cy="27432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500" b="1">
                <a:solidFill>
                  <a:srgbClr val="4B87A5"/>
                </a:solidFill>
                <a:latin typeface="Aptos"/>
              </a:rPr>
              <a:t>because / but / later</a:t>
            </a:r>
          </a:p>
        </p:txBody>
      </p:sp>
      <p:sp>
        <p:nvSpPr>
          <p:cNvPr id="13" name="Oval 12"/>
          <p:cNvSpPr/>
          <p:nvPr/>
        </p:nvSpPr>
        <p:spPr>
          <a:xfrm>
            <a:off x="777240" y="3456432"/>
            <a:ext cx="411480" cy="411480"/>
          </a:xfrm>
          <a:prstGeom prst="ellipse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3538727"/>
            <a:ext cx="411480" cy="146304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438144"/>
            <a:ext cx="649224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______ a year, his farm became successful.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0" y="3456432"/>
            <a:ext cx="3291840" cy="27432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500" b="1">
                <a:solidFill>
                  <a:srgbClr val="4B87A5"/>
                </a:solidFill>
                <a:latin typeface="Aptos"/>
              </a:rPr>
              <a:t>Within / During / Since</a:t>
            </a:r>
          </a:p>
        </p:txBody>
      </p:sp>
      <p:sp>
        <p:nvSpPr>
          <p:cNvPr id="17" name="Oval 16"/>
          <p:cNvSpPr/>
          <p:nvPr/>
        </p:nvSpPr>
        <p:spPr>
          <a:xfrm>
            <a:off x="777240" y="4261104"/>
            <a:ext cx="411480" cy="411480"/>
          </a:xfrm>
          <a:prstGeom prst="ellipse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4343400"/>
            <a:ext cx="411480" cy="146304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4242816"/>
            <a:ext cx="649224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He did not get a job, ______ he started a farm.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46720" y="4261104"/>
            <a:ext cx="3291840" cy="27432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500" b="1">
                <a:solidFill>
                  <a:srgbClr val="4B87A5"/>
                </a:solidFill>
                <a:latin typeface="Aptos"/>
              </a:rPr>
              <a:t>so / although / because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14400" y="5440680"/>
            <a:ext cx="10241280" cy="530352"/>
          </a:xfrm>
          <a:prstGeom prst="roundRect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43000" y="5550408"/>
            <a:ext cx="960120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1" dirty="0">
                <a:solidFill>
                  <a:srgbClr val="26704F"/>
                </a:solidFill>
                <a:latin typeface="Aptos"/>
              </a:rPr>
              <a:t>CHALLENGE • Write one sentence using “However”.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473952"/>
            <a:ext cx="777240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000" b="1">
                <a:solidFill>
                  <a:srgbClr val="66736C"/>
                </a:solidFill>
                <a:latin typeface="Aptos"/>
              </a:rPr>
              <a:t>06 • CONTROLLED PRACTICE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32720" y="6473952"/>
            <a:ext cx="128016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r"/>
            <a:r>
              <a:rPr sz="1000" b="1">
                <a:solidFill>
                  <a:srgbClr val="26704F"/>
                </a:solidFill>
                <a:latin typeface="Aptos"/>
              </a:rPr>
              <a:t>5 min</a:t>
            </a:r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9144000" cy="2286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100" b="1">
                <a:solidFill>
                  <a:srgbClr val="26704F"/>
                </a:solidFill>
                <a:latin typeface="Aptos"/>
              </a:rPr>
              <a:t>STAGE 2 • CHECK &amp; BUILD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900" b="1" dirty="0">
                <a:solidFill>
                  <a:srgbClr val="17312D"/>
                </a:solidFill>
                <a:latin typeface="Aptos"/>
              </a:rPr>
              <a:t>Make the story clearer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25296"/>
            <a:ext cx="1097280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66736C"/>
                </a:solidFill>
                <a:latin typeface="Aptos"/>
              </a:rPr>
              <a:t>Complete the sentence starters with your own ideas.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4754880" cy="3474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109728" cy="3474720"/>
          </a:xfrm>
          <a:prstGeom prst="roundRect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938528"/>
            <a:ext cx="434340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ANSWER 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286000"/>
            <a:ext cx="4343400" cy="1163395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27312E"/>
                </a:solidFill>
                <a:latin typeface="Aptos"/>
              </a:rPr>
              <a:t>1 went</a:t>
            </a:r>
          </a:p>
          <a:p>
            <a:pPr algn="l"/>
            <a:r>
              <a:rPr b="0" dirty="0">
                <a:solidFill>
                  <a:srgbClr val="27312E"/>
                </a:solidFill>
                <a:latin typeface="Aptos"/>
              </a:rPr>
              <a:t>2 because</a:t>
            </a:r>
          </a:p>
          <a:p>
            <a:pPr algn="l"/>
            <a:r>
              <a:rPr b="0" dirty="0">
                <a:solidFill>
                  <a:srgbClr val="27312E"/>
                </a:solidFill>
                <a:latin typeface="Aptos"/>
              </a:rPr>
              <a:t>3 Within</a:t>
            </a:r>
          </a:p>
          <a:p>
            <a:pPr algn="l"/>
            <a:r>
              <a:rPr b="0" dirty="0">
                <a:solidFill>
                  <a:srgbClr val="27312E"/>
                </a:solidFill>
                <a:latin typeface="Aptos"/>
              </a:rPr>
              <a:t>4 so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52160" y="1828800"/>
            <a:ext cx="5486400" cy="3474720"/>
          </a:xfrm>
          <a:prstGeom prst="roundRect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72200" y="2103120"/>
            <a:ext cx="475488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26704F"/>
                </a:solidFill>
                <a:latin typeface="Aptos"/>
              </a:rPr>
              <a:t>SENTENCE STARTERS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606040"/>
            <a:ext cx="4663440" cy="128650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At first, </a:t>
            </a:r>
            <a:r>
              <a:rPr sz="2000" b="1" dirty="0" err="1">
                <a:solidFill>
                  <a:srgbClr val="17312D"/>
                </a:solidFill>
                <a:latin typeface="Aptos"/>
              </a:rPr>
              <a:t>Fardin</a:t>
            </a:r>
            <a:r>
              <a:rPr sz="2000" b="1" dirty="0">
                <a:solidFill>
                  <a:srgbClr val="17312D"/>
                </a:solidFill>
                <a:latin typeface="Aptos"/>
              </a:rPr>
              <a:t> felt…</a:t>
            </a:r>
          </a:p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His father advised him to…</a:t>
            </a:r>
          </a:p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As a result, he…</a:t>
            </a:r>
          </a:p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Finally, he learned that…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777240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000" b="1">
                <a:solidFill>
                  <a:srgbClr val="66736C"/>
                </a:solidFill>
                <a:latin typeface="Aptos"/>
              </a:rPr>
              <a:t>07 • SENTENCE PRACTICE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32720" y="6473952"/>
            <a:ext cx="128016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r"/>
            <a:r>
              <a:rPr sz="1000" b="1">
                <a:solidFill>
                  <a:srgbClr val="26704F"/>
                </a:solidFill>
                <a:latin typeface="Aptos"/>
              </a:rPr>
              <a:t>3 min</a:t>
            </a: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9144000" cy="2286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100" b="1">
                <a:solidFill>
                  <a:srgbClr val="26704F"/>
                </a:solidFill>
                <a:latin typeface="Aptos"/>
              </a:rPr>
              <a:t>STAGE 3 • ORGANISE DETAILS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900" b="1" dirty="0">
                <a:solidFill>
                  <a:srgbClr val="17312D"/>
                </a:solidFill>
                <a:latin typeface="Aptos"/>
              </a:rPr>
              <a:t>Put the events in order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25296"/>
            <a:ext cx="1097280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latin typeface="Aptos"/>
              </a:rPr>
              <a:t>Work in pairs. Use the story to help you.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74519"/>
            <a:ext cx="3429000" cy="3383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874519"/>
            <a:ext cx="3429000" cy="566928"/>
          </a:xfrm>
          <a:prstGeom prst="roundRect">
            <a:avLst/>
          </a:prstGeom>
          <a:solidFill>
            <a:srgbClr val="E6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938528"/>
            <a:ext cx="315468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Aptos"/>
              </a:rPr>
              <a:t>1 PROBLEM</a:t>
            </a:r>
          </a:p>
        </p:txBody>
      </p:sp>
      <p:sp>
        <p:nvSpPr>
          <p:cNvPr id="8" name="Oval 7"/>
          <p:cNvSpPr/>
          <p:nvPr/>
        </p:nvSpPr>
        <p:spPr>
          <a:xfrm>
            <a:off x="960120" y="2798064"/>
            <a:ext cx="228600" cy="228600"/>
          </a:xfrm>
          <a:prstGeom prst="ellipse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25880" y="2743200"/>
            <a:ext cx="256032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 err="1">
                <a:solidFill>
                  <a:srgbClr val="17312D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17312D"/>
                </a:solidFill>
                <a:latin typeface="Aptos"/>
              </a:rPr>
              <a:t> cannot find a job</a:t>
            </a:r>
          </a:p>
        </p:txBody>
      </p:sp>
      <p:sp>
        <p:nvSpPr>
          <p:cNvPr id="10" name="Oval 9"/>
          <p:cNvSpPr/>
          <p:nvPr/>
        </p:nvSpPr>
        <p:spPr>
          <a:xfrm>
            <a:off x="960120" y="3712463"/>
            <a:ext cx="228600" cy="228600"/>
          </a:xfrm>
          <a:prstGeom prst="ellipse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3657600"/>
            <a:ext cx="256032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17312D"/>
                </a:solidFill>
                <a:latin typeface="Aptos"/>
              </a:rPr>
              <a:t>He returns home sad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0" y="1874519"/>
            <a:ext cx="3429000" cy="3383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572000" y="1874519"/>
            <a:ext cx="3429000" cy="566928"/>
          </a:xfrm>
          <a:prstGeom prst="roundRect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09160" y="2029968"/>
            <a:ext cx="315468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Aptos"/>
              </a:rPr>
              <a:t>2 ACTION</a:t>
            </a:r>
          </a:p>
        </p:txBody>
      </p:sp>
      <p:sp>
        <p:nvSpPr>
          <p:cNvPr id="15" name="Oval 14"/>
          <p:cNvSpPr/>
          <p:nvPr/>
        </p:nvSpPr>
        <p:spPr>
          <a:xfrm>
            <a:off x="4800600" y="2798064"/>
            <a:ext cx="228600" cy="228600"/>
          </a:xfrm>
          <a:prstGeom prst="ellipse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166360" y="2743200"/>
            <a:ext cx="256032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17312D"/>
                </a:solidFill>
                <a:latin typeface="Aptos"/>
              </a:rPr>
              <a:t>Father gives advice</a:t>
            </a:r>
          </a:p>
        </p:txBody>
      </p:sp>
      <p:sp>
        <p:nvSpPr>
          <p:cNvPr id="17" name="Oval 16"/>
          <p:cNvSpPr/>
          <p:nvPr/>
        </p:nvSpPr>
        <p:spPr>
          <a:xfrm>
            <a:off x="4800600" y="3712463"/>
            <a:ext cx="228600" cy="228600"/>
          </a:xfrm>
          <a:prstGeom prst="ellipse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166360" y="3657600"/>
            <a:ext cx="256032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 err="1">
                <a:solidFill>
                  <a:srgbClr val="17312D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17312D"/>
                </a:solidFill>
                <a:latin typeface="Aptos"/>
              </a:rPr>
              <a:t> starts a farm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12480" y="1874519"/>
            <a:ext cx="3429000" cy="33832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8412480" y="1874519"/>
            <a:ext cx="3429000" cy="566928"/>
          </a:xfrm>
          <a:prstGeom prst="roundRect">
            <a:avLst/>
          </a:prstGeom>
          <a:solidFill>
            <a:srgbClr val="4B87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549640" y="2029968"/>
            <a:ext cx="315468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Aptos"/>
              </a:rPr>
              <a:t>3 RESULT</a:t>
            </a:r>
          </a:p>
        </p:txBody>
      </p:sp>
      <p:sp>
        <p:nvSpPr>
          <p:cNvPr id="22" name="Oval 21"/>
          <p:cNvSpPr/>
          <p:nvPr/>
        </p:nvSpPr>
        <p:spPr>
          <a:xfrm>
            <a:off x="8442960" y="2798064"/>
            <a:ext cx="228600" cy="228600"/>
          </a:xfrm>
          <a:prstGeom prst="ellipse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839200" y="2743200"/>
            <a:ext cx="30022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17312D"/>
                </a:solidFill>
                <a:latin typeface="Aptos"/>
              </a:rPr>
              <a:t>Farm and platform succeed</a:t>
            </a:r>
          </a:p>
        </p:txBody>
      </p:sp>
      <p:sp>
        <p:nvSpPr>
          <p:cNvPr id="24" name="Oval 23"/>
          <p:cNvSpPr/>
          <p:nvPr/>
        </p:nvSpPr>
        <p:spPr>
          <a:xfrm>
            <a:off x="8641080" y="3712463"/>
            <a:ext cx="228600" cy="228600"/>
          </a:xfrm>
          <a:prstGeom prst="ellipse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006840" y="3657600"/>
            <a:ext cx="256032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17312D"/>
                </a:solidFill>
                <a:latin typeface="Aptos"/>
              </a:rPr>
              <a:t>Young people get jobs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14400" y="5486400"/>
            <a:ext cx="10241280" cy="502920"/>
          </a:xfrm>
          <a:prstGeom prst="roundRect">
            <a:avLst/>
          </a:prstGeom>
          <a:solidFill>
            <a:srgbClr val="173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143000" y="5565648"/>
            <a:ext cx="97840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FFFFFF"/>
                </a:solidFill>
                <a:latin typeface="Aptos"/>
              </a:rPr>
              <a:t>Plan: Introduction → Problem → Advice → Action → Results → Lesson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6473952"/>
            <a:ext cx="777240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000" b="1">
                <a:solidFill>
                  <a:srgbClr val="66736C"/>
                </a:solidFill>
                <a:latin typeface="Aptos"/>
              </a:rPr>
              <a:t>08 • ORGANISE IDEAS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332720" y="6473952"/>
            <a:ext cx="128016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r"/>
            <a:r>
              <a:rPr sz="1000" b="1">
                <a:solidFill>
                  <a:srgbClr val="26704F"/>
                </a:solidFill>
                <a:latin typeface="Aptos"/>
              </a:rPr>
              <a:t>5 min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9144000" cy="2286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100" b="1">
                <a:solidFill>
                  <a:srgbClr val="26704F"/>
                </a:solidFill>
                <a:latin typeface="Aptos"/>
              </a:rPr>
              <a:t>STAGE 4 • WRITE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016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900" b="1" dirty="0">
                <a:solidFill>
                  <a:srgbClr val="17312D"/>
                </a:solidFill>
                <a:latin typeface="Aptos"/>
              </a:rPr>
              <a:t>Write a story-based </a:t>
            </a:r>
            <a:r>
              <a:rPr lang="en-US" sz="2900" b="1" dirty="0">
                <a:solidFill>
                  <a:srgbClr val="17312D"/>
                </a:solidFill>
                <a:latin typeface="Aptos"/>
              </a:rPr>
              <a:t>direction and question.</a:t>
            </a:r>
            <a:endParaRPr sz="2900" b="1" dirty="0">
              <a:solidFill>
                <a:srgbClr val="17312D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1792" y="1225296"/>
            <a:ext cx="1097280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66736C"/>
                </a:solidFill>
                <a:latin typeface="Aptos"/>
              </a:rPr>
              <a:t>Write 150–200 words: “How </a:t>
            </a:r>
            <a:r>
              <a:rPr b="0" dirty="0" err="1">
                <a:solidFill>
                  <a:srgbClr val="66736C"/>
                </a:solidFill>
                <a:latin typeface="Aptos"/>
              </a:rPr>
              <a:t>Fardin</a:t>
            </a:r>
            <a:r>
              <a:rPr b="0" dirty="0">
                <a:solidFill>
                  <a:srgbClr val="66736C"/>
                </a:solidFill>
                <a:latin typeface="Aptos"/>
              </a:rPr>
              <a:t> turned failure into success.”</a:t>
            </a:r>
          </a:p>
        </p:txBody>
      </p:sp>
      <p:sp>
        <p:nvSpPr>
          <p:cNvPr id="5" name="Oval 4"/>
          <p:cNvSpPr/>
          <p:nvPr/>
        </p:nvSpPr>
        <p:spPr>
          <a:xfrm>
            <a:off x="822960" y="1801368"/>
            <a:ext cx="365760" cy="365760"/>
          </a:xfrm>
          <a:prstGeom prst="ellipse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1883664"/>
            <a:ext cx="365760" cy="1280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1783080"/>
            <a:ext cx="24688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INTRODUCTION</a:t>
            </a:r>
            <a:endParaRPr sz="1500" b="1" dirty="0">
              <a:solidFill>
                <a:srgbClr val="17312D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94760" y="1783080"/>
            <a:ext cx="438912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Who was </a:t>
            </a:r>
            <a:r>
              <a:rPr sz="2000" b="0" dirty="0" err="1">
                <a:solidFill>
                  <a:srgbClr val="27312E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27312E"/>
                </a:solidFill>
                <a:latin typeface="Aptos"/>
              </a:rPr>
              <a:t>?</a:t>
            </a:r>
          </a:p>
        </p:txBody>
      </p:sp>
      <p:sp>
        <p:nvSpPr>
          <p:cNvPr id="9" name="Oval 8"/>
          <p:cNvSpPr/>
          <p:nvPr/>
        </p:nvSpPr>
        <p:spPr>
          <a:xfrm>
            <a:off x="822960" y="2496312"/>
            <a:ext cx="365760" cy="365760"/>
          </a:xfrm>
          <a:prstGeom prst="ellipse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2578608"/>
            <a:ext cx="365760" cy="1280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478024"/>
            <a:ext cx="24688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PROBLEM</a:t>
            </a:r>
            <a:endParaRPr sz="1500" b="1" dirty="0">
              <a:solidFill>
                <a:srgbClr val="17312D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94760" y="2478024"/>
            <a:ext cx="438912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What happened in Dhaka?</a:t>
            </a:r>
          </a:p>
        </p:txBody>
      </p:sp>
      <p:sp>
        <p:nvSpPr>
          <p:cNvPr id="13" name="Oval 12"/>
          <p:cNvSpPr/>
          <p:nvPr/>
        </p:nvSpPr>
        <p:spPr>
          <a:xfrm>
            <a:off x="822960" y="3191256"/>
            <a:ext cx="365760" cy="365760"/>
          </a:xfrm>
          <a:prstGeom prst="ellipse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" y="3273551"/>
            <a:ext cx="365760" cy="1280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172968"/>
            <a:ext cx="24688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ADVICE</a:t>
            </a:r>
            <a:endParaRPr sz="1500" b="1" dirty="0">
              <a:solidFill>
                <a:srgbClr val="17312D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94760" y="3172968"/>
            <a:ext cx="438912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What did his father say?</a:t>
            </a:r>
          </a:p>
        </p:txBody>
      </p:sp>
      <p:sp>
        <p:nvSpPr>
          <p:cNvPr id="17" name="Oval 16"/>
          <p:cNvSpPr/>
          <p:nvPr/>
        </p:nvSpPr>
        <p:spPr>
          <a:xfrm>
            <a:off x="822960" y="3886200"/>
            <a:ext cx="365760" cy="365760"/>
          </a:xfrm>
          <a:prstGeom prst="ellipse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60" y="3968496"/>
            <a:ext cx="365760" cy="1280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3867912"/>
            <a:ext cx="24688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ACTION + RESULTS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4760" y="3867912"/>
            <a:ext cx="438912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What did </a:t>
            </a:r>
            <a:r>
              <a:rPr sz="2000" b="0" dirty="0" err="1">
                <a:solidFill>
                  <a:srgbClr val="27312E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27312E"/>
                </a:solidFill>
                <a:latin typeface="Aptos"/>
              </a:rPr>
              <a:t> do? Who benefited?</a:t>
            </a:r>
          </a:p>
        </p:txBody>
      </p:sp>
      <p:sp>
        <p:nvSpPr>
          <p:cNvPr id="21" name="Oval 20"/>
          <p:cNvSpPr/>
          <p:nvPr/>
        </p:nvSpPr>
        <p:spPr>
          <a:xfrm>
            <a:off x="822960" y="4581144"/>
            <a:ext cx="365760" cy="365760"/>
          </a:xfrm>
          <a:prstGeom prst="ellipse">
            <a:avLst/>
          </a:prstGeom>
          <a:solidFill>
            <a:srgbClr val="E6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2960" y="4663440"/>
            <a:ext cx="365760" cy="1280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4562856"/>
            <a:ext cx="24688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LESSON</a:t>
            </a:r>
            <a:endParaRPr sz="1500" b="1" dirty="0">
              <a:solidFill>
                <a:srgbClr val="17312D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94760" y="4562856"/>
            <a:ext cx="438912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What can we learn from his story?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641080" y="1874519"/>
            <a:ext cx="2697480" cy="3383280"/>
          </a:xfrm>
          <a:prstGeom prst="roundRect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887968" y="2148840"/>
            <a:ext cx="219456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26704F"/>
                </a:solidFill>
                <a:latin typeface="Aptos"/>
              </a:rPr>
              <a:t>USEFUL LINKS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87968" y="2606040"/>
            <a:ext cx="2194560" cy="1594283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At first,…</a:t>
            </a:r>
          </a:p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However,…</a:t>
            </a:r>
          </a:p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After that,…</a:t>
            </a:r>
          </a:p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As a result,…</a:t>
            </a:r>
          </a:p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Finally,…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4400" y="5623560"/>
            <a:ext cx="10241280" cy="457200"/>
          </a:xfrm>
          <a:prstGeom prst="roundRect">
            <a:avLst/>
          </a:prstGeom>
          <a:solidFill>
            <a:srgbClr val="173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143000" y="5742432"/>
            <a:ext cx="978408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ptos"/>
              </a:rPr>
              <a:t>WRITE QUIETLY • Use your plan; do not copy the model word for word.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6473952"/>
            <a:ext cx="777240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000" b="1">
                <a:solidFill>
                  <a:srgbClr val="66736C"/>
                </a:solidFill>
                <a:latin typeface="Aptos"/>
              </a:rPr>
              <a:t>09 • INDEPENDENT WRITING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32720" y="6473952"/>
            <a:ext cx="128016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r"/>
            <a:r>
              <a:rPr sz="1000" b="1">
                <a:solidFill>
                  <a:srgbClr val="26704F"/>
                </a:solidFill>
                <a:latin typeface="Aptos"/>
              </a:rPr>
              <a:t>10 min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9144000" cy="2286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100" b="1">
                <a:solidFill>
                  <a:srgbClr val="26704F"/>
                </a:solidFill>
                <a:latin typeface="Aptos"/>
              </a:rPr>
              <a:t>STAGE 5 • FEEDBACK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900" b="1" dirty="0">
                <a:solidFill>
                  <a:srgbClr val="17312D"/>
                </a:solidFill>
                <a:latin typeface="Aptos"/>
              </a:rPr>
              <a:t>Help a partner improve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25296"/>
            <a:ext cx="1097280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66736C"/>
                </a:solidFill>
                <a:latin typeface="Aptos"/>
              </a:rPr>
              <a:t>Swap writing. Read and tick what you can find.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783080"/>
            <a:ext cx="6675120" cy="40233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1819656"/>
            <a:ext cx="292608" cy="2560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800" b="1">
                <a:solidFill>
                  <a:srgbClr val="26704F"/>
                </a:solidFill>
                <a:latin typeface="Aptos"/>
              </a:rPr>
              <a:t>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72768" y="1770888"/>
            <a:ext cx="56692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 err="1">
                <a:solidFill>
                  <a:srgbClr val="17312D"/>
                </a:solidFill>
                <a:latin typeface="Aptos"/>
              </a:rPr>
              <a:t>Fardin</a:t>
            </a:r>
            <a:r>
              <a:rPr sz="2000" b="0" dirty="0">
                <a:solidFill>
                  <a:srgbClr val="17312D"/>
                </a:solidFill>
                <a:latin typeface="Aptos"/>
              </a:rPr>
              <a:t> and the problem are introduced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2304288"/>
            <a:ext cx="6675120" cy="40233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" y="2340864"/>
            <a:ext cx="292608" cy="2560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800" b="1">
                <a:solidFill>
                  <a:srgbClr val="26704F"/>
                </a:solidFill>
                <a:latin typeface="Aptos"/>
              </a:rPr>
              <a:t>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72768" y="2322576"/>
            <a:ext cx="56692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17312D"/>
                </a:solidFill>
                <a:latin typeface="Aptos"/>
              </a:rPr>
              <a:t>Events are in a clear order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2825496"/>
            <a:ext cx="6675120" cy="40233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97280" y="2862072"/>
            <a:ext cx="292608" cy="2560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800" b="1">
                <a:solidFill>
                  <a:srgbClr val="26704F"/>
                </a:solidFill>
                <a:latin typeface="Aptos"/>
              </a:rPr>
              <a:t>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843783"/>
            <a:ext cx="56692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17312D"/>
                </a:solidFill>
                <a:latin typeface="Aptos"/>
              </a:rPr>
              <a:t>Includes his father’s advice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3346704"/>
            <a:ext cx="6675120" cy="40233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3383280"/>
            <a:ext cx="292608" cy="2560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800" b="1">
                <a:solidFill>
                  <a:srgbClr val="26704F"/>
                </a:solidFill>
                <a:latin typeface="Aptos"/>
              </a:rPr>
              <a:t>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3364992"/>
            <a:ext cx="56692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17312D"/>
                </a:solidFill>
                <a:latin typeface="Aptos"/>
              </a:rPr>
              <a:t>Explains the farm and its results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3867911"/>
            <a:ext cx="6675120" cy="40233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97280" y="3904487"/>
            <a:ext cx="292608" cy="2560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800" b="1">
                <a:solidFill>
                  <a:srgbClr val="26704F"/>
                </a:solidFill>
                <a:latin typeface="Aptos"/>
              </a:rPr>
              <a:t>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72768" y="3886200"/>
            <a:ext cx="56692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17312D"/>
                </a:solidFill>
                <a:latin typeface="Aptos"/>
              </a:rPr>
              <a:t>Uses past tense and linking words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389120"/>
            <a:ext cx="6675120" cy="40233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97280" y="4425696"/>
            <a:ext cx="292608" cy="2560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800" b="1">
                <a:solidFill>
                  <a:srgbClr val="26704F"/>
                </a:solidFill>
                <a:latin typeface="Aptos"/>
              </a:rPr>
              <a:t>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392168"/>
            <a:ext cx="566928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17312D"/>
                </a:solidFill>
                <a:latin typeface="Aptos"/>
              </a:rPr>
              <a:t>Ends with the story’s lesson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01000" y="1874519"/>
            <a:ext cx="3337560" cy="16002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8001000" y="1874519"/>
            <a:ext cx="109728" cy="1600200"/>
          </a:xfrm>
          <a:prstGeom prst="roundRect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229600" y="1984248"/>
            <a:ext cx="2926079" cy="29260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700" b="1">
                <a:solidFill>
                  <a:srgbClr val="17312D"/>
                </a:solidFill>
                <a:latin typeface="Aptos"/>
              </a:rPr>
              <a:t>TWO STARS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0" y="2331720"/>
            <a:ext cx="2926079" cy="106984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400" b="0">
                <a:solidFill>
                  <a:srgbClr val="27312E"/>
                </a:solidFill>
                <a:latin typeface="Aptos"/>
              </a:rPr>
              <a:t>Name 2 things done well.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01000" y="3749039"/>
            <a:ext cx="3337560" cy="13258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001000" y="3749039"/>
            <a:ext cx="109728" cy="1325880"/>
          </a:xfrm>
          <a:prstGeom prst="roundRect">
            <a:avLst/>
          </a:prstGeom>
          <a:solidFill>
            <a:srgbClr val="E691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229600" y="3858768"/>
            <a:ext cx="2926079" cy="29260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700" b="1">
                <a:solidFill>
                  <a:srgbClr val="17312D"/>
                </a:solidFill>
                <a:latin typeface="Aptos"/>
              </a:rPr>
              <a:t>ONE WISH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0" y="4206240"/>
            <a:ext cx="2926079" cy="79552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400" b="0">
                <a:solidFill>
                  <a:srgbClr val="27312E"/>
                </a:solidFill>
                <a:latin typeface="Aptos"/>
              </a:rPr>
              <a:t>Suggest 1 clear improvement.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473952"/>
            <a:ext cx="777240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000" b="1">
                <a:solidFill>
                  <a:srgbClr val="66736C"/>
                </a:solidFill>
                <a:latin typeface="Aptos"/>
              </a:rPr>
              <a:t>10 • PEER FEEDBACK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332720" y="6473952"/>
            <a:ext cx="128016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r"/>
            <a:r>
              <a:rPr sz="1000" b="1">
                <a:solidFill>
                  <a:srgbClr val="26704F"/>
                </a:solidFill>
                <a:latin typeface="Aptos"/>
              </a:rPr>
              <a:t>3 min</a:t>
            </a: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9144000" cy="2286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100" b="1">
                <a:solidFill>
                  <a:srgbClr val="26704F"/>
                </a:solidFill>
                <a:latin typeface="Aptos"/>
              </a:rPr>
              <a:t>STAGE 5 • COMPARE &amp; IMPROVE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900" b="1" dirty="0">
                <a:solidFill>
                  <a:srgbClr val="17312D"/>
                </a:solidFill>
                <a:latin typeface="Aptos"/>
              </a:rPr>
              <a:t>Compare with the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225296"/>
            <a:ext cx="1097280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66736C"/>
                </a:solidFill>
                <a:latin typeface="Aptos"/>
              </a:rPr>
              <a:t>Make one change to improve your writing.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5212080" cy="32461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109728" cy="3246120"/>
          </a:xfrm>
          <a:prstGeom prst="roundRect">
            <a:avLst/>
          </a:prstGeom>
          <a:solidFill>
            <a:srgbClr val="26704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938528"/>
            <a:ext cx="480060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17312D"/>
                </a:solidFill>
                <a:latin typeface="Aptos"/>
              </a:rPr>
              <a:t>MODEL CHECK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286000"/>
            <a:ext cx="4800600" cy="1594283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✓ Events in time order</a:t>
            </a:r>
          </a:p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✓ Feelings and actions included</a:t>
            </a:r>
          </a:p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✓ Past-tense verbs</a:t>
            </a:r>
          </a:p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✓ Linking words</a:t>
            </a:r>
          </a:p>
          <a:p>
            <a:pPr algn="l"/>
            <a:r>
              <a:rPr sz="2000" b="0" dirty="0">
                <a:solidFill>
                  <a:srgbClr val="27312E"/>
                </a:solidFill>
                <a:latin typeface="Aptos"/>
              </a:rPr>
              <a:t>✓ A clear lesson at the end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1828800"/>
            <a:ext cx="5212080" cy="3246120"/>
          </a:xfrm>
          <a:prstGeom prst="roundRect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2103120"/>
            <a:ext cx="4480560" cy="424732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400" b="1" dirty="0">
                <a:solidFill>
                  <a:srgbClr val="26704F"/>
                </a:solidFill>
                <a:latin typeface="Aptos"/>
              </a:rPr>
              <a:t>MY EDIT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2560320"/>
            <a:ext cx="4526280" cy="1594283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I will improve…</a:t>
            </a:r>
          </a:p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□ my event order</a:t>
            </a:r>
          </a:p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□ my verb forms</a:t>
            </a:r>
          </a:p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□ my linking words</a:t>
            </a:r>
          </a:p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□ my ending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5440680"/>
            <a:ext cx="10241280" cy="548640"/>
          </a:xfrm>
          <a:prstGeom prst="roundRect">
            <a:avLst/>
          </a:prstGeom>
          <a:solidFill>
            <a:srgbClr val="1731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43000" y="5605272"/>
            <a:ext cx="9784080" cy="21945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EXIT TICKET • What lesson did Fardin learn? Write one sentence.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777240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000" b="1">
                <a:solidFill>
                  <a:srgbClr val="66736C"/>
                </a:solidFill>
                <a:latin typeface="Aptos"/>
              </a:rPr>
              <a:t>11 • REFLECT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2720" y="6473952"/>
            <a:ext cx="128016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r"/>
            <a:r>
              <a:rPr sz="1000" b="1">
                <a:solidFill>
                  <a:srgbClr val="26704F"/>
                </a:solidFill>
                <a:latin typeface="Aptos"/>
              </a:rPr>
              <a:t>2 min</a:t>
            </a:r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9144000" cy="2286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100" b="1">
                <a:solidFill>
                  <a:srgbClr val="26704F"/>
                </a:solidFill>
                <a:latin typeface="Aptos"/>
              </a:rPr>
              <a:t>SUCCESS CRITERIA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016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900" b="1" dirty="0">
                <a:solidFill>
                  <a:srgbClr val="17312D"/>
                </a:solidFill>
                <a:latin typeface="Aptos"/>
              </a:rPr>
              <a:t>A strong story-based</a:t>
            </a:r>
            <a:r>
              <a:rPr lang="en-US" sz="2900" b="1" dirty="0">
                <a:solidFill>
                  <a:srgbClr val="17312D"/>
                </a:solidFill>
                <a:latin typeface="Aptos"/>
              </a:rPr>
              <a:t> the following.</a:t>
            </a:r>
            <a:endParaRPr sz="2900" b="1" dirty="0">
              <a:solidFill>
                <a:srgbClr val="17312D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1792" y="1225296"/>
            <a:ext cx="1097280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66736C"/>
                </a:solidFill>
                <a:latin typeface="Aptos"/>
              </a:rPr>
              <a:t>Before you submit, check your work.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874519"/>
            <a:ext cx="10378440" cy="58521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984248"/>
            <a:ext cx="219456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Content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9000" y="1984248"/>
            <a:ext cx="722376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27312E"/>
                </a:solidFill>
                <a:latin typeface="Aptos"/>
              </a:rPr>
              <a:t>All key events and the main lesson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2624327"/>
            <a:ext cx="10378440" cy="58521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2734056"/>
            <a:ext cx="219456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 err="1">
                <a:solidFill>
                  <a:srgbClr val="17312D"/>
                </a:solidFill>
                <a:latin typeface="Aptos"/>
              </a:rPr>
              <a:t>Organisation</a:t>
            </a:r>
            <a:endParaRPr sz="2000" b="1" dirty="0">
              <a:solidFill>
                <a:srgbClr val="17312D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29000" y="2734056"/>
            <a:ext cx="722376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27312E"/>
                </a:solidFill>
                <a:latin typeface="Aptos"/>
              </a:rPr>
              <a:t>Beginning → problem → action → result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8680" y="3374135"/>
            <a:ext cx="10378440" cy="58521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43000" y="3483863"/>
            <a:ext cx="219456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Language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3483863"/>
            <a:ext cx="722376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27312E"/>
                </a:solidFill>
                <a:latin typeface="Aptos"/>
              </a:rPr>
              <a:t>Past tense, time phrases and linking words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68680" y="4123944"/>
            <a:ext cx="10378440" cy="58521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43000" y="4233672"/>
            <a:ext cx="2194560" cy="36317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2000" b="1" dirty="0">
                <a:solidFill>
                  <a:srgbClr val="17312D"/>
                </a:solidFill>
                <a:latin typeface="Aptos"/>
              </a:rPr>
              <a:t>Accuracy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4233672"/>
            <a:ext cx="722376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0" dirty="0">
                <a:solidFill>
                  <a:srgbClr val="27312E"/>
                </a:solidFill>
                <a:latin typeface="Aptos"/>
              </a:rPr>
              <a:t>Capital letters, spelling and full stops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5257800"/>
            <a:ext cx="10241280" cy="658368"/>
          </a:xfrm>
          <a:prstGeom prst="roundRect">
            <a:avLst/>
          </a:prstGeom>
          <a:solidFill>
            <a:srgbClr val="E2E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43000" y="5440680"/>
            <a:ext cx="9784080" cy="33239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b="1" dirty="0">
                <a:solidFill>
                  <a:srgbClr val="26704F"/>
                </a:solidFill>
                <a:latin typeface="Aptos"/>
              </a:rPr>
              <a:t>Remember: </a:t>
            </a:r>
            <a:r>
              <a:rPr b="1" dirty="0" err="1">
                <a:solidFill>
                  <a:srgbClr val="26704F"/>
                </a:solidFill>
                <a:latin typeface="Aptos"/>
              </a:rPr>
              <a:t>Fardin’s</a:t>
            </a:r>
            <a:r>
              <a:rPr b="1" dirty="0">
                <a:solidFill>
                  <a:srgbClr val="26704F"/>
                </a:solidFill>
                <a:latin typeface="Aptos"/>
              </a:rPr>
              <a:t> story is about resilience, initiative and helping the community.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777240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l"/>
            <a:r>
              <a:rPr sz="1000" b="1">
                <a:solidFill>
                  <a:srgbClr val="66736C"/>
                </a:solidFill>
                <a:latin typeface="Aptos"/>
              </a:rPr>
              <a:t>12 • FINAL CHECK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32720" y="6473952"/>
            <a:ext cx="1280160" cy="2011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algn="r"/>
            <a:r>
              <a:rPr sz="1000" b="1">
                <a:solidFill>
                  <a:srgbClr val="26704F"/>
                </a:solidFill>
                <a:latin typeface="Aptos"/>
              </a:rPr>
              <a:t>—</a:t>
            </a: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1317</Words>
  <Application>Microsoft Office PowerPoint</Application>
  <PresentationFormat>Widescreen</PresentationFormat>
  <Paragraphs>202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USER</dc:creator>
  <cp:keywords/>
  <dc:description>generated using python-pptx</dc:description>
  <cp:lastModifiedBy>Md Helal</cp:lastModifiedBy>
  <cp:revision>12</cp:revision>
  <dcterms:created xsi:type="dcterms:W3CDTF">2013-01-27T09:14:16Z</dcterms:created>
  <dcterms:modified xsi:type="dcterms:W3CDTF">2026-10-12T13:16:08Z</dcterms:modified>
  <cp:category/>
</cp:coreProperties>
</file>