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0" r:id="rId1"/>
  </p:sldMasterIdLst>
  <p:sldIdLst>
    <p:sldId id="256" r:id="rId2"/>
    <p:sldId id="257" r:id="rId3"/>
    <p:sldId id="258" r:id="rId4"/>
    <p:sldId id="275" r:id="rId5"/>
    <p:sldId id="281" r:id="rId6"/>
    <p:sldId id="276" r:id="rId7"/>
    <p:sldId id="269" r:id="rId8"/>
    <p:sldId id="277" r:id="rId9"/>
    <p:sldId id="270" r:id="rId10"/>
    <p:sldId id="278"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204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3784098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123536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BB7D00-7749-4801-8B7E-A36CBF8E074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139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BB7D00-7749-4801-8B7E-A36CBF8E0744}"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3397653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BB7D00-7749-4801-8B7E-A36CBF8E074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690737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B7D00-7749-4801-8B7E-A36CBF8E0744}"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51718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BB7D00-7749-4801-8B7E-A36CBF8E074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800081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BB7D00-7749-4801-8B7E-A36CBF8E074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568275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6EBB7D00-7749-4801-8B7E-A36CBF8E074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601995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483141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334156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754466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02297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161578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3347110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981578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EBB7D00-7749-4801-8B7E-A36CBF8E0744}" type="datetimeFigureOut">
              <a:rPr lang="en-US" smtClean="0"/>
              <a:t>10/12/2026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B53F022-385B-459D-AF9D-2A7311668540}" type="slidenum">
              <a:rPr lang="en-US" smtClean="0"/>
              <a:t>‹#›</a:t>
            </a:fld>
            <a:endParaRPr lang="en-US"/>
          </a:p>
        </p:txBody>
      </p:sp>
    </p:spTree>
    <p:extLst>
      <p:ext uri="{BB962C8B-B14F-4D97-AF65-F5344CB8AC3E}">
        <p14:creationId xmlns:p14="http://schemas.microsoft.com/office/powerpoint/2010/main" val="49872518"/>
      </p:ext>
    </p:extLst>
  </p:cSld>
  <p:clrMap bg1="dk1" tx1="lt1" bg2="dk2" tx2="lt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 id="21474840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google.com/goto?url=CAESfgHrOzAVb8g6gQV_5mKKEGZyrjINtCMGC0N6mtO00gmfaV7HsUn1SsQ18FMHmyXS2xnMFAlBybSXJ93DT6MMMd0IvPZh8KPKZHLDuHXyTiwxARkokF252zfN0TydWByFndl9TOyFb1PoH9v8H8fgEm97rK0qIco9FEzHF30d8g" TargetMode="Externa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D00F3A-E8D6-A310-D737-E9323A18EDB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09116" y="1252729"/>
            <a:ext cx="9573768" cy="45537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0918911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3BA6027-A1E2-9315-B45E-857C69F94B19}"/>
              </a:ext>
            </a:extLst>
          </p:cNvPr>
          <p:cNvGrpSpPr/>
          <p:nvPr/>
        </p:nvGrpSpPr>
        <p:grpSpPr>
          <a:xfrm>
            <a:off x="7337238" y="1340456"/>
            <a:ext cx="4663106" cy="5240767"/>
            <a:chOff x="7302350" y="1413934"/>
            <a:chExt cx="4385581" cy="5240767"/>
          </a:xfrm>
        </p:grpSpPr>
        <p:sp>
          <p:nvSpPr>
            <p:cNvPr id="5" name="Rounded Rectangle 11">
              <a:extLst>
                <a:ext uri="{FF2B5EF4-FFF2-40B4-BE49-F238E27FC236}">
                  <a16:creationId xmlns:a16="http://schemas.microsoft.com/office/drawing/2014/main" id="{BE30914F-D2E2-35BD-2576-90C1319F3CD2}"/>
                </a:ext>
              </a:extLst>
            </p:cNvPr>
            <p:cNvSpPr/>
            <p:nvPr/>
          </p:nvSpPr>
          <p:spPr>
            <a:xfrm>
              <a:off x="7302350" y="1413934"/>
              <a:ext cx="4385581" cy="5240767"/>
            </a:xfrm>
            <a:prstGeom prst="roundRect">
              <a:avLst>
                <a:gd name="adj" fmla="val 2691"/>
              </a:avLst>
            </a:prstGeom>
            <a:noFill/>
            <a:ln w="57150">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sz="2800" b="1" dirty="0">
                <a:latin typeface="NikoshBAN" pitchFamily="2" charset="0"/>
                <a:cs typeface="NikoshBAN" pitchFamily="2" charset="0"/>
              </a:endParaRPr>
            </a:p>
            <a:p>
              <a:pPr algn="ctr">
                <a:defRPr/>
              </a:pPr>
              <a:endParaRPr lang="en-US" sz="2800" b="1" dirty="0">
                <a:latin typeface="NikoshBAN" pitchFamily="2" charset="0"/>
                <a:cs typeface="NikoshBAN" pitchFamily="2" charset="0"/>
              </a:endParaRPr>
            </a:p>
            <a:p>
              <a:pPr>
                <a:defRPr/>
              </a:pPr>
              <a:r>
                <a:rPr lang="en-US" sz="3600" b="1" dirty="0">
                  <a:latin typeface="NikoshBAN" pitchFamily="2" charset="0"/>
                  <a:cs typeface="NikoshBAN" pitchFamily="2" charset="0"/>
                </a:rPr>
                <a:t>        </a:t>
              </a:r>
            </a:p>
            <a:p>
              <a:pPr algn="ctr">
                <a:defRPr/>
              </a:pPr>
              <a:r>
                <a:rPr lang="en-US" sz="3600" b="1" dirty="0">
                  <a:latin typeface="NikoshBAN" pitchFamily="2" charset="0"/>
                  <a:cs typeface="NikoshBAN" pitchFamily="2" charset="0"/>
                </a:rPr>
                <a:t>     </a:t>
              </a:r>
            </a:p>
            <a:p>
              <a:pPr algn="ctr">
                <a:defRPr/>
              </a:pPr>
              <a:r>
                <a:rPr lang="en-US" sz="3600" b="1" dirty="0">
                  <a:latin typeface="Nikosh" panose="02000000000000000000" pitchFamily="2" charset="0"/>
                  <a:cs typeface="Nikosh" panose="02000000000000000000" pitchFamily="2" charset="0"/>
                </a:rPr>
                <a:t> </a:t>
              </a:r>
            </a:p>
            <a:p>
              <a:pPr algn="ctr">
                <a:defRPr/>
              </a:pPr>
              <a:endParaRPr lang="en-US" sz="3600" b="1" dirty="0">
                <a:latin typeface="Nikosh" panose="02000000000000000000" pitchFamily="2" charset="0"/>
                <a:cs typeface="Nikosh" panose="02000000000000000000" pitchFamily="2" charset="0"/>
              </a:endParaRPr>
            </a:p>
            <a:p>
              <a:pPr algn="ctr">
                <a:defRPr/>
              </a:pPr>
              <a:endParaRPr lang="en-US" sz="3600" b="1" dirty="0">
                <a:latin typeface="Nikosh" panose="02000000000000000000" pitchFamily="2" charset="0"/>
                <a:cs typeface="Nikosh" panose="02000000000000000000" pitchFamily="2" charset="0"/>
              </a:endParaRPr>
            </a:p>
            <a:p>
              <a:pPr algn="ctr">
                <a:defRPr/>
              </a:pPr>
              <a:endParaRPr lang="en-US" sz="1400" b="1" dirty="0">
                <a:latin typeface="SutonnyMJ" pitchFamily="2" charset="0"/>
                <a:cs typeface="SutonnyMJ"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শ্রেণি</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ষষ্ঠ</a:t>
              </a:r>
              <a:endPar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বিষয়</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তথ্য ও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যোগাযোগ</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প্রযুক্তি</a:t>
              </a:r>
              <a:endPar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অধ্যায়</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তৃতীয়</a:t>
              </a:r>
              <a:endParaRPr lang="bn-IN"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BAN" pitchFamily="2" charset="0"/>
              </a:endParaRPr>
            </a:p>
          </p:txBody>
        </p:sp>
        <p:pic>
          <p:nvPicPr>
            <p:cNvPr id="6" name="Picture 5">
              <a:extLst>
                <a:ext uri="{FF2B5EF4-FFF2-40B4-BE49-F238E27FC236}">
                  <a16:creationId xmlns:a16="http://schemas.microsoft.com/office/drawing/2014/main" id="{61BB0C93-C80D-6A06-83EC-DBC307E060B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71205" y="1502217"/>
              <a:ext cx="4246148" cy="3615429"/>
            </a:xfrm>
            <a:prstGeom prst="rect">
              <a:avLst/>
            </a:prstGeom>
            <a:ln>
              <a:noFill/>
            </a:ln>
            <a:effectLst>
              <a:outerShdw blurRad="292100" dist="139700" dir="2700000" algn="tl" rotWithShape="0">
                <a:srgbClr val="333333">
                  <a:alpha val="65000"/>
                </a:srgbClr>
              </a:outerShdw>
            </a:effectLst>
          </p:spPr>
        </p:pic>
      </p:grpSp>
      <p:grpSp>
        <p:nvGrpSpPr>
          <p:cNvPr id="7" name="Group 6">
            <a:extLst>
              <a:ext uri="{FF2B5EF4-FFF2-40B4-BE49-F238E27FC236}">
                <a16:creationId xmlns:a16="http://schemas.microsoft.com/office/drawing/2014/main" id="{71800D4B-6682-A188-7511-9BFBBF19BB28}"/>
              </a:ext>
            </a:extLst>
          </p:cNvPr>
          <p:cNvGrpSpPr/>
          <p:nvPr/>
        </p:nvGrpSpPr>
        <p:grpSpPr>
          <a:xfrm>
            <a:off x="191656" y="1381278"/>
            <a:ext cx="4940421" cy="5240767"/>
            <a:chOff x="655707" y="1413934"/>
            <a:chExt cx="4940421" cy="5240767"/>
          </a:xfrm>
        </p:grpSpPr>
        <p:sp>
          <p:nvSpPr>
            <p:cNvPr id="8" name="Rounded Rectangle 11">
              <a:extLst>
                <a:ext uri="{FF2B5EF4-FFF2-40B4-BE49-F238E27FC236}">
                  <a16:creationId xmlns:a16="http://schemas.microsoft.com/office/drawing/2014/main" id="{5EDF0709-F7EF-7ED9-1B88-BCE2357F3C29}"/>
                </a:ext>
              </a:extLst>
            </p:cNvPr>
            <p:cNvSpPr/>
            <p:nvPr/>
          </p:nvSpPr>
          <p:spPr>
            <a:xfrm>
              <a:off x="655707" y="1413934"/>
              <a:ext cx="4940421" cy="5240767"/>
            </a:xfrm>
            <a:prstGeom prst="roundRect">
              <a:avLst>
                <a:gd name="adj" fmla="val 2691"/>
              </a:avLst>
            </a:prstGeom>
            <a:noFill/>
            <a:ln w="57150">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r>
                <a:rPr lang="en-US" sz="2800" b="1" dirty="0">
                  <a:latin typeface="NikoshBAN" pitchFamily="2" charset="0"/>
                  <a:cs typeface="NikoshBAN" pitchFamily="2" charset="0"/>
                </a:rPr>
                <a:t>     </a:t>
              </a:r>
            </a:p>
            <a:p>
              <a:pPr algn="ctr">
                <a:defRPr/>
              </a:pPr>
              <a:endParaRPr lang="en-US" sz="3600" b="1" dirty="0">
                <a:latin typeface="NikoshBAN" pitchFamily="2" charset="0"/>
                <a:cs typeface="NikoshBAN" pitchFamily="2" charset="0"/>
              </a:endParaRPr>
            </a:p>
            <a:p>
              <a:pPr lvl="0" algn="ctr">
                <a:defRPr/>
              </a:pPr>
              <a:endParaRPr lang="en-US" kern="0" dirty="0">
                <a:solidFill>
                  <a:srgbClr val="7030A0"/>
                </a:solidFill>
                <a:latin typeface="Nikosh" pitchFamily="2" charset="0"/>
                <a:cs typeface="Nikosh" pitchFamily="2" charset="0"/>
              </a:endParaRPr>
            </a:p>
            <a:p>
              <a:pPr lvl="0" algn="ctr">
                <a:defRPr/>
              </a:pPr>
              <a:endParaRPr lang="en-US" sz="2800" kern="0" dirty="0">
                <a:solidFill>
                  <a:srgbClr val="7030A0"/>
                </a:solidFill>
                <a:latin typeface="Nikosh" pitchFamily="2" charset="0"/>
                <a:cs typeface="Nikosh" pitchFamily="2" charset="0"/>
              </a:endParaRPr>
            </a:p>
            <a:p>
              <a:pPr lvl="0" algn="ctr">
                <a:defRPr/>
              </a:pPr>
              <a:endParaRPr lang="en-US" sz="2000" kern="0" dirty="0">
                <a:solidFill>
                  <a:srgbClr val="7030A0"/>
                </a:solidFill>
                <a:latin typeface="SutonnyMJ" pitchFamily="2" charset="0"/>
                <a:cs typeface="Nikosh" pitchFamily="2" charset="0"/>
              </a:endParaRPr>
            </a:p>
            <a:p>
              <a:pPr lvl="0" algn="ctr">
                <a:defRPr/>
              </a:pP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জুয়েল</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হাসান</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বি.এস.এস</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সরকারি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রাজেন্দ্র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কলেজ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এম.এস.এস</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ঢাকা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কলেজ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বি.এড</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জাতীয়</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বিশ্ববিদ্যালয়</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সহকারী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শিক্ষক</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গুনহার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সাদেক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মল্লিক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স্মৃতি</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উচ্চ</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বিদ্যালয়</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মুকসুদপুর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গোপালগঞ্জ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মোবাইল</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০১৭২৩-৭৩৮৩৭৭ </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 pitchFamily="2" charset="0"/>
              </a:endParaRPr>
            </a:p>
            <a:p>
              <a:pPr algn="ctr">
                <a:defRPr/>
              </a:pPr>
              <a:r>
                <a:rPr lang="en-US"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E-mail:jewel01723@gmail.com</a:t>
              </a: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4534E76B-E6DC-8F58-2EFF-410696EEC0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54523" y="1528071"/>
              <a:ext cx="2173177" cy="2297792"/>
            </a:xfrm>
            <a:prstGeom prst="rect">
              <a:avLst/>
            </a:prstGeom>
            <a:ln>
              <a:solidFill>
                <a:srgbClr val="FF0000"/>
              </a:solidFill>
            </a:ln>
          </p:spPr>
        </p:pic>
      </p:grpSp>
      <p:pic>
        <p:nvPicPr>
          <p:cNvPr id="10" name="Picture 9">
            <a:extLst>
              <a:ext uri="{FF2B5EF4-FFF2-40B4-BE49-F238E27FC236}">
                <a16:creationId xmlns:a16="http://schemas.microsoft.com/office/drawing/2014/main" id="{A7DC3772-D0F5-A0D9-73C5-45FE66CB83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25045" y="1340456"/>
            <a:ext cx="1419225" cy="52407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itle 1">
            <a:extLst>
              <a:ext uri="{FF2B5EF4-FFF2-40B4-BE49-F238E27FC236}">
                <a16:creationId xmlns:a16="http://schemas.microsoft.com/office/drawing/2014/main" id="{BC8900E2-A86D-33FB-BF13-D4943E253D31}"/>
              </a:ext>
            </a:extLst>
          </p:cNvPr>
          <p:cNvSpPr>
            <a:spLocks noGrp="1"/>
          </p:cNvSpPr>
          <p:nvPr/>
        </p:nvSpPr>
        <p:spPr>
          <a:xfrm>
            <a:off x="4893725" y="235955"/>
            <a:ext cx="2659599" cy="795856"/>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2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Nikosh" panose="02000000000000000000" pitchFamily="2" charset="0"/>
              <a:cs typeface="Nikosh" panose="02000000000000000000" pitchFamily="2" charset="0"/>
            </a:endParaRPr>
          </a:p>
          <a:p>
            <a:pPr algn="ctr"/>
            <a:r>
              <a:rPr lang="en-US" sz="5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পরিচিতি</a:t>
            </a:r>
          </a:p>
        </p:txBody>
      </p:sp>
    </p:spTree>
    <p:extLst>
      <p:ext uri="{BB962C8B-B14F-4D97-AF65-F5344CB8AC3E}">
        <p14:creationId xmlns:p14="http://schemas.microsoft.com/office/powerpoint/2010/main" val="27921065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99B9369-497E-A3BE-3A67-3DCBAC4455BD}"/>
              </a:ext>
            </a:extLst>
          </p:cNvPr>
          <p:cNvSpPr>
            <a:spLocks noGrp="1"/>
          </p:cNvSpPr>
          <p:nvPr/>
        </p:nvSpPr>
        <p:spPr>
          <a:xfrm>
            <a:off x="3312317" y="138113"/>
            <a:ext cx="5567365" cy="7614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1900" b="1" dirty="0">
              <a:solidFill>
                <a:schemeClr val="accent4">
                  <a:lumMod val="75000"/>
                </a:schemeClr>
              </a:solidFill>
              <a:latin typeface="Nikosh" panose="02000000000000000000" pitchFamily="2" charset="0"/>
              <a:cs typeface="Nikosh" panose="02000000000000000000" pitchFamily="2" charset="0"/>
            </a:endParaRPr>
          </a:p>
          <a:p>
            <a:pPr algn="ctr"/>
            <a:r>
              <a:rPr lang="en-US" sz="6400" b="1" dirty="0" err="1">
                <a:solidFill>
                  <a:schemeClr val="accent4">
                    <a:lumMod val="75000"/>
                  </a:schemeClr>
                </a:solidFill>
                <a:latin typeface="Nikosh" panose="02000000000000000000" pitchFamily="2" charset="0"/>
                <a:cs typeface="Nikosh" panose="02000000000000000000" pitchFamily="2" charset="0"/>
              </a:rPr>
              <a:t>নিচের</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ছবিগুলো</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লক্ষ</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কর</a:t>
            </a:r>
            <a:r>
              <a:rPr lang="en-US" sz="6400" b="1" dirty="0">
                <a:solidFill>
                  <a:schemeClr val="accent4">
                    <a:lumMod val="75000"/>
                  </a:schemeClr>
                </a:solidFill>
                <a:latin typeface="Nikosh" panose="02000000000000000000" pitchFamily="2" charset="0"/>
                <a:cs typeface="Nikosh" panose="02000000000000000000" pitchFamily="2" charset="0"/>
              </a:rPr>
              <a:t>। </a:t>
            </a:r>
          </a:p>
        </p:txBody>
      </p:sp>
      <p:pic>
        <p:nvPicPr>
          <p:cNvPr id="3" name="Picture 2">
            <a:extLst>
              <a:ext uri="{FF2B5EF4-FFF2-40B4-BE49-F238E27FC236}">
                <a16:creationId xmlns:a16="http://schemas.microsoft.com/office/drawing/2014/main" id="{5219E943-B951-5D2A-DF75-608E2A2473AD}"/>
              </a:ext>
            </a:extLst>
          </p:cNvPr>
          <p:cNvPicPr>
            <a:picLocks noChangeAspect="1"/>
          </p:cNvPicPr>
          <p:nvPr/>
        </p:nvPicPr>
        <p:blipFill>
          <a:blip r:embed="rId2">
            <a:extLst>
              <a:ext uri="{28A0092B-C50C-407E-A947-70E740481C1C}">
                <a14:useLocalDpi xmlns:a14="http://schemas.microsoft.com/office/drawing/2010/main" val="0"/>
              </a:ext>
            </a:extLst>
          </a:blip>
          <a:srcRect t="9009" b="9009"/>
          <a:stretch/>
        </p:blipFill>
        <p:spPr>
          <a:xfrm>
            <a:off x="773483" y="1106424"/>
            <a:ext cx="5103442" cy="28178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F63D791F-6126-BBD3-DFB7-B8179324FD2D}"/>
              </a:ext>
            </a:extLst>
          </p:cNvPr>
          <p:cNvPicPr>
            <a:picLocks noChangeAspect="1"/>
          </p:cNvPicPr>
          <p:nvPr/>
        </p:nvPicPr>
        <p:blipFill>
          <a:blip r:embed="rId3">
            <a:extLst>
              <a:ext uri="{28A0092B-C50C-407E-A947-70E740481C1C}">
                <a14:useLocalDpi xmlns:a14="http://schemas.microsoft.com/office/drawing/2010/main" val="0"/>
              </a:ext>
            </a:extLst>
          </a:blip>
          <a:srcRect t="15751" b="15751"/>
          <a:stretch/>
        </p:blipFill>
        <p:spPr>
          <a:xfrm>
            <a:off x="6315076" y="1106424"/>
            <a:ext cx="5103442" cy="28178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5A406561-CFFF-2A59-70AF-7FBE51578CF6}"/>
              </a:ext>
            </a:extLst>
          </p:cNvPr>
          <p:cNvPicPr>
            <a:picLocks noChangeAspect="1"/>
          </p:cNvPicPr>
          <p:nvPr/>
        </p:nvPicPr>
        <p:blipFill>
          <a:blip r:embed="rId4">
            <a:extLst>
              <a:ext uri="{28A0092B-C50C-407E-A947-70E740481C1C}">
                <a14:useLocalDpi xmlns:a14="http://schemas.microsoft.com/office/drawing/2010/main" val="0"/>
              </a:ext>
            </a:extLst>
          </a:blip>
          <a:srcRect t="18141" b="18141"/>
          <a:stretch/>
        </p:blipFill>
        <p:spPr>
          <a:xfrm>
            <a:off x="773483" y="4044276"/>
            <a:ext cx="5103441" cy="2708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E08A6528-5FD4-3F8F-EC8E-EEE78D205BDE}"/>
              </a:ext>
            </a:extLst>
          </p:cNvPr>
          <p:cNvPicPr>
            <a:picLocks noChangeAspect="1"/>
          </p:cNvPicPr>
          <p:nvPr/>
        </p:nvPicPr>
        <p:blipFill>
          <a:blip r:embed="rId5">
            <a:extLst>
              <a:ext uri="{28A0092B-C50C-407E-A947-70E740481C1C}">
                <a14:useLocalDpi xmlns:a14="http://schemas.microsoft.com/office/drawing/2010/main" val="0"/>
              </a:ext>
            </a:extLst>
          </a:blip>
          <a:srcRect t="22857" b="22857"/>
          <a:stretch/>
        </p:blipFill>
        <p:spPr>
          <a:xfrm>
            <a:off x="6315076" y="4044274"/>
            <a:ext cx="5103441" cy="2708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360041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8A0D21-3153-3EF7-335B-9D5762676FD4}"/>
              </a:ext>
            </a:extLst>
          </p:cNvPr>
          <p:cNvSpPr>
            <a:spLocks noGrp="1"/>
          </p:cNvSpPr>
          <p:nvPr/>
        </p:nvSpPr>
        <p:spPr>
          <a:xfrm>
            <a:off x="2595735" y="104777"/>
            <a:ext cx="7000527" cy="685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2000" b="1" dirty="0">
              <a:solidFill>
                <a:schemeClr val="accent4">
                  <a:lumMod val="75000"/>
                </a:schemeClr>
              </a:solidFill>
              <a:latin typeface="Nikosh" panose="02000000000000000000" pitchFamily="2" charset="0"/>
              <a:cs typeface="Nikosh" panose="02000000000000000000" pitchFamily="2" charset="0"/>
            </a:endParaRPr>
          </a:p>
          <a:p>
            <a:pPr algn="ctr"/>
            <a:r>
              <a:rPr lang="en-US" sz="16000" b="1" dirty="0">
                <a:solidFill>
                  <a:schemeClr val="accent4">
                    <a:lumMod val="75000"/>
                  </a:schemeClr>
                </a:solidFill>
                <a:latin typeface="Nikosh" panose="02000000000000000000" pitchFamily="2" charset="0"/>
                <a:cs typeface="Nikosh" panose="02000000000000000000" pitchFamily="2" charset="0"/>
              </a:rPr>
              <a:t>তথ্য ও </a:t>
            </a:r>
            <a:r>
              <a:rPr lang="en-US" sz="16000" b="1" dirty="0" err="1">
                <a:solidFill>
                  <a:schemeClr val="accent4">
                    <a:lumMod val="75000"/>
                  </a:schemeClr>
                </a:solidFill>
                <a:latin typeface="Nikosh" panose="02000000000000000000" pitchFamily="2" charset="0"/>
                <a:cs typeface="Nikosh" panose="02000000000000000000" pitchFamily="2" charset="0"/>
              </a:rPr>
              <a:t>যোগাযোগ</a:t>
            </a:r>
            <a:r>
              <a:rPr lang="en-US" sz="16000" b="1" dirty="0">
                <a:solidFill>
                  <a:schemeClr val="accent4">
                    <a:lumMod val="75000"/>
                  </a:schemeClr>
                </a:solidFill>
                <a:latin typeface="Nikosh" panose="02000000000000000000" pitchFamily="2" charset="0"/>
                <a:cs typeface="Nikosh" panose="02000000000000000000" pitchFamily="2" charset="0"/>
              </a:rPr>
              <a:t> </a:t>
            </a:r>
            <a:r>
              <a:rPr lang="en-US" sz="16000" b="1" dirty="0" err="1">
                <a:solidFill>
                  <a:schemeClr val="accent4">
                    <a:lumMod val="75000"/>
                  </a:schemeClr>
                </a:solidFill>
                <a:latin typeface="Nikosh" panose="02000000000000000000" pitchFamily="2" charset="0"/>
                <a:cs typeface="Nikosh" panose="02000000000000000000" pitchFamily="2" charset="0"/>
              </a:rPr>
              <a:t>প্রযুক্তির</a:t>
            </a:r>
            <a:r>
              <a:rPr lang="en-US" sz="16000" b="1" dirty="0">
                <a:solidFill>
                  <a:schemeClr val="accent4">
                    <a:lumMod val="75000"/>
                  </a:schemeClr>
                </a:solidFill>
                <a:latin typeface="Nikosh" panose="02000000000000000000" pitchFamily="2" charset="0"/>
                <a:cs typeface="Nikosh" panose="02000000000000000000" pitchFamily="2" charset="0"/>
              </a:rPr>
              <a:t> </a:t>
            </a:r>
            <a:r>
              <a:rPr lang="en-US" sz="16000" b="1" dirty="0" err="1">
                <a:solidFill>
                  <a:schemeClr val="accent4">
                    <a:lumMod val="75000"/>
                  </a:schemeClr>
                </a:solidFill>
                <a:latin typeface="Nikosh" panose="02000000000000000000" pitchFamily="2" charset="0"/>
                <a:cs typeface="Nikosh" panose="02000000000000000000" pitchFamily="2" charset="0"/>
              </a:rPr>
              <a:t>নিরাপদ</a:t>
            </a:r>
            <a:r>
              <a:rPr lang="en-US" sz="16000" b="1" dirty="0">
                <a:solidFill>
                  <a:schemeClr val="accent4">
                    <a:lumMod val="75000"/>
                  </a:schemeClr>
                </a:solidFill>
                <a:latin typeface="Nikosh" panose="02000000000000000000" pitchFamily="2" charset="0"/>
                <a:cs typeface="Nikosh" panose="02000000000000000000" pitchFamily="2" charset="0"/>
              </a:rPr>
              <a:t> </a:t>
            </a:r>
            <a:r>
              <a:rPr lang="en-US" sz="16000" b="1" dirty="0" err="1">
                <a:solidFill>
                  <a:schemeClr val="accent4">
                    <a:lumMod val="75000"/>
                  </a:schemeClr>
                </a:solidFill>
                <a:latin typeface="Nikosh" panose="02000000000000000000" pitchFamily="2" charset="0"/>
                <a:cs typeface="Nikosh" panose="02000000000000000000" pitchFamily="2" charset="0"/>
              </a:rPr>
              <a:t>ব্যবহার</a:t>
            </a:r>
            <a:endParaRPr lang="en-US" sz="16000" b="1" dirty="0">
              <a:solidFill>
                <a:schemeClr val="accent4">
                  <a:lumMod val="75000"/>
                </a:schemeClr>
              </a:solidFill>
              <a:latin typeface="Nikosh" panose="02000000000000000000" pitchFamily="2" charset="0"/>
              <a:cs typeface="Nikosh" panose="02000000000000000000" pitchFamily="2" charset="0"/>
            </a:endParaRPr>
          </a:p>
        </p:txBody>
      </p:sp>
      <p:sp>
        <p:nvSpPr>
          <p:cNvPr id="6" name="Content Placeholder 2">
            <a:extLst>
              <a:ext uri="{FF2B5EF4-FFF2-40B4-BE49-F238E27FC236}">
                <a16:creationId xmlns:a16="http://schemas.microsoft.com/office/drawing/2014/main" id="{35D33088-B11B-9BED-EAEF-34FBE9843F4A}"/>
              </a:ext>
            </a:extLst>
          </p:cNvPr>
          <p:cNvSpPr txBox="1">
            <a:spLocks/>
          </p:cNvSpPr>
          <p:nvPr/>
        </p:nvSpPr>
        <p:spPr>
          <a:xfrm>
            <a:off x="73152" y="882017"/>
            <a:ext cx="12033504" cy="5884543"/>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lvl="0" algn="just" defTabSz="914400" eaLnBrk="0" fontAlgn="base" hangingPunct="0">
              <a:spcBef>
                <a:spcPct val="0"/>
              </a:spcBef>
              <a:spcAft>
                <a:spcPct val="0"/>
              </a:spcAft>
              <a:buClrTx/>
              <a:buSzTx/>
            </a:pPr>
            <a:endParaRPr lang="en-US" sz="300" dirty="0">
              <a:solidFill>
                <a:srgbClr val="FF0000"/>
              </a:solidFill>
              <a:latin typeface="Nikosh" panose="02000000000000000000" pitchFamily="2" charset="0"/>
              <a:cs typeface="Nikosh" panose="02000000000000000000" pitchFamily="2" charset="0"/>
            </a:endParaRPr>
          </a:p>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350" dirty="0">
                <a:solidFill>
                  <a:srgbClr val="FF0000"/>
                </a:solidFill>
                <a:latin typeface="Nikosh" panose="02000000000000000000" pitchFamily="2" charset="0"/>
                <a:cs typeface="Nikosh" panose="02000000000000000000" pitchFamily="2" charset="0"/>
              </a:rPr>
              <a:t>তথ্য ও যোগাযোগ প্রযুক্তির (</a:t>
            </a:r>
            <a:r>
              <a:rPr lang="en-US" sz="1350" dirty="0">
                <a:solidFill>
                  <a:srgbClr val="FF0000"/>
                </a:solidFill>
                <a:latin typeface="Nikosh" panose="02000000000000000000" pitchFamily="2" charset="0"/>
                <a:cs typeface="Nikosh" panose="02000000000000000000" pitchFamily="2" charset="0"/>
              </a:rPr>
              <a:t>ICT) </a:t>
            </a:r>
            <a:r>
              <a:rPr lang="as-IN" sz="1350" dirty="0">
                <a:solidFill>
                  <a:srgbClr val="FF0000"/>
                </a:solidFill>
                <a:latin typeface="Nikosh" panose="02000000000000000000" pitchFamily="2" charset="0"/>
                <a:cs typeface="Nikosh" panose="02000000000000000000" pitchFamily="2" charset="0"/>
              </a:rPr>
              <a:t>নিরাপদ ব্যবহার বলতে বোঝা</a:t>
            </a:r>
            <a:r>
              <a:rPr lang="en-US" sz="1350" dirty="0">
                <a:solidFill>
                  <a:srgbClr val="FF0000"/>
                </a:solidFill>
                <a:latin typeface="Nikosh" panose="02000000000000000000" pitchFamily="2" charset="0"/>
                <a:cs typeface="Nikosh" panose="02000000000000000000" pitchFamily="2" charset="0"/>
              </a:rPr>
              <a:t>য়</a:t>
            </a:r>
            <a:r>
              <a:rPr lang="as-IN" sz="1350" dirty="0">
                <a:solidFill>
                  <a:srgbClr val="FF0000"/>
                </a:solidFill>
                <a:latin typeface="Nikosh" panose="02000000000000000000" pitchFamily="2" charset="0"/>
                <a:cs typeface="Nikosh" panose="02000000000000000000" pitchFamily="2" charset="0"/>
              </a:rPr>
              <a:t> এমনভাবে প্রযুক্তি, ইন্টারনেট এবং ডিজিটাল ডিভাইসগুলো ব্যবহার করা যা ব্যবহারকারীকে সাইবার অপরাধ, মানসিক ক্ষতি এবং শারীরিক অসুস্থতা থেকে সুরক্ষিত রাখে। বর্তমান যুগে প্রযুক্তির ওপর আমাদের নির্ভরতা যেমন বে</a:t>
            </a:r>
            <a:r>
              <a:rPr lang="en-US" sz="1350" dirty="0" err="1">
                <a:solidFill>
                  <a:srgbClr val="FF0000"/>
                </a:solidFill>
                <a:latin typeface="Nikosh" panose="02000000000000000000" pitchFamily="2" charset="0"/>
                <a:cs typeface="Nikosh" panose="02000000000000000000" pitchFamily="2" charset="0"/>
              </a:rPr>
              <a:t>ড়েছে</a:t>
            </a:r>
            <a:r>
              <a:rPr lang="as-IN" sz="1350" dirty="0">
                <a:solidFill>
                  <a:srgbClr val="FF0000"/>
                </a:solidFill>
                <a:latin typeface="Nikosh" panose="02000000000000000000" pitchFamily="2" charset="0"/>
                <a:cs typeface="Nikosh" panose="02000000000000000000" pitchFamily="2" charset="0"/>
              </a:rPr>
              <a:t>, তেমনি এর নিরাপদ ব্যবহারের প্র</a:t>
            </a:r>
            <a:r>
              <a:rPr lang="en-US" sz="1350" dirty="0" err="1">
                <a:solidFill>
                  <a:srgbClr val="FF0000"/>
                </a:solidFill>
                <a:latin typeface="Nikosh" panose="02000000000000000000" pitchFamily="2" charset="0"/>
                <a:cs typeface="Nikosh" panose="02000000000000000000" pitchFamily="2" charset="0"/>
              </a:rPr>
              <a:t>য়োজনীয়তাও</a:t>
            </a:r>
            <a:r>
              <a:rPr lang="as-IN" sz="1350" dirty="0">
                <a:solidFill>
                  <a:srgbClr val="FF0000"/>
                </a:solidFill>
                <a:latin typeface="Nikosh" panose="02000000000000000000" pitchFamily="2" charset="0"/>
                <a:cs typeface="Nikosh" panose="02000000000000000000" pitchFamily="2" charset="0"/>
              </a:rPr>
              <a:t> অপরিসীম।</a:t>
            </a:r>
            <a:endParaRPr lang="en-US" sz="135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v"/>
            </a:pPr>
            <a:r>
              <a:rPr lang="bn-IN" altLang="en-US" sz="1350" dirty="0">
                <a:solidFill>
                  <a:srgbClr val="7030A0"/>
                </a:solidFill>
                <a:latin typeface="Nikosh" panose="02000000000000000000" pitchFamily="2" charset="0"/>
                <a:cs typeface="Nikosh" panose="02000000000000000000" pitchFamily="2" charset="0"/>
              </a:rPr>
              <a:t>নিচে তথ্য ও যোগাযোগ প্রযুক্তির নিরাপদ ব্যবহারের প্রধান ক্ষেত্র ও উপায়গুলো বিস্তারিত আলোচনা করা হলো</a:t>
            </a:r>
            <a:r>
              <a:rPr lang="en-US" altLang="en-US" sz="1350" dirty="0">
                <a:solidFill>
                  <a:srgbClr val="7030A0"/>
                </a:solidFill>
                <a:latin typeface="Nikosh" panose="02000000000000000000" pitchFamily="2" charset="0"/>
                <a:cs typeface="Nikosh" panose="02000000000000000000" pitchFamily="2" charset="0"/>
              </a:rPr>
              <a:t>:</a:t>
            </a:r>
          </a:p>
          <a:p>
            <a:pPr lvl="0" defTabSz="914400" eaLnBrk="0" fontAlgn="base" hangingPunct="0">
              <a:spcBef>
                <a:spcPct val="0"/>
              </a:spcBef>
              <a:spcAft>
                <a:spcPct val="0"/>
              </a:spcAft>
              <a:buClrTx/>
              <a:buSzTx/>
            </a:pPr>
            <a:r>
              <a:rPr lang="bn-IN" altLang="en-US" sz="1350" b="1" dirty="0">
                <a:solidFill>
                  <a:srgbClr val="FF0000"/>
                </a:solidFill>
                <a:latin typeface="Nikosh" panose="02000000000000000000" pitchFamily="2" charset="0"/>
                <a:cs typeface="Nikosh" panose="02000000000000000000" pitchFamily="2" charset="0"/>
              </a:rPr>
              <a:t>১</a:t>
            </a:r>
            <a:r>
              <a:rPr lang="en-US" altLang="en-US" sz="1350" b="1" dirty="0">
                <a:solidFill>
                  <a:srgbClr val="FF0000"/>
                </a:solidFill>
                <a:latin typeface="Nikosh" panose="02000000000000000000" pitchFamily="2" charset="0"/>
                <a:cs typeface="Nikosh" panose="02000000000000000000" pitchFamily="2" charset="0"/>
              </a:rPr>
              <a:t>. </a:t>
            </a:r>
            <a:r>
              <a:rPr lang="bn-IN" altLang="en-US" sz="1350" b="1" dirty="0">
                <a:solidFill>
                  <a:srgbClr val="FF0000"/>
                </a:solidFill>
                <a:latin typeface="Nikosh" panose="02000000000000000000" pitchFamily="2" charset="0"/>
                <a:cs typeface="Nikosh" panose="02000000000000000000" pitchFamily="2" charset="0"/>
              </a:rPr>
              <a:t>ব্যক্তিগত নিরাপত্তা ও পাসওয়ার্ড ব্যবস্থাপনা</a:t>
            </a:r>
            <a:r>
              <a:rPr lang="en-US" altLang="en-US" sz="1350" b="1" dirty="0">
                <a:solidFill>
                  <a:srgbClr val="FF0000"/>
                </a:solidFill>
                <a:latin typeface="Nikosh" panose="02000000000000000000" pitchFamily="2" charset="0"/>
                <a:cs typeface="Nikosh" panose="02000000000000000000" pitchFamily="2" charset="0"/>
              </a:rPr>
              <a:t>:</a:t>
            </a:r>
            <a:endParaRPr lang="en-US" altLang="en-US" sz="135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শক্তিশালী পাসওয়ার্ড ব্যবহার</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আপনার সকল অ্যাকাউন্টে </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যেমন</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ইমেইল</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ফেসবুক</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ব্যাংক অ্যাকাউন্ট</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শক্তিশালী পাসওয়ার্ড ব্যবহার করুন। পাসওয়ার্ডে অন্তত একটি বড় হাতের অক্ষর</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ছোট হাতের অক্ষর</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সংখ্যা এবং বিশেষ চিহ্ন </a:t>
            </a:r>
            <a:r>
              <a:rPr lang="en-US" altLang="en-US" sz="1350" dirty="0">
                <a:solidFill>
                  <a:schemeClr val="tx1"/>
                </a:solidFill>
                <a:latin typeface="Nikosh" panose="02000000000000000000" pitchFamily="2" charset="0"/>
                <a:cs typeface="Nikosh" panose="02000000000000000000" pitchFamily="2" charset="0"/>
              </a:rPr>
              <a:t>(@, #, $, %) </a:t>
            </a:r>
            <a:r>
              <a:rPr lang="bn-IN" altLang="en-US" sz="1350" dirty="0">
                <a:solidFill>
                  <a:schemeClr val="tx1"/>
                </a:solidFill>
                <a:latin typeface="Nikosh" panose="02000000000000000000" pitchFamily="2" charset="0"/>
                <a:cs typeface="Nikosh" panose="02000000000000000000" pitchFamily="2" charset="0"/>
              </a:rPr>
              <a:t>ব্যবহার করা উচিত।</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দ্বি</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b="1" dirty="0">
                <a:solidFill>
                  <a:schemeClr val="tx1"/>
                </a:solidFill>
                <a:latin typeface="Nikosh" panose="02000000000000000000" pitchFamily="2" charset="0"/>
                <a:cs typeface="Nikosh" panose="02000000000000000000" pitchFamily="2" charset="0"/>
              </a:rPr>
              <a:t>স্তর বিশিষ্ট যাচাইকরণ </a:t>
            </a:r>
            <a:r>
              <a:rPr lang="en-US" altLang="en-US" sz="1350" b="1" dirty="0">
                <a:solidFill>
                  <a:schemeClr val="tx1"/>
                </a:solidFill>
                <a:latin typeface="Nikosh" panose="02000000000000000000" pitchFamily="2" charset="0"/>
                <a:cs typeface="Nikosh" panose="02000000000000000000" pitchFamily="2" charset="0"/>
              </a:rPr>
              <a:t>(2FA):</a:t>
            </a:r>
            <a:r>
              <a:rPr lang="bn-IN" altLang="en-US" sz="1350" dirty="0">
                <a:solidFill>
                  <a:schemeClr val="tx1"/>
                </a:solidFill>
                <a:latin typeface="Nikosh" panose="02000000000000000000" pitchFamily="2" charset="0"/>
                <a:cs typeface="Nikosh" panose="02000000000000000000" pitchFamily="2" charset="0"/>
              </a:rPr>
              <a:t> আপনার গুরুত্বপূর্ণ অ্যাকাউন্টগুলোতে টু</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ফ্যাক্টর অথেনটিকেশন </a:t>
            </a:r>
            <a:r>
              <a:rPr lang="en-US" altLang="en-US" sz="1350" dirty="0">
                <a:solidFill>
                  <a:schemeClr val="tx1"/>
                </a:solidFill>
                <a:latin typeface="Nikosh" panose="02000000000000000000" pitchFamily="2" charset="0"/>
                <a:cs typeface="Nikosh" panose="02000000000000000000" pitchFamily="2" charset="0"/>
              </a:rPr>
              <a:t>(2FA) </a:t>
            </a:r>
            <a:r>
              <a:rPr lang="bn-IN" altLang="en-US" sz="1350" dirty="0">
                <a:solidFill>
                  <a:schemeClr val="tx1"/>
                </a:solidFill>
                <a:latin typeface="Nikosh" panose="02000000000000000000" pitchFamily="2" charset="0"/>
                <a:cs typeface="Nikosh" panose="02000000000000000000" pitchFamily="2" charset="0"/>
              </a:rPr>
              <a:t>চালু রাখুন। এর ফলে পাসওয়ার্ড কেউ জেনে গেলেও আপনার ফোন বা ইমেইলের কোড ছাড়া অ্যাকাউন্টে প্রবেশ করতে পারবে না।</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ব্যক্তিগত তথ্য গোপন রাখা</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সোশ্যাল মিডিয়া বা ইন্টারনেটে নিজের জাতীয় পরিচয়পত্র নম্বর</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ব্যাংক বিবরণী</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বাড়ির ঠিকানা বা ফোন নম্বর সহজে শেয়ার করবেন না।</a:t>
            </a:r>
            <a:endParaRPr lang="en-US" altLang="en-US" sz="135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bn-IN" altLang="en-US" sz="1350" b="1" dirty="0">
                <a:solidFill>
                  <a:srgbClr val="FF0000"/>
                </a:solidFill>
                <a:latin typeface="Nikosh" panose="02000000000000000000" pitchFamily="2" charset="0"/>
                <a:cs typeface="Nikosh" panose="02000000000000000000" pitchFamily="2" charset="0"/>
              </a:rPr>
              <a:t>২</a:t>
            </a:r>
            <a:r>
              <a:rPr lang="en-US" altLang="en-US" sz="1350" b="1" dirty="0">
                <a:solidFill>
                  <a:srgbClr val="FF0000"/>
                </a:solidFill>
                <a:latin typeface="Nikosh" panose="02000000000000000000" pitchFamily="2" charset="0"/>
                <a:cs typeface="Nikosh" panose="02000000000000000000" pitchFamily="2" charset="0"/>
              </a:rPr>
              <a:t>. </a:t>
            </a:r>
            <a:r>
              <a:rPr lang="bn-IN" altLang="en-US" sz="1350" b="1" dirty="0">
                <a:solidFill>
                  <a:srgbClr val="FF0000"/>
                </a:solidFill>
                <a:latin typeface="Nikosh" panose="02000000000000000000" pitchFamily="2" charset="0"/>
                <a:cs typeface="Nikosh" panose="02000000000000000000" pitchFamily="2" charset="0"/>
              </a:rPr>
              <a:t>সাইবার নিরাপত্তা ও ম্যালওয়্যার থেকে সুরক্ষা</a:t>
            </a:r>
            <a:r>
              <a:rPr lang="en-US" altLang="en-US" sz="1350" b="1" dirty="0">
                <a:solidFill>
                  <a:srgbClr val="FF0000"/>
                </a:solidFill>
                <a:latin typeface="Nikosh" panose="02000000000000000000" pitchFamily="2" charset="0"/>
                <a:cs typeface="Nikosh" panose="02000000000000000000" pitchFamily="2" charset="0"/>
              </a:rPr>
              <a:t>:</a:t>
            </a:r>
            <a:endParaRPr lang="en-US" altLang="en-US" sz="135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অ্যান্টিভাইরাস সফটওয়্যার</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ডিভাইসকে ভাইরাস</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ম্যালওয়্যার বা র্যানসমওয়্যার থেকে রক্ষা করতে একটি নির্ভরযোগ্য এবং আপ</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টু</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ডেট অ্যান্টিভাইরাস ব্যবহার করুন।</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সফ্টওয়্যার আপডেট</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আপনার ফোনের অপারেটিং সিস্টেম </a:t>
            </a:r>
            <a:r>
              <a:rPr lang="en-US" altLang="en-US" sz="1350" dirty="0">
                <a:solidFill>
                  <a:schemeClr val="tx1"/>
                </a:solidFill>
                <a:latin typeface="Nikosh" panose="02000000000000000000" pitchFamily="2" charset="0"/>
                <a:cs typeface="Nikosh" panose="02000000000000000000" pitchFamily="2" charset="0"/>
              </a:rPr>
              <a:t>(Android/iOS) </a:t>
            </a:r>
            <a:r>
              <a:rPr lang="bn-IN" altLang="en-US" sz="1350" dirty="0">
                <a:solidFill>
                  <a:schemeClr val="tx1"/>
                </a:solidFill>
                <a:latin typeface="Nikosh" panose="02000000000000000000" pitchFamily="2" charset="0"/>
                <a:cs typeface="Nikosh" panose="02000000000000000000" pitchFamily="2" charset="0"/>
              </a:rPr>
              <a:t>এবং কম্পিউটারের সফটওয়্যারগুলো নিয়মিত আপডেট রাখুন। আপডেটগুলো সিকিউরিটি বাগ বা ত্রুটি দূর করে।</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সন্দেহজনক লিংকে ক্লিক না করা</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ইমেইল</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মেসেঞ্জার বা এসএমএসে আসা কোনো লটারি জয়ের বা লোভনীয় অফারের অজানা লিংকে </a:t>
            </a:r>
            <a:r>
              <a:rPr lang="en-US" altLang="en-US" sz="1350" dirty="0">
                <a:solidFill>
                  <a:schemeClr val="tx1"/>
                </a:solidFill>
                <a:latin typeface="Nikosh" panose="02000000000000000000" pitchFamily="2" charset="0"/>
                <a:cs typeface="Nikosh" panose="02000000000000000000" pitchFamily="2" charset="0"/>
              </a:rPr>
              <a:t>(Phishing Link) </a:t>
            </a:r>
            <a:r>
              <a:rPr lang="bn-IN" altLang="en-US" sz="1350" dirty="0">
                <a:solidFill>
                  <a:schemeClr val="tx1"/>
                </a:solidFill>
                <a:latin typeface="Nikosh" panose="02000000000000000000" pitchFamily="2" charset="0"/>
                <a:cs typeface="Nikosh" panose="02000000000000000000" pitchFamily="2" charset="0"/>
              </a:rPr>
              <a:t>ক্লিক করবেন না।</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rgbClr val="FF0000"/>
                </a:solidFill>
                <a:latin typeface="Nikosh" panose="02000000000000000000" pitchFamily="2" charset="0"/>
                <a:cs typeface="Nikosh" panose="02000000000000000000" pitchFamily="2" charset="0"/>
              </a:rPr>
              <a:t>৩</a:t>
            </a:r>
            <a:r>
              <a:rPr lang="en-US" altLang="en-US" sz="1350" b="1" dirty="0">
                <a:solidFill>
                  <a:srgbClr val="FF0000"/>
                </a:solidFill>
                <a:latin typeface="Nikosh" panose="02000000000000000000" pitchFamily="2" charset="0"/>
                <a:cs typeface="Nikosh" panose="02000000000000000000" pitchFamily="2" charset="0"/>
              </a:rPr>
              <a:t>. </a:t>
            </a:r>
            <a:r>
              <a:rPr lang="bn-IN" altLang="en-US" sz="1350" b="1" dirty="0">
                <a:solidFill>
                  <a:srgbClr val="FF0000"/>
                </a:solidFill>
                <a:latin typeface="Nikosh" panose="02000000000000000000" pitchFamily="2" charset="0"/>
                <a:cs typeface="Nikosh" panose="02000000000000000000" pitchFamily="2" charset="0"/>
              </a:rPr>
              <a:t>সামাজিক যোগাযোগ মাধ্যমের নিরাপদ ব্যবহার</a:t>
            </a:r>
            <a:r>
              <a:rPr lang="en-US" altLang="en-US" sz="1350" b="1" dirty="0">
                <a:solidFill>
                  <a:srgbClr val="FF0000"/>
                </a:solidFill>
                <a:latin typeface="Nikosh" panose="02000000000000000000" pitchFamily="2" charset="0"/>
                <a:cs typeface="Nikosh" panose="02000000000000000000" pitchFamily="2" charset="0"/>
              </a:rPr>
              <a:t>:</a:t>
            </a:r>
            <a:endParaRPr lang="en-US" altLang="en-US" sz="135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অপরিচিতদের বন্ধু তালিকায় যুক্ত না করা</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সামাজিক যোগাযোগ মাধ্যমে অচেনা বা সন্দেহজনক প্রোফাইলের ফ্রেন্ড রিকোয়েস্ট গ্রহণ করা থেকে বিরত থাকুন।</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সাইবার বুলিং বা সাইবার হেনস্থা</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ইন্টারনেটে কাউকে নিয়ে ট্রল করা</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অপমানজনক মন্তব্য করা বা কুৎসা রটানো থেকে বিরত থাকুন। আপনি নিজে এর শিকার হলে দ্রুত পরিবারের কাউকে জানান বা আইনের আশ্রয় নিন।</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তথ্য যাচাইকরণ</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সামাজিক যোগাযোগ মাধ্যমে কোনো খবর দেখলেই তা বিশ্বাস বা শেয়ার করবেন না। শেয়ার করার আগে সংবাদের সত্যতা নিশ্চিত করুন।</a:t>
            </a:r>
            <a:endParaRPr lang="en-US" altLang="en-US" sz="135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bn-IN" altLang="en-US" sz="1350" b="1" dirty="0">
                <a:solidFill>
                  <a:srgbClr val="FF0000"/>
                </a:solidFill>
                <a:latin typeface="Nikosh" panose="02000000000000000000" pitchFamily="2" charset="0"/>
                <a:cs typeface="Nikosh" panose="02000000000000000000" pitchFamily="2" charset="0"/>
              </a:rPr>
              <a:t>৪</a:t>
            </a:r>
            <a:r>
              <a:rPr lang="en-US" altLang="en-US" sz="1350" b="1" dirty="0">
                <a:solidFill>
                  <a:srgbClr val="FF0000"/>
                </a:solidFill>
                <a:latin typeface="Nikosh" panose="02000000000000000000" pitchFamily="2" charset="0"/>
                <a:cs typeface="Nikosh" panose="02000000000000000000" pitchFamily="2" charset="0"/>
              </a:rPr>
              <a:t>. </a:t>
            </a:r>
            <a:r>
              <a:rPr lang="bn-IN" altLang="en-US" sz="1350" b="1" dirty="0">
                <a:solidFill>
                  <a:srgbClr val="FF0000"/>
                </a:solidFill>
                <a:latin typeface="Nikosh" panose="02000000000000000000" pitchFamily="2" charset="0"/>
                <a:cs typeface="Nikosh" panose="02000000000000000000" pitchFamily="2" charset="0"/>
              </a:rPr>
              <a:t>স্বাস্থ্যঝুঁকি ও শারীরিক সচেতনতা</a:t>
            </a:r>
            <a:r>
              <a:rPr lang="en-US" altLang="en-US" sz="1350" b="1" dirty="0">
                <a:solidFill>
                  <a:srgbClr val="FF0000"/>
                </a:solidFill>
                <a:latin typeface="Nikosh" panose="02000000000000000000" pitchFamily="2" charset="0"/>
                <a:cs typeface="Nikosh" panose="02000000000000000000" pitchFamily="2" charset="0"/>
              </a:rPr>
              <a:t>:</a:t>
            </a:r>
            <a:endParaRPr lang="en-US" altLang="en-US" sz="135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সময় নির্ধারণ </a:t>
            </a:r>
            <a:r>
              <a:rPr lang="en-US" altLang="en-US" sz="1350" b="1" dirty="0">
                <a:solidFill>
                  <a:schemeClr val="tx1"/>
                </a:solidFill>
                <a:latin typeface="Nikosh" panose="02000000000000000000" pitchFamily="2" charset="0"/>
                <a:cs typeface="Nikosh" panose="02000000000000000000" pitchFamily="2" charset="0"/>
              </a:rPr>
              <a:t>(Screen Time):</a:t>
            </a:r>
            <a:r>
              <a:rPr lang="bn-IN" altLang="en-US" sz="1350" dirty="0">
                <a:solidFill>
                  <a:schemeClr val="tx1"/>
                </a:solidFill>
                <a:latin typeface="Nikosh" panose="02000000000000000000" pitchFamily="2" charset="0"/>
                <a:cs typeface="Nikosh" panose="02000000000000000000" pitchFamily="2" charset="0"/>
              </a:rPr>
              <a:t> একটানা দীর্ঘসময় কম্পিউটার</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ল্যাপটপ বা মোবাইল স্ক্রিনের দিকে তাকিয়ে থাকবেন না। প্রতি ২০ মিনিট পর ২০ সেকেন্ডের জন্য ২০ ফুট দূরের কোনো বস্তুর দিকে তাকান </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২০</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২০</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২০ নিয়ম</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বসার সঠিক ভঙ্গি </a:t>
            </a:r>
            <a:r>
              <a:rPr lang="en-US" altLang="en-US" sz="1350" b="1" dirty="0">
                <a:solidFill>
                  <a:schemeClr val="tx1"/>
                </a:solidFill>
                <a:latin typeface="Nikosh" panose="02000000000000000000" pitchFamily="2" charset="0"/>
                <a:cs typeface="Nikosh" panose="02000000000000000000" pitchFamily="2" charset="0"/>
              </a:rPr>
              <a:t>(Posture):</a:t>
            </a:r>
            <a:r>
              <a:rPr lang="bn-IN" altLang="en-US" sz="1350" dirty="0">
                <a:solidFill>
                  <a:schemeClr val="tx1"/>
                </a:solidFill>
                <a:latin typeface="Nikosh" panose="02000000000000000000" pitchFamily="2" charset="0"/>
                <a:cs typeface="Nikosh" panose="02000000000000000000" pitchFamily="2" charset="0"/>
              </a:rPr>
              <a:t> কম্পিউটার ব্যবহারের সময় মেরুদণ্ড সোজা রেখে বসুন। মনিটরটি যেন আপনার চোখের সমান্তরালে থাকে</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যাতে ঘাড় বা পিঠে ব্যথা না হয়।</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প্রযুক্তির আসক্তি দূর করা</a:t>
            </a:r>
            <a:r>
              <a:rPr lang="en-US" altLang="en-US" sz="1350" b="1"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 ঘুমানোর অন্তত এক ঘণ্টা আগে সব ধরনের ডিজিটাল স্ক্রিন থেকে দূরে থাকুন। শারীরিক খেলাধুলা ও সামাজিক মেলবন্ধনে সময় দিন।</a:t>
            </a:r>
            <a:endParaRPr lang="en-US" altLang="en-US" sz="135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bn-IN" altLang="en-US" sz="1350" b="1" dirty="0">
                <a:solidFill>
                  <a:srgbClr val="FF0000"/>
                </a:solidFill>
                <a:latin typeface="Nikosh" panose="02000000000000000000" pitchFamily="2" charset="0"/>
                <a:cs typeface="Nikosh" panose="02000000000000000000" pitchFamily="2" charset="0"/>
              </a:rPr>
              <a:t>৫</a:t>
            </a:r>
            <a:r>
              <a:rPr lang="en-US" altLang="en-US" sz="1350" b="1" dirty="0">
                <a:solidFill>
                  <a:srgbClr val="FF0000"/>
                </a:solidFill>
                <a:latin typeface="Nikosh" panose="02000000000000000000" pitchFamily="2" charset="0"/>
                <a:cs typeface="Nikosh" panose="02000000000000000000" pitchFamily="2" charset="0"/>
              </a:rPr>
              <a:t>. </a:t>
            </a:r>
            <a:r>
              <a:rPr lang="bn-IN" altLang="en-US" sz="1350" b="1" dirty="0">
                <a:solidFill>
                  <a:srgbClr val="FF0000"/>
                </a:solidFill>
                <a:latin typeface="Nikosh" panose="02000000000000000000" pitchFamily="2" charset="0"/>
                <a:cs typeface="Nikosh" panose="02000000000000000000" pitchFamily="2" charset="0"/>
              </a:rPr>
              <a:t>আইনি সচেতনতা </a:t>
            </a:r>
            <a:r>
              <a:rPr lang="en-US" altLang="en-US" sz="1350" b="1" dirty="0">
                <a:solidFill>
                  <a:srgbClr val="FF0000"/>
                </a:solidFill>
                <a:latin typeface="Nikosh" panose="02000000000000000000" pitchFamily="2" charset="0"/>
                <a:cs typeface="Nikosh" panose="02000000000000000000" pitchFamily="2" charset="0"/>
              </a:rPr>
              <a:t>(</a:t>
            </a:r>
            <a:r>
              <a:rPr lang="bn-IN" altLang="en-US" sz="1350" b="1" dirty="0">
                <a:solidFill>
                  <a:srgbClr val="FF0000"/>
                </a:solidFill>
                <a:latin typeface="Nikosh" panose="02000000000000000000" pitchFamily="2" charset="0"/>
                <a:cs typeface="Nikosh" panose="02000000000000000000" pitchFamily="2" charset="0"/>
              </a:rPr>
              <a:t>ডিজিটাল নিরাপত্তা</a:t>
            </a:r>
            <a:r>
              <a:rPr lang="en-US" altLang="en-US" sz="1350" b="1" dirty="0">
                <a:solidFill>
                  <a:srgbClr val="FF0000"/>
                </a:solidFill>
                <a:latin typeface="Nikosh" panose="02000000000000000000" pitchFamily="2" charset="0"/>
                <a:cs typeface="Nikosh" panose="02000000000000000000" pitchFamily="2" charset="0"/>
              </a:rPr>
              <a:t>):</a:t>
            </a:r>
            <a:endParaRPr lang="en-US" altLang="en-US" sz="1350" dirty="0">
              <a:solidFill>
                <a:srgbClr val="FF0000"/>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bn-IN" altLang="en-US" sz="1350" dirty="0">
                <a:solidFill>
                  <a:schemeClr val="tx1"/>
                </a:solidFill>
                <a:latin typeface="Nikosh" panose="02000000000000000000" pitchFamily="2" charset="0"/>
                <a:cs typeface="Nikosh" panose="02000000000000000000" pitchFamily="2" charset="0"/>
              </a:rPr>
              <a:t>ইন্টারনেটে যেকোনো অপরাধমূলক কর্মকাণ্ড</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যেমন</a:t>
            </a:r>
            <a:r>
              <a:rPr lang="en-US" altLang="en-US" sz="1350" dirty="0">
                <a:solidFill>
                  <a:schemeClr val="tx1"/>
                </a:solidFill>
                <a:latin typeface="Nikosh" panose="02000000000000000000" pitchFamily="2" charset="0"/>
                <a:cs typeface="Nikosh" panose="02000000000000000000" pitchFamily="2" charset="0"/>
              </a:rPr>
              <a:t>—</a:t>
            </a:r>
            <a:r>
              <a:rPr lang="bn-IN" altLang="en-US" sz="1350" dirty="0">
                <a:solidFill>
                  <a:schemeClr val="tx1"/>
                </a:solidFill>
                <a:latin typeface="Nikosh" panose="02000000000000000000" pitchFamily="2" charset="0"/>
                <a:cs typeface="Nikosh" panose="02000000000000000000" pitchFamily="2" charset="0"/>
              </a:rPr>
              <a:t>কারো অ্যাকাউন্ট হ্যাক করা</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গুজব ছড়ানো বা আপত্তিকর ছবি ছড়ানো আইনত দণ্ডনীয় অপরাধ। বাংলাদেশের </a:t>
            </a:r>
            <a:r>
              <a:rPr lang="bn-IN" altLang="en-US" sz="1350" b="1" dirty="0">
                <a:solidFill>
                  <a:schemeClr val="tx1"/>
                </a:solidFill>
                <a:latin typeface="Nikosh" panose="02000000000000000000" pitchFamily="2" charset="0"/>
                <a:cs typeface="Nikosh" panose="02000000000000000000" pitchFamily="2" charset="0"/>
              </a:rPr>
              <a:t>সাইবার নিরাপত্তা আইন</a:t>
            </a:r>
            <a:r>
              <a:rPr lang="bn-IN" altLang="en-US" sz="1350" dirty="0">
                <a:solidFill>
                  <a:schemeClr val="tx1"/>
                </a:solidFill>
                <a:latin typeface="Nikosh" panose="02000000000000000000" pitchFamily="2" charset="0"/>
                <a:cs typeface="Nikosh" panose="02000000000000000000" pitchFamily="2" charset="0"/>
              </a:rPr>
              <a:t> অনুযায়ী এই ধরনের অপরাধের জন্য কঠোর শাস্তির বিধান রয়েছে।</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তথ্য ও যোগাযোগ প্রযুক্তির নিরাপদ ব্যবহার সম্পর্কে আপনার কি সুনির্দিষ্ট কোনো বিষয়ে জানার প্রয়োজন রয়েছে</a:t>
            </a:r>
            <a:r>
              <a:rPr lang="en-US" altLang="en-US" sz="1350" dirty="0">
                <a:solidFill>
                  <a:schemeClr val="tx1"/>
                </a:solidFill>
                <a:latin typeface="Nikosh" panose="02000000000000000000" pitchFamily="2" charset="0"/>
                <a:cs typeface="Nikosh" panose="02000000000000000000" pitchFamily="2" charset="0"/>
              </a:rPr>
              <a:t>? </a:t>
            </a:r>
            <a:r>
              <a:rPr lang="bn-IN" altLang="en-US" sz="1350" dirty="0">
                <a:solidFill>
                  <a:schemeClr val="tx1"/>
                </a:solidFill>
                <a:latin typeface="Nikosh" panose="02000000000000000000" pitchFamily="2" charset="0"/>
                <a:cs typeface="Nikosh" panose="02000000000000000000" pitchFamily="2" charset="0"/>
              </a:rPr>
              <a:t>যেমন</a:t>
            </a:r>
            <a:r>
              <a:rPr lang="en-US" altLang="en-US" sz="1350" dirty="0">
                <a:solidFill>
                  <a:schemeClr val="tx1"/>
                </a:solidFill>
                <a:latin typeface="Nikosh" panose="02000000000000000000" pitchFamily="2" charset="0"/>
                <a:cs typeface="Nikosh" panose="02000000000000000000" pitchFamily="2" charset="0"/>
              </a:rPr>
              <a:t>:</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dirty="0">
                <a:solidFill>
                  <a:schemeClr val="tx1"/>
                </a:solidFill>
                <a:latin typeface="Nikosh" panose="02000000000000000000" pitchFamily="2" charset="0"/>
                <a:cs typeface="Nikosh" panose="02000000000000000000" pitchFamily="2" charset="0"/>
              </a:rPr>
              <a:t>আপনার </a:t>
            </a:r>
            <a:r>
              <a:rPr lang="bn-IN" altLang="en-US" sz="1350" b="1" dirty="0">
                <a:solidFill>
                  <a:schemeClr val="tx1"/>
                </a:solidFill>
                <a:latin typeface="Nikosh" panose="02000000000000000000" pitchFamily="2" charset="0"/>
                <a:cs typeface="Nikosh" panose="02000000000000000000" pitchFamily="2" charset="0"/>
              </a:rPr>
              <a:t>সন্তানের জন্য নিরাপদ ইন্টারনেট</a:t>
            </a:r>
            <a:r>
              <a:rPr lang="bn-IN" altLang="en-US" sz="1350" dirty="0">
                <a:solidFill>
                  <a:schemeClr val="tx1"/>
                </a:solidFill>
                <a:latin typeface="Nikosh" panose="02000000000000000000" pitchFamily="2" charset="0"/>
                <a:cs typeface="Nikosh" panose="02000000000000000000" pitchFamily="2" charset="0"/>
              </a:rPr>
              <a:t> নিশ্চিত করা</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b="1" dirty="0">
                <a:solidFill>
                  <a:schemeClr val="tx1"/>
                </a:solidFill>
                <a:latin typeface="Nikosh" panose="02000000000000000000" pitchFamily="2" charset="0"/>
                <a:cs typeface="Nikosh" panose="02000000000000000000" pitchFamily="2" charset="0"/>
              </a:rPr>
              <a:t>ফেসবুক বা ইমেইল অ্যাকাউন্ট</a:t>
            </a:r>
            <a:r>
              <a:rPr lang="bn-IN" altLang="en-US" sz="1350" dirty="0">
                <a:solidFill>
                  <a:schemeClr val="tx1"/>
                </a:solidFill>
                <a:latin typeface="Nikosh" panose="02000000000000000000" pitchFamily="2" charset="0"/>
                <a:cs typeface="Nikosh" panose="02000000000000000000" pitchFamily="2" charset="0"/>
              </a:rPr>
              <a:t> হ্যাকিং থেকে বাঁচানোর উপায়</a:t>
            </a:r>
            <a:endParaRPr lang="en-US" altLang="en-US" sz="135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350" dirty="0">
                <a:solidFill>
                  <a:schemeClr val="tx1"/>
                </a:solidFill>
                <a:latin typeface="Nikosh" panose="02000000000000000000" pitchFamily="2" charset="0"/>
                <a:cs typeface="Nikosh" panose="02000000000000000000" pitchFamily="2" charset="0"/>
              </a:rPr>
              <a:t>বাংলাদেশে </a:t>
            </a:r>
            <a:r>
              <a:rPr lang="bn-IN" altLang="en-US" sz="1350" b="1" dirty="0">
                <a:solidFill>
                  <a:schemeClr val="tx1"/>
                </a:solidFill>
                <a:latin typeface="Nikosh" panose="02000000000000000000" pitchFamily="2" charset="0"/>
                <a:cs typeface="Nikosh" panose="02000000000000000000" pitchFamily="2" charset="0"/>
              </a:rPr>
              <a:t>সাইবার অপরাধের শিকার হলে কোথায় অভিযোগ</a:t>
            </a:r>
            <a:r>
              <a:rPr lang="bn-IN" altLang="en-US" sz="1350" dirty="0">
                <a:solidFill>
                  <a:schemeClr val="tx1"/>
                </a:solidFill>
                <a:latin typeface="Nikosh" panose="02000000000000000000" pitchFamily="2" charset="0"/>
                <a:cs typeface="Nikosh" panose="02000000000000000000" pitchFamily="2" charset="0"/>
              </a:rPr>
              <a:t> করবেন</a:t>
            </a:r>
            <a:endParaRPr lang="en-US" altLang="en-US" sz="1350" dirty="0">
              <a:solidFill>
                <a:schemeClr val="tx1"/>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37734325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1000"/>
                                        <p:tgtEl>
                                          <p:spTgt spid="6">
                                            <p:bg/>
                                          </p:spTgt>
                                        </p:tgtEl>
                                      </p:cBhvr>
                                    </p:animEffect>
                                    <p:anim calcmode="lin" valueType="num">
                                      <p:cBhvr>
                                        <p:cTn id="15" dur="1000" fill="hold"/>
                                        <p:tgtEl>
                                          <p:spTgt spid="6">
                                            <p:bg/>
                                          </p:spTgt>
                                        </p:tgtEl>
                                        <p:attrNameLst>
                                          <p:attrName>ppt_x</p:attrName>
                                        </p:attrNameLst>
                                      </p:cBhvr>
                                      <p:tavLst>
                                        <p:tav tm="0">
                                          <p:val>
                                            <p:strVal val="#ppt_x"/>
                                          </p:val>
                                        </p:tav>
                                        <p:tav tm="100000">
                                          <p:val>
                                            <p:strVal val="#ppt_x"/>
                                          </p:val>
                                        </p:tav>
                                      </p:tavLst>
                                    </p:anim>
                                    <p:anim calcmode="lin" valueType="num">
                                      <p:cBhvr>
                                        <p:cTn id="16" dur="1000" fill="hold"/>
                                        <p:tgtEl>
                                          <p:spTgt spid="6">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
                                            <p:txEl>
                                              <p:pRg st="6" end="6"/>
                                            </p:txEl>
                                          </p:spTgt>
                                        </p:tgtEl>
                                        <p:attrNameLst>
                                          <p:attrName>style.visibility</p:attrName>
                                        </p:attrNameLst>
                                      </p:cBhvr>
                                      <p:to>
                                        <p:strVal val="visible"/>
                                      </p:to>
                                    </p:set>
                                    <p:animEffect transition="in" filter="fade">
                                      <p:cBhvr>
                                        <p:cTn id="56" dur="1000"/>
                                        <p:tgtEl>
                                          <p:spTgt spid="6">
                                            <p:txEl>
                                              <p:pRg st="6" end="6"/>
                                            </p:txEl>
                                          </p:spTgt>
                                        </p:tgtEl>
                                      </p:cBhvr>
                                    </p:animEffect>
                                    <p:anim calcmode="lin" valueType="num">
                                      <p:cBhvr>
                                        <p:cTn id="5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6">
                                            <p:txEl>
                                              <p:pRg st="7" end="7"/>
                                            </p:txEl>
                                          </p:spTgt>
                                        </p:tgtEl>
                                        <p:attrNameLst>
                                          <p:attrName>style.visibility</p:attrName>
                                        </p:attrNameLst>
                                      </p:cBhvr>
                                      <p:to>
                                        <p:strVal val="visible"/>
                                      </p:to>
                                    </p:set>
                                    <p:animEffect transition="in" filter="fade">
                                      <p:cBhvr>
                                        <p:cTn id="63" dur="1000"/>
                                        <p:tgtEl>
                                          <p:spTgt spid="6">
                                            <p:txEl>
                                              <p:pRg st="7" end="7"/>
                                            </p:txEl>
                                          </p:spTgt>
                                        </p:tgtEl>
                                      </p:cBhvr>
                                    </p:animEffect>
                                    <p:anim calcmode="lin" valueType="num">
                                      <p:cBhvr>
                                        <p:cTn id="6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6">
                                            <p:txEl>
                                              <p:pRg st="8" end="8"/>
                                            </p:txEl>
                                          </p:spTgt>
                                        </p:tgtEl>
                                        <p:attrNameLst>
                                          <p:attrName>style.visibility</p:attrName>
                                        </p:attrNameLst>
                                      </p:cBhvr>
                                      <p:to>
                                        <p:strVal val="visible"/>
                                      </p:to>
                                    </p:set>
                                    <p:animEffect transition="in" filter="fade">
                                      <p:cBhvr>
                                        <p:cTn id="70" dur="1000"/>
                                        <p:tgtEl>
                                          <p:spTgt spid="6">
                                            <p:txEl>
                                              <p:pRg st="8" end="8"/>
                                            </p:txEl>
                                          </p:spTgt>
                                        </p:tgtEl>
                                      </p:cBhvr>
                                    </p:animEffect>
                                    <p:anim calcmode="lin" valueType="num">
                                      <p:cBhvr>
                                        <p:cTn id="71"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6">
                                            <p:txEl>
                                              <p:pRg st="9" end="9"/>
                                            </p:txEl>
                                          </p:spTgt>
                                        </p:tgtEl>
                                        <p:attrNameLst>
                                          <p:attrName>style.visibility</p:attrName>
                                        </p:attrNameLst>
                                      </p:cBhvr>
                                      <p:to>
                                        <p:strVal val="visible"/>
                                      </p:to>
                                    </p:set>
                                    <p:animEffect transition="in" filter="fade">
                                      <p:cBhvr>
                                        <p:cTn id="77" dur="1000"/>
                                        <p:tgtEl>
                                          <p:spTgt spid="6">
                                            <p:txEl>
                                              <p:pRg st="9" end="9"/>
                                            </p:txEl>
                                          </p:spTgt>
                                        </p:tgtEl>
                                      </p:cBhvr>
                                    </p:animEffect>
                                    <p:anim calcmode="lin" valueType="num">
                                      <p:cBhvr>
                                        <p:cTn id="78"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6">
                                            <p:txEl>
                                              <p:pRg st="10" end="10"/>
                                            </p:txEl>
                                          </p:spTgt>
                                        </p:tgtEl>
                                        <p:attrNameLst>
                                          <p:attrName>style.visibility</p:attrName>
                                        </p:attrNameLst>
                                      </p:cBhvr>
                                      <p:to>
                                        <p:strVal val="visible"/>
                                      </p:to>
                                    </p:set>
                                    <p:animEffect transition="in" filter="fade">
                                      <p:cBhvr>
                                        <p:cTn id="84" dur="1000"/>
                                        <p:tgtEl>
                                          <p:spTgt spid="6">
                                            <p:txEl>
                                              <p:pRg st="10" end="10"/>
                                            </p:txEl>
                                          </p:spTgt>
                                        </p:tgtEl>
                                      </p:cBhvr>
                                    </p:animEffect>
                                    <p:anim calcmode="lin" valueType="num">
                                      <p:cBhvr>
                                        <p:cTn id="85"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6">
                                            <p:txEl>
                                              <p:pRg st="11" end="11"/>
                                            </p:txEl>
                                          </p:spTgt>
                                        </p:tgtEl>
                                        <p:attrNameLst>
                                          <p:attrName>style.visibility</p:attrName>
                                        </p:attrNameLst>
                                      </p:cBhvr>
                                      <p:to>
                                        <p:strVal val="visible"/>
                                      </p:to>
                                    </p:set>
                                    <p:animEffect transition="in" filter="fade">
                                      <p:cBhvr>
                                        <p:cTn id="91" dur="1000"/>
                                        <p:tgtEl>
                                          <p:spTgt spid="6">
                                            <p:txEl>
                                              <p:pRg st="11" end="11"/>
                                            </p:txEl>
                                          </p:spTgt>
                                        </p:tgtEl>
                                      </p:cBhvr>
                                    </p:animEffect>
                                    <p:anim calcmode="lin" valueType="num">
                                      <p:cBhvr>
                                        <p:cTn id="92"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93"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6">
                                            <p:txEl>
                                              <p:pRg st="12" end="12"/>
                                            </p:txEl>
                                          </p:spTgt>
                                        </p:tgtEl>
                                        <p:attrNameLst>
                                          <p:attrName>style.visibility</p:attrName>
                                        </p:attrNameLst>
                                      </p:cBhvr>
                                      <p:to>
                                        <p:strVal val="visible"/>
                                      </p:to>
                                    </p:set>
                                    <p:animEffect transition="in" filter="fade">
                                      <p:cBhvr>
                                        <p:cTn id="98" dur="1000"/>
                                        <p:tgtEl>
                                          <p:spTgt spid="6">
                                            <p:txEl>
                                              <p:pRg st="12" end="12"/>
                                            </p:txEl>
                                          </p:spTgt>
                                        </p:tgtEl>
                                      </p:cBhvr>
                                    </p:animEffect>
                                    <p:anim calcmode="lin" valueType="num">
                                      <p:cBhvr>
                                        <p:cTn id="99"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100"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6">
                                            <p:txEl>
                                              <p:pRg st="13" end="13"/>
                                            </p:txEl>
                                          </p:spTgt>
                                        </p:tgtEl>
                                        <p:attrNameLst>
                                          <p:attrName>style.visibility</p:attrName>
                                        </p:attrNameLst>
                                      </p:cBhvr>
                                      <p:to>
                                        <p:strVal val="visible"/>
                                      </p:to>
                                    </p:set>
                                    <p:animEffect transition="in" filter="fade">
                                      <p:cBhvr>
                                        <p:cTn id="105" dur="1000"/>
                                        <p:tgtEl>
                                          <p:spTgt spid="6">
                                            <p:txEl>
                                              <p:pRg st="13" end="13"/>
                                            </p:txEl>
                                          </p:spTgt>
                                        </p:tgtEl>
                                      </p:cBhvr>
                                    </p:animEffect>
                                    <p:anim calcmode="lin" valueType="num">
                                      <p:cBhvr>
                                        <p:cTn id="106" dur="1000" fill="hold"/>
                                        <p:tgtEl>
                                          <p:spTgt spid="6">
                                            <p:txEl>
                                              <p:pRg st="13" end="13"/>
                                            </p:txEl>
                                          </p:spTgt>
                                        </p:tgtEl>
                                        <p:attrNameLst>
                                          <p:attrName>ppt_x</p:attrName>
                                        </p:attrNameLst>
                                      </p:cBhvr>
                                      <p:tavLst>
                                        <p:tav tm="0">
                                          <p:val>
                                            <p:strVal val="#ppt_x"/>
                                          </p:val>
                                        </p:tav>
                                        <p:tav tm="100000">
                                          <p:val>
                                            <p:strVal val="#ppt_x"/>
                                          </p:val>
                                        </p:tav>
                                      </p:tavLst>
                                    </p:anim>
                                    <p:anim calcmode="lin" valueType="num">
                                      <p:cBhvr>
                                        <p:cTn id="107" dur="1000" fill="hold"/>
                                        <p:tgtEl>
                                          <p:spTgt spid="6">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6">
                                            <p:txEl>
                                              <p:pRg st="14" end="14"/>
                                            </p:txEl>
                                          </p:spTgt>
                                        </p:tgtEl>
                                        <p:attrNameLst>
                                          <p:attrName>style.visibility</p:attrName>
                                        </p:attrNameLst>
                                      </p:cBhvr>
                                      <p:to>
                                        <p:strVal val="visible"/>
                                      </p:to>
                                    </p:set>
                                    <p:animEffect transition="in" filter="fade">
                                      <p:cBhvr>
                                        <p:cTn id="112" dur="1000"/>
                                        <p:tgtEl>
                                          <p:spTgt spid="6">
                                            <p:txEl>
                                              <p:pRg st="14" end="14"/>
                                            </p:txEl>
                                          </p:spTgt>
                                        </p:tgtEl>
                                      </p:cBhvr>
                                    </p:animEffect>
                                    <p:anim calcmode="lin" valueType="num">
                                      <p:cBhvr>
                                        <p:cTn id="113" dur="1000" fill="hold"/>
                                        <p:tgtEl>
                                          <p:spTgt spid="6">
                                            <p:txEl>
                                              <p:pRg st="14" end="14"/>
                                            </p:txEl>
                                          </p:spTgt>
                                        </p:tgtEl>
                                        <p:attrNameLst>
                                          <p:attrName>ppt_x</p:attrName>
                                        </p:attrNameLst>
                                      </p:cBhvr>
                                      <p:tavLst>
                                        <p:tav tm="0">
                                          <p:val>
                                            <p:strVal val="#ppt_x"/>
                                          </p:val>
                                        </p:tav>
                                        <p:tav tm="100000">
                                          <p:val>
                                            <p:strVal val="#ppt_x"/>
                                          </p:val>
                                        </p:tav>
                                      </p:tavLst>
                                    </p:anim>
                                    <p:anim calcmode="lin" valueType="num">
                                      <p:cBhvr>
                                        <p:cTn id="114" dur="1000" fill="hold"/>
                                        <p:tgtEl>
                                          <p:spTgt spid="6">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6">
                                            <p:txEl>
                                              <p:pRg st="15" end="15"/>
                                            </p:txEl>
                                          </p:spTgt>
                                        </p:tgtEl>
                                        <p:attrNameLst>
                                          <p:attrName>style.visibility</p:attrName>
                                        </p:attrNameLst>
                                      </p:cBhvr>
                                      <p:to>
                                        <p:strVal val="visible"/>
                                      </p:to>
                                    </p:set>
                                    <p:animEffect transition="in" filter="fade">
                                      <p:cBhvr>
                                        <p:cTn id="119" dur="1000"/>
                                        <p:tgtEl>
                                          <p:spTgt spid="6">
                                            <p:txEl>
                                              <p:pRg st="15" end="15"/>
                                            </p:txEl>
                                          </p:spTgt>
                                        </p:tgtEl>
                                      </p:cBhvr>
                                    </p:animEffect>
                                    <p:anim calcmode="lin" valueType="num">
                                      <p:cBhvr>
                                        <p:cTn id="120" dur="1000" fill="hold"/>
                                        <p:tgtEl>
                                          <p:spTgt spid="6">
                                            <p:txEl>
                                              <p:pRg st="15" end="15"/>
                                            </p:txEl>
                                          </p:spTgt>
                                        </p:tgtEl>
                                        <p:attrNameLst>
                                          <p:attrName>ppt_x</p:attrName>
                                        </p:attrNameLst>
                                      </p:cBhvr>
                                      <p:tavLst>
                                        <p:tav tm="0">
                                          <p:val>
                                            <p:strVal val="#ppt_x"/>
                                          </p:val>
                                        </p:tav>
                                        <p:tav tm="100000">
                                          <p:val>
                                            <p:strVal val="#ppt_x"/>
                                          </p:val>
                                        </p:tav>
                                      </p:tavLst>
                                    </p:anim>
                                    <p:anim calcmode="lin" valueType="num">
                                      <p:cBhvr>
                                        <p:cTn id="121" dur="1000" fill="hold"/>
                                        <p:tgtEl>
                                          <p:spTgt spid="6">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nodeType="clickEffect">
                                  <p:stCondLst>
                                    <p:cond delay="0"/>
                                  </p:stCondLst>
                                  <p:childTnLst>
                                    <p:set>
                                      <p:cBhvr>
                                        <p:cTn id="125" dur="1" fill="hold">
                                          <p:stCondLst>
                                            <p:cond delay="0"/>
                                          </p:stCondLst>
                                        </p:cTn>
                                        <p:tgtEl>
                                          <p:spTgt spid="6">
                                            <p:txEl>
                                              <p:pRg st="16" end="16"/>
                                            </p:txEl>
                                          </p:spTgt>
                                        </p:tgtEl>
                                        <p:attrNameLst>
                                          <p:attrName>style.visibility</p:attrName>
                                        </p:attrNameLst>
                                      </p:cBhvr>
                                      <p:to>
                                        <p:strVal val="visible"/>
                                      </p:to>
                                    </p:set>
                                    <p:animEffect transition="in" filter="fade">
                                      <p:cBhvr>
                                        <p:cTn id="126" dur="1000"/>
                                        <p:tgtEl>
                                          <p:spTgt spid="6">
                                            <p:txEl>
                                              <p:pRg st="16" end="16"/>
                                            </p:txEl>
                                          </p:spTgt>
                                        </p:tgtEl>
                                      </p:cBhvr>
                                    </p:animEffect>
                                    <p:anim calcmode="lin" valueType="num">
                                      <p:cBhvr>
                                        <p:cTn id="127" dur="1000" fill="hold"/>
                                        <p:tgtEl>
                                          <p:spTgt spid="6">
                                            <p:txEl>
                                              <p:pRg st="16" end="16"/>
                                            </p:txEl>
                                          </p:spTgt>
                                        </p:tgtEl>
                                        <p:attrNameLst>
                                          <p:attrName>ppt_x</p:attrName>
                                        </p:attrNameLst>
                                      </p:cBhvr>
                                      <p:tavLst>
                                        <p:tav tm="0">
                                          <p:val>
                                            <p:strVal val="#ppt_x"/>
                                          </p:val>
                                        </p:tav>
                                        <p:tav tm="100000">
                                          <p:val>
                                            <p:strVal val="#ppt_x"/>
                                          </p:val>
                                        </p:tav>
                                      </p:tavLst>
                                    </p:anim>
                                    <p:anim calcmode="lin" valueType="num">
                                      <p:cBhvr>
                                        <p:cTn id="128" dur="1000" fill="hold"/>
                                        <p:tgtEl>
                                          <p:spTgt spid="6">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6">
                                            <p:txEl>
                                              <p:pRg st="17" end="17"/>
                                            </p:txEl>
                                          </p:spTgt>
                                        </p:tgtEl>
                                        <p:attrNameLst>
                                          <p:attrName>style.visibility</p:attrName>
                                        </p:attrNameLst>
                                      </p:cBhvr>
                                      <p:to>
                                        <p:strVal val="visible"/>
                                      </p:to>
                                    </p:set>
                                    <p:animEffect transition="in" filter="fade">
                                      <p:cBhvr>
                                        <p:cTn id="133" dur="1000"/>
                                        <p:tgtEl>
                                          <p:spTgt spid="6">
                                            <p:txEl>
                                              <p:pRg st="17" end="17"/>
                                            </p:txEl>
                                          </p:spTgt>
                                        </p:tgtEl>
                                      </p:cBhvr>
                                    </p:animEffect>
                                    <p:anim calcmode="lin" valueType="num">
                                      <p:cBhvr>
                                        <p:cTn id="134" dur="1000" fill="hold"/>
                                        <p:tgtEl>
                                          <p:spTgt spid="6">
                                            <p:txEl>
                                              <p:pRg st="17" end="17"/>
                                            </p:txEl>
                                          </p:spTgt>
                                        </p:tgtEl>
                                        <p:attrNameLst>
                                          <p:attrName>ppt_x</p:attrName>
                                        </p:attrNameLst>
                                      </p:cBhvr>
                                      <p:tavLst>
                                        <p:tav tm="0">
                                          <p:val>
                                            <p:strVal val="#ppt_x"/>
                                          </p:val>
                                        </p:tav>
                                        <p:tav tm="100000">
                                          <p:val>
                                            <p:strVal val="#ppt_x"/>
                                          </p:val>
                                        </p:tav>
                                      </p:tavLst>
                                    </p:anim>
                                    <p:anim calcmode="lin" valueType="num">
                                      <p:cBhvr>
                                        <p:cTn id="135" dur="1000" fill="hold"/>
                                        <p:tgtEl>
                                          <p:spTgt spid="6">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nodeType="clickEffect">
                                  <p:stCondLst>
                                    <p:cond delay="0"/>
                                  </p:stCondLst>
                                  <p:childTnLst>
                                    <p:set>
                                      <p:cBhvr>
                                        <p:cTn id="139" dur="1" fill="hold">
                                          <p:stCondLst>
                                            <p:cond delay="0"/>
                                          </p:stCondLst>
                                        </p:cTn>
                                        <p:tgtEl>
                                          <p:spTgt spid="6">
                                            <p:txEl>
                                              <p:pRg st="18" end="18"/>
                                            </p:txEl>
                                          </p:spTgt>
                                        </p:tgtEl>
                                        <p:attrNameLst>
                                          <p:attrName>style.visibility</p:attrName>
                                        </p:attrNameLst>
                                      </p:cBhvr>
                                      <p:to>
                                        <p:strVal val="visible"/>
                                      </p:to>
                                    </p:set>
                                    <p:animEffect transition="in" filter="fade">
                                      <p:cBhvr>
                                        <p:cTn id="140" dur="1000"/>
                                        <p:tgtEl>
                                          <p:spTgt spid="6">
                                            <p:txEl>
                                              <p:pRg st="18" end="18"/>
                                            </p:txEl>
                                          </p:spTgt>
                                        </p:tgtEl>
                                      </p:cBhvr>
                                    </p:animEffect>
                                    <p:anim calcmode="lin" valueType="num">
                                      <p:cBhvr>
                                        <p:cTn id="141" dur="1000" fill="hold"/>
                                        <p:tgtEl>
                                          <p:spTgt spid="6">
                                            <p:txEl>
                                              <p:pRg st="18" end="18"/>
                                            </p:txEl>
                                          </p:spTgt>
                                        </p:tgtEl>
                                        <p:attrNameLst>
                                          <p:attrName>ppt_x</p:attrName>
                                        </p:attrNameLst>
                                      </p:cBhvr>
                                      <p:tavLst>
                                        <p:tav tm="0">
                                          <p:val>
                                            <p:strVal val="#ppt_x"/>
                                          </p:val>
                                        </p:tav>
                                        <p:tav tm="100000">
                                          <p:val>
                                            <p:strVal val="#ppt_x"/>
                                          </p:val>
                                        </p:tav>
                                      </p:tavLst>
                                    </p:anim>
                                    <p:anim calcmode="lin" valueType="num">
                                      <p:cBhvr>
                                        <p:cTn id="142" dur="1000" fill="hold"/>
                                        <p:tgtEl>
                                          <p:spTgt spid="6">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nodeType="clickEffect">
                                  <p:stCondLst>
                                    <p:cond delay="0"/>
                                  </p:stCondLst>
                                  <p:childTnLst>
                                    <p:set>
                                      <p:cBhvr>
                                        <p:cTn id="146" dur="1" fill="hold">
                                          <p:stCondLst>
                                            <p:cond delay="0"/>
                                          </p:stCondLst>
                                        </p:cTn>
                                        <p:tgtEl>
                                          <p:spTgt spid="6">
                                            <p:txEl>
                                              <p:pRg st="19" end="19"/>
                                            </p:txEl>
                                          </p:spTgt>
                                        </p:tgtEl>
                                        <p:attrNameLst>
                                          <p:attrName>style.visibility</p:attrName>
                                        </p:attrNameLst>
                                      </p:cBhvr>
                                      <p:to>
                                        <p:strVal val="visible"/>
                                      </p:to>
                                    </p:set>
                                    <p:animEffect transition="in" filter="fade">
                                      <p:cBhvr>
                                        <p:cTn id="147" dur="1000"/>
                                        <p:tgtEl>
                                          <p:spTgt spid="6">
                                            <p:txEl>
                                              <p:pRg st="19" end="19"/>
                                            </p:txEl>
                                          </p:spTgt>
                                        </p:tgtEl>
                                      </p:cBhvr>
                                    </p:animEffect>
                                    <p:anim calcmode="lin" valueType="num">
                                      <p:cBhvr>
                                        <p:cTn id="148" dur="1000" fill="hold"/>
                                        <p:tgtEl>
                                          <p:spTgt spid="6">
                                            <p:txEl>
                                              <p:pRg st="19" end="19"/>
                                            </p:txEl>
                                          </p:spTgt>
                                        </p:tgtEl>
                                        <p:attrNameLst>
                                          <p:attrName>ppt_x</p:attrName>
                                        </p:attrNameLst>
                                      </p:cBhvr>
                                      <p:tavLst>
                                        <p:tav tm="0">
                                          <p:val>
                                            <p:strVal val="#ppt_x"/>
                                          </p:val>
                                        </p:tav>
                                        <p:tav tm="100000">
                                          <p:val>
                                            <p:strVal val="#ppt_x"/>
                                          </p:val>
                                        </p:tav>
                                      </p:tavLst>
                                    </p:anim>
                                    <p:anim calcmode="lin" valueType="num">
                                      <p:cBhvr>
                                        <p:cTn id="149" dur="1000" fill="hold"/>
                                        <p:tgtEl>
                                          <p:spTgt spid="6">
                                            <p:txEl>
                                              <p:pRg st="19" end="19"/>
                                            </p:txEl>
                                          </p:spTgt>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nodeType="clickEffect">
                                  <p:stCondLst>
                                    <p:cond delay="0"/>
                                  </p:stCondLst>
                                  <p:childTnLst>
                                    <p:set>
                                      <p:cBhvr>
                                        <p:cTn id="153" dur="1" fill="hold">
                                          <p:stCondLst>
                                            <p:cond delay="0"/>
                                          </p:stCondLst>
                                        </p:cTn>
                                        <p:tgtEl>
                                          <p:spTgt spid="6">
                                            <p:txEl>
                                              <p:pRg st="20" end="20"/>
                                            </p:txEl>
                                          </p:spTgt>
                                        </p:tgtEl>
                                        <p:attrNameLst>
                                          <p:attrName>style.visibility</p:attrName>
                                        </p:attrNameLst>
                                      </p:cBhvr>
                                      <p:to>
                                        <p:strVal val="visible"/>
                                      </p:to>
                                    </p:set>
                                    <p:animEffect transition="in" filter="fade">
                                      <p:cBhvr>
                                        <p:cTn id="154" dur="1000"/>
                                        <p:tgtEl>
                                          <p:spTgt spid="6">
                                            <p:txEl>
                                              <p:pRg st="20" end="20"/>
                                            </p:txEl>
                                          </p:spTgt>
                                        </p:tgtEl>
                                      </p:cBhvr>
                                    </p:animEffect>
                                    <p:anim calcmode="lin" valueType="num">
                                      <p:cBhvr>
                                        <p:cTn id="155" dur="1000" fill="hold"/>
                                        <p:tgtEl>
                                          <p:spTgt spid="6">
                                            <p:txEl>
                                              <p:pRg st="20" end="20"/>
                                            </p:txEl>
                                          </p:spTgt>
                                        </p:tgtEl>
                                        <p:attrNameLst>
                                          <p:attrName>ppt_x</p:attrName>
                                        </p:attrNameLst>
                                      </p:cBhvr>
                                      <p:tavLst>
                                        <p:tav tm="0">
                                          <p:val>
                                            <p:strVal val="#ppt_x"/>
                                          </p:val>
                                        </p:tav>
                                        <p:tav tm="100000">
                                          <p:val>
                                            <p:strVal val="#ppt_x"/>
                                          </p:val>
                                        </p:tav>
                                      </p:tavLst>
                                    </p:anim>
                                    <p:anim calcmode="lin" valueType="num">
                                      <p:cBhvr>
                                        <p:cTn id="156" dur="1000" fill="hold"/>
                                        <p:tgtEl>
                                          <p:spTgt spid="6">
                                            <p:txEl>
                                              <p:pRg st="20" end="20"/>
                                            </p:txEl>
                                          </p:spTgt>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nodeType="clickEffect">
                                  <p:stCondLst>
                                    <p:cond delay="0"/>
                                  </p:stCondLst>
                                  <p:childTnLst>
                                    <p:set>
                                      <p:cBhvr>
                                        <p:cTn id="160" dur="1" fill="hold">
                                          <p:stCondLst>
                                            <p:cond delay="0"/>
                                          </p:stCondLst>
                                        </p:cTn>
                                        <p:tgtEl>
                                          <p:spTgt spid="6">
                                            <p:txEl>
                                              <p:pRg st="21" end="21"/>
                                            </p:txEl>
                                          </p:spTgt>
                                        </p:tgtEl>
                                        <p:attrNameLst>
                                          <p:attrName>style.visibility</p:attrName>
                                        </p:attrNameLst>
                                      </p:cBhvr>
                                      <p:to>
                                        <p:strVal val="visible"/>
                                      </p:to>
                                    </p:set>
                                    <p:animEffect transition="in" filter="fade">
                                      <p:cBhvr>
                                        <p:cTn id="161" dur="1000"/>
                                        <p:tgtEl>
                                          <p:spTgt spid="6">
                                            <p:txEl>
                                              <p:pRg st="21" end="21"/>
                                            </p:txEl>
                                          </p:spTgt>
                                        </p:tgtEl>
                                      </p:cBhvr>
                                    </p:animEffect>
                                    <p:anim calcmode="lin" valueType="num">
                                      <p:cBhvr>
                                        <p:cTn id="162" dur="1000" fill="hold"/>
                                        <p:tgtEl>
                                          <p:spTgt spid="6">
                                            <p:txEl>
                                              <p:pRg st="21" end="21"/>
                                            </p:txEl>
                                          </p:spTgt>
                                        </p:tgtEl>
                                        <p:attrNameLst>
                                          <p:attrName>ppt_x</p:attrName>
                                        </p:attrNameLst>
                                      </p:cBhvr>
                                      <p:tavLst>
                                        <p:tav tm="0">
                                          <p:val>
                                            <p:strVal val="#ppt_x"/>
                                          </p:val>
                                        </p:tav>
                                        <p:tav tm="100000">
                                          <p:val>
                                            <p:strVal val="#ppt_x"/>
                                          </p:val>
                                        </p:tav>
                                      </p:tavLst>
                                    </p:anim>
                                    <p:anim calcmode="lin" valueType="num">
                                      <p:cBhvr>
                                        <p:cTn id="163" dur="1000" fill="hold"/>
                                        <p:tgtEl>
                                          <p:spTgt spid="6">
                                            <p:txEl>
                                              <p:pRg st="21" end="21"/>
                                            </p:txEl>
                                          </p:spTgt>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nodeType="clickEffect">
                                  <p:stCondLst>
                                    <p:cond delay="0"/>
                                  </p:stCondLst>
                                  <p:childTnLst>
                                    <p:set>
                                      <p:cBhvr>
                                        <p:cTn id="167" dur="1" fill="hold">
                                          <p:stCondLst>
                                            <p:cond delay="0"/>
                                          </p:stCondLst>
                                        </p:cTn>
                                        <p:tgtEl>
                                          <p:spTgt spid="6">
                                            <p:txEl>
                                              <p:pRg st="22" end="22"/>
                                            </p:txEl>
                                          </p:spTgt>
                                        </p:tgtEl>
                                        <p:attrNameLst>
                                          <p:attrName>style.visibility</p:attrName>
                                        </p:attrNameLst>
                                      </p:cBhvr>
                                      <p:to>
                                        <p:strVal val="visible"/>
                                      </p:to>
                                    </p:set>
                                    <p:animEffect transition="in" filter="fade">
                                      <p:cBhvr>
                                        <p:cTn id="168" dur="1000"/>
                                        <p:tgtEl>
                                          <p:spTgt spid="6">
                                            <p:txEl>
                                              <p:pRg st="22" end="22"/>
                                            </p:txEl>
                                          </p:spTgt>
                                        </p:tgtEl>
                                      </p:cBhvr>
                                    </p:animEffect>
                                    <p:anim calcmode="lin" valueType="num">
                                      <p:cBhvr>
                                        <p:cTn id="169" dur="1000" fill="hold"/>
                                        <p:tgtEl>
                                          <p:spTgt spid="6">
                                            <p:txEl>
                                              <p:pRg st="22" end="22"/>
                                            </p:txEl>
                                          </p:spTgt>
                                        </p:tgtEl>
                                        <p:attrNameLst>
                                          <p:attrName>ppt_x</p:attrName>
                                        </p:attrNameLst>
                                      </p:cBhvr>
                                      <p:tavLst>
                                        <p:tav tm="0">
                                          <p:val>
                                            <p:strVal val="#ppt_x"/>
                                          </p:val>
                                        </p:tav>
                                        <p:tav tm="100000">
                                          <p:val>
                                            <p:strVal val="#ppt_x"/>
                                          </p:val>
                                        </p:tav>
                                      </p:tavLst>
                                    </p:anim>
                                    <p:anim calcmode="lin" valueType="num">
                                      <p:cBhvr>
                                        <p:cTn id="170" dur="1000" fill="hold"/>
                                        <p:tgtEl>
                                          <p:spTgt spid="6">
                                            <p:txEl>
                                              <p:pRg st="22" end="22"/>
                                            </p:txEl>
                                          </p:spTgt>
                                        </p:tgtEl>
                                        <p:attrNameLst>
                                          <p:attrName>ppt_y</p:attrName>
                                        </p:attrNameLst>
                                      </p:cBhvr>
                                      <p:tavLst>
                                        <p:tav tm="0">
                                          <p:val>
                                            <p:strVal val="#ppt_y+.1"/>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42" presetClass="entr" presetSubtype="0" fill="hold" nodeType="clickEffect">
                                  <p:stCondLst>
                                    <p:cond delay="0"/>
                                  </p:stCondLst>
                                  <p:childTnLst>
                                    <p:set>
                                      <p:cBhvr>
                                        <p:cTn id="174" dur="1" fill="hold">
                                          <p:stCondLst>
                                            <p:cond delay="0"/>
                                          </p:stCondLst>
                                        </p:cTn>
                                        <p:tgtEl>
                                          <p:spTgt spid="6">
                                            <p:txEl>
                                              <p:pRg st="23" end="23"/>
                                            </p:txEl>
                                          </p:spTgt>
                                        </p:tgtEl>
                                        <p:attrNameLst>
                                          <p:attrName>style.visibility</p:attrName>
                                        </p:attrNameLst>
                                      </p:cBhvr>
                                      <p:to>
                                        <p:strVal val="visible"/>
                                      </p:to>
                                    </p:set>
                                    <p:animEffect transition="in" filter="fade">
                                      <p:cBhvr>
                                        <p:cTn id="175" dur="1000"/>
                                        <p:tgtEl>
                                          <p:spTgt spid="6">
                                            <p:txEl>
                                              <p:pRg st="23" end="23"/>
                                            </p:txEl>
                                          </p:spTgt>
                                        </p:tgtEl>
                                      </p:cBhvr>
                                    </p:animEffect>
                                    <p:anim calcmode="lin" valueType="num">
                                      <p:cBhvr>
                                        <p:cTn id="176" dur="1000" fill="hold"/>
                                        <p:tgtEl>
                                          <p:spTgt spid="6">
                                            <p:txEl>
                                              <p:pRg st="23" end="23"/>
                                            </p:txEl>
                                          </p:spTgt>
                                        </p:tgtEl>
                                        <p:attrNameLst>
                                          <p:attrName>ppt_x</p:attrName>
                                        </p:attrNameLst>
                                      </p:cBhvr>
                                      <p:tavLst>
                                        <p:tav tm="0">
                                          <p:val>
                                            <p:strVal val="#ppt_x"/>
                                          </p:val>
                                        </p:tav>
                                        <p:tav tm="100000">
                                          <p:val>
                                            <p:strVal val="#ppt_x"/>
                                          </p:val>
                                        </p:tav>
                                      </p:tavLst>
                                    </p:anim>
                                    <p:anim calcmode="lin" valueType="num">
                                      <p:cBhvr>
                                        <p:cTn id="177" dur="1000" fill="hold"/>
                                        <p:tgtEl>
                                          <p:spTgt spid="6">
                                            <p:txEl>
                                              <p:pRg st="23" end="2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BFA4CE-BFDE-1B12-EA38-E79BE13F5FA7}"/>
              </a:ext>
            </a:extLst>
          </p:cNvPr>
          <p:cNvSpPr>
            <a:spLocks noGrp="1"/>
          </p:cNvSpPr>
          <p:nvPr/>
        </p:nvSpPr>
        <p:spPr>
          <a:xfrm>
            <a:off x="2149784" y="62352"/>
            <a:ext cx="7892432" cy="685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2000" b="1" dirty="0">
              <a:solidFill>
                <a:schemeClr val="accent4">
                  <a:lumMod val="75000"/>
                </a:schemeClr>
              </a:solidFill>
              <a:latin typeface="Nikosh" panose="02000000000000000000" pitchFamily="2" charset="0"/>
              <a:cs typeface="Nikosh" panose="02000000000000000000" pitchFamily="2" charset="0"/>
            </a:endParaRPr>
          </a:p>
          <a:p>
            <a:pPr algn="ctr"/>
            <a:r>
              <a:rPr lang="en-US" sz="16000" b="1" dirty="0">
                <a:solidFill>
                  <a:schemeClr val="accent4">
                    <a:lumMod val="75000"/>
                  </a:schemeClr>
                </a:solidFill>
                <a:latin typeface="Nikosh" panose="02000000000000000000" pitchFamily="2" charset="0"/>
                <a:cs typeface="Nikosh" panose="02000000000000000000" pitchFamily="2" charset="0"/>
              </a:rPr>
              <a:t>তথ্য ও </a:t>
            </a:r>
            <a:r>
              <a:rPr lang="en-US" sz="16000" b="1" dirty="0" err="1">
                <a:solidFill>
                  <a:schemeClr val="accent4">
                    <a:lumMod val="75000"/>
                  </a:schemeClr>
                </a:solidFill>
                <a:latin typeface="Nikosh" panose="02000000000000000000" pitchFamily="2" charset="0"/>
                <a:cs typeface="Nikosh" panose="02000000000000000000" pitchFamily="2" charset="0"/>
              </a:rPr>
              <a:t>যোগাযোগ</a:t>
            </a:r>
            <a:r>
              <a:rPr lang="en-US" sz="16000" b="1" dirty="0">
                <a:solidFill>
                  <a:schemeClr val="accent4">
                    <a:lumMod val="75000"/>
                  </a:schemeClr>
                </a:solidFill>
                <a:latin typeface="Nikosh" panose="02000000000000000000" pitchFamily="2" charset="0"/>
                <a:cs typeface="Nikosh" panose="02000000000000000000" pitchFamily="2" charset="0"/>
              </a:rPr>
              <a:t> </a:t>
            </a:r>
            <a:r>
              <a:rPr lang="en-US" sz="16000" b="1" dirty="0" err="1">
                <a:solidFill>
                  <a:schemeClr val="accent4">
                    <a:lumMod val="75000"/>
                  </a:schemeClr>
                </a:solidFill>
                <a:latin typeface="Nikosh" panose="02000000000000000000" pitchFamily="2" charset="0"/>
                <a:cs typeface="Nikosh" panose="02000000000000000000" pitchFamily="2" charset="0"/>
              </a:rPr>
              <a:t>প্রযুক্তির</a:t>
            </a:r>
            <a:r>
              <a:rPr lang="en-US" sz="16000" b="1" dirty="0">
                <a:solidFill>
                  <a:schemeClr val="accent4">
                    <a:lumMod val="75000"/>
                  </a:schemeClr>
                </a:solidFill>
                <a:latin typeface="Nikosh" panose="02000000000000000000" pitchFamily="2" charset="0"/>
                <a:cs typeface="Nikosh" panose="02000000000000000000" pitchFamily="2" charset="0"/>
              </a:rPr>
              <a:t> </a:t>
            </a:r>
            <a:r>
              <a:rPr lang="en-US" sz="16000" b="1" dirty="0" err="1">
                <a:solidFill>
                  <a:schemeClr val="accent4">
                    <a:lumMod val="75000"/>
                  </a:schemeClr>
                </a:solidFill>
                <a:latin typeface="Nikosh" panose="02000000000000000000" pitchFamily="2" charset="0"/>
                <a:cs typeface="Nikosh" panose="02000000000000000000" pitchFamily="2" charset="0"/>
              </a:rPr>
              <a:t>নিরাপদ</a:t>
            </a:r>
            <a:r>
              <a:rPr lang="en-US" sz="16000" b="1" dirty="0">
                <a:solidFill>
                  <a:schemeClr val="accent4">
                    <a:lumMod val="75000"/>
                  </a:schemeClr>
                </a:solidFill>
                <a:latin typeface="Nikosh" panose="02000000000000000000" pitchFamily="2" charset="0"/>
                <a:cs typeface="Nikosh" panose="02000000000000000000" pitchFamily="2" charset="0"/>
              </a:rPr>
              <a:t> </a:t>
            </a:r>
            <a:r>
              <a:rPr lang="en-US" sz="16000" b="1" dirty="0" err="1">
                <a:solidFill>
                  <a:schemeClr val="accent4">
                    <a:lumMod val="75000"/>
                  </a:schemeClr>
                </a:solidFill>
                <a:latin typeface="Nikosh" panose="02000000000000000000" pitchFamily="2" charset="0"/>
                <a:cs typeface="Nikosh" panose="02000000000000000000" pitchFamily="2" charset="0"/>
              </a:rPr>
              <a:t>ব্যবহার</a:t>
            </a:r>
            <a:r>
              <a:rPr lang="en-US" sz="16000" b="1" dirty="0">
                <a:solidFill>
                  <a:schemeClr val="accent4">
                    <a:lumMod val="75000"/>
                  </a:schemeClr>
                </a:solidFill>
                <a:latin typeface="Nikosh" panose="02000000000000000000" pitchFamily="2" charset="0"/>
                <a:cs typeface="Nikosh" panose="02000000000000000000" pitchFamily="2" charset="0"/>
              </a:rPr>
              <a:t> </a:t>
            </a:r>
            <a:r>
              <a:rPr lang="en-US" sz="16000" b="1" dirty="0" err="1">
                <a:solidFill>
                  <a:schemeClr val="accent4">
                    <a:lumMod val="75000"/>
                  </a:schemeClr>
                </a:solidFill>
                <a:latin typeface="Nikosh" panose="02000000000000000000" pitchFamily="2" charset="0"/>
                <a:cs typeface="Nikosh" panose="02000000000000000000" pitchFamily="2" charset="0"/>
              </a:rPr>
              <a:t>চিত্র</a:t>
            </a:r>
            <a:endParaRPr lang="en-US" sz="16000" b="1" dirty="0">
              <a:solidFill>
                <a:schemeClr val="accent4">
                  <a:lumMod val="75000"/>
                </a:schemeClr>
              </a:solidFill>
              <a:latin typeface="Nikosh" panose="02000000000000000000" pitchFamily="2" charset="0"/>
              <a:cs typeface="Nikosh" panose="02000000000000000000" pitchFamily="2" charset="0"/>
            </a:endParaRPr>
          </a:p>
        </p:txBody>
      </p:sp>
      <p:pic>
        <p:nvPicPr>
          <p:cNvPr id="6" name="Picture 5">
            <a:extLst>
              <a:ext uri="{FF2B5EF4-FFF2-40B4-BE49-F238E27FC236}">
                <a16:creationId xmlns:a16="http://schemas.microsoft.com/office/drawing/2014/main" id="{CA6DCCCC-B42E-66FF-145D-15A06CD78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4" y="852297"/>
            <a:ext cx="4112186" cy="292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07518349-0EA3-6432-82D2-A0DF6F1EE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8535" y="852297"/>
            <a:ext cx="3993497" cy="292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48579DC4-197A-4854-4088-81C170729F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6475" y="861441"/>
            <a:ext cx="3733619" cy="292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a:extLst>
              <a:ext uri="{FF2B5EF4-FFF2-40B4-BE49-F238E27FC236}">
                <a16:creationId xmlns:a16="http://schemas.microsoft.com/office/drawing/2014/main" id="{A14343CB-F24C-BD93-E916-1515D81397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04" y="3935565"/>
            <a:ext cx="4112186" cy="28633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a:extLst>
              <a:ext uri="{FF2B5EF4-FFF2-40B4-BE49-F238E27FC236}">
                <a16:creationId xmlns:a16="http://schemas.microsoft.com/office/drawing/2014/main" id="{B64F165F-2C05-7E89-A99F-C3B4EE2B72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66474" y="3935482"/>
            <a:ext cx="3733619" cy="28601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a:extLst>
              <a:ext uri="{FF2B5EF4-FFF2-40B4-BE49-F238E27FC236}">
                <a16:creationId xmlns:a16="http://schemas.microsoft.com/office/drawing/2014/main" id="{A5D8C44A-80FE-FA19-6125-A326887BC5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88534" y="3935565"/>
            <a:ext cx="3993497" cy="28601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219675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543078B-CEA9-9304-4DFD-129DBD54B294}"/>
              </a:ext>
            </a:extLst>
          </p:cNvPr>
          <p:cNvSpPr>
            <a:spLocks noGrp="1"/>
          </p:cNvSpPr>
          <p:nvPr/>
        </p:nvSpPr>
        <p:spPr>
          <a:xfrm>
            <a:off x="3683872" y="67824"/>
            <a:ext cx="5021215" cy="685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000" b="1" dirty="0">
                <a:solidFill>
                  <a:schemeClr val="accent4">
                    <a:lumMod val="75000"/>
                  </a:schemeClr>
                </a:solidFill>
                <a:latin typeface="Nikosh" panose="02000000000000000000" pitchFamily="2" charset="0"/>
                <a:cs typeface="Nikosh" panose="02000000000000000000" pitchFamily="2" charset="0"/>
              </a:rPr>
              <a:t>আইসিটি </a:t>
            </a:r>
            <a:r>
              <a:rPr lang="en-US" sz="4000" b="1" dirty="0" err="1">
                <a:solidFill>
                  <a:schemeClr val="accent4">
                    <a:lumMod val="75000"/>
                  </a:schemeClr>
                </a:solidFill>
                <a:latin typeface="Nikosh" panose="02000000000000000000" pitchFamily="2" charset="0"/>
                <a:cs typeface="Nikosh" panose="02000000000000000000" pitchFamily="2" charset="0"/>
              </a:rPr>
              <a:t>যন্ত্রপাতি</a:t>
            </a:r>
            <a:r>
              <a:rPr lang="en-US" sz="4000" b="1" dirty="0">
                <a:solidFill>
                  <a:schemeClr val="accent4">
                    <a:lumMod val="75000"/>
                  </a:schemeClr>
                </a:solidFill>
                <a:latin typeface="Nikosh" panose="02000000000000000000" pitchFamily="2" charset="0"/>
                <a:cs typeface="Nikosh" panose="02000000000000000000" pitchFamily="2" charset="0"/>
              </a:rPr>
              <a:t> </a:t>
            </a:r>
            <a:r>
              <a:rPr lang="en-US" sz="4000" b="1" dirty="0" err="1">
                <a:solidFill>
                  <a:schemeClr val="accent4">
                    <a:lumMod val="75000"/>
                  </a:schemeClr>
                </a:solidFill>
                <a:latin typeface="Nikosh" panose="02000000000000000000" pitchFamily="2" charset="0"/>
                <a:cs typeface="Nikosh" panose="02000000000000000000" pitchFamily="2" charset="0"/>
              </a:rPr>
              <a:t>রক্ষণাবেক্ষণ</a:t>
            </a:r>
            <a:endParaRPr lang="en-US" sz="4000" b="1" dirty="0">
              <a:solidFill>
                <a:schemeClr val="accent4">
                  <a:lumMod val="75000"/>
                </a:schemeClr>
              </a:solidFill>
              <a:latin typeface="Nikosh" panose="02000000000000000000" pitchFamily="2" charset="0"/>
              <a:cs typeface="Nikosh" panose="02000000000000000000" pitchFamily="2" charset="0"/>
            </a:endParaRPr>
          </a:p>
        </p:txBody>
      </p:sp>
      <p:sp>
        <p:nvSpPr>
          <p:cNvPr id="5" name="Content Placeholder 2">
            <a:extLst>
              <a:ext uri="{FF2B5EF4-FFF2-40B4-BE49-F238E27FC236}">
                <a16:creationId xmlns:a16="http://schemas.microsoft.com/office/drawing/2014/main" id="{09992B55-96F4-9341-8BF2-98022A9AEF0B}"/>
              </a:ext>
            </a:extLst>
          </p:cNvPr>
          <p:cNvSpPr txBox="1">
            <a:spLocks/>
          </p:cNvSpPr>
          <p:nvPr/>
        </p:nvSpPr>
        <p:spPr>
          <a:xfrm>
            <a:off x="144502" y="894398"/>
            <a:ext cx="11902996" cy="2754058"/>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lvl="0" algn="just" defTabSz="914400" eaLnBrk="0" fontAlgn="base" hangingPunct="0">
              <a:spcBef>
                <a:spcPct val="0"/>
              </a:spcBef>
              <a:spcAft>
                <a:spcPct val="0"/>
              </a:spcAft>
              <a:buClrTx/>
              <a:buSzTx/>
            </a:pPr>
            <a:endParaRPr lang="en-US" sz="200" b="1" dirty="0">
              <a:solidFill>
                <a:srgbClr val="FF0000"/>
              </a:solidFill>
              <a:latin typeface="Nikosh" panose="02000000000000000000" pitchFamily="2" charset="0"/>
              <a:cs typeface="Nikosh" panose="02000000000000000000" pitchFamily="2" charset="0"/>
            </a:endParaRPr>
          </a:p>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400" b="1" dirty="0">
                <a:solidFill>
                  <a:srgbClr val="FF0000"/>
                </a:solidFill>
                <a:latin typeface="Nikosh" panose="02000000000000000000" pitchFamily="2" charset="0"/>
                <a:cs typeface="Nikosh" panose="02000000000000000000" pitchFamily="2" charset="0"/>
              </a:rPr>
              <a:t>আইসিটি বা কম্পিউটারসহ অন্যান্য তথ্য ও যোগাযোগ প্রযুক্তি (</a:t>
            </a:r>
            <a:r>
              <a:rPr lang="en-US" sz="1400" b="1" dirty="0">
                <a:solidFill>
                  <a:srgbClr val="FF0000"/>
                </a:solidFill>
                <a:latin typeface="Nikosh" panose="02000000000000000000" pitchFamily="2" charset="0"/>
                <a:cs typeface="Nikosh" panose="02000000000000000000" pitchFamily="2" charset="0"/>
              </a:rPr>
              <a:t>ICT) </a:t>
            </a:r>
            <a:r>
              <a:rPr lang="as-IN" sz="1400" b="1" dirty="0">
                <a:solidFill>
                  <a:srgbClr val="FF0000"/>
                </a:solidFill>
                <a:latin typeface="Nikosh" panose="02000000000000000000" pitchFamily="2" charset="0"/>
                <a:cs typeface="Nikosh" panose="02000000000000000000" pitchFamily="2" charset="0"/>
              </a:rPr>
              <a:t>যন্ত্রপাতি সঠিকভাবে ও দীর্ঘ সময় সচল রাখার জন্য যে নিয়মিত পরিচর্যা, ত্রুটি নির্ণয় ও নিয়ম মেনে ব্যবহার করা হয়, তাকে আইসিটি যন্ত্রপাতি রক্ষণাবেক্ষণ বলে।</a:t>
            </a:r>
            <a:endParaRPr lang="en-US" sz="1200" dirty="0">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endParaRPr lang="en-US" altLang="en-US" sz="100" b="1" dirty="0">
              <a:solidFill>
                <a:srgbClr val="7030A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v"/>
            </a:pPr>
            <a:r>
              <a:rPr lang="bn-IN" altLang="en-US" sz="1400" b="1" dirty="0">
                <a:solidFill>
                  <a:srgbClr val="7030A0"/>
                </a:solidFill>
                <a:latin typeface="Nikosh" panose="02000000000000000000" pitchFamily="2" charset="0"/>
                <a:cs typeface="Nikosh" panose="02000000000000000000" pitchFamily="2" charset="0"/>
              </a:rPr>
              <a:t>রক্ষণাবেক্ষণের মূল নিয়ম ও পদ্ধতিসমূহ</a:t>
            </a:r>
            <a:endParaRPr lang="en-US" altLang="en-US" sz="1200" dirty="0">
              <a:solidFill>
                <a:srgbClr val="7030A0"/>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endParaRPr lang="en-US" altLang="en-US" sz="300" b="1" dirty="0">
              <a:solidFill>
                <a:srgbClr val="FFFF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বিদ্যুৎ সংযোগ বিচ্ছিন্ন করা</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যেকোনো যন্ত্র পরিষ্কার বা রক্ষণাবেক্ষণ করার আগে অবশ্যই কম্পিউটার বা ডিভাইস বন্ধ করে পাওয়ার সংযোগ বা প্লাগ খুলে ফেলতে হবে।</a:t>
            </a:r>
            <a:r>
              <a:rPr lang="en-US" altLang="en-US" sz="14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মনিটর পরিষ্কার রাখা</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এলসিডি </a:t>
            </a:r>
            <a:r>
              <a:rPr lang="en-US" altLang="en-US" sz="1400" dirty="0">
                <a:solidFill>
                  <a:schemeClr val="tx1"/>
                </a:solidFill>
                <a:latin typeface="Nikosh" panose="02000000000000000000" pitchFamily="2" charset="0"/>
                <a:cs typeface="Nikosh" panose="02000000000000000000" pitchFamily="2" charset="0"/>
              </a:rPr>
              <a:t>(LCD) </a:t>
            </a:r>
            <a:r>
              <a:rPr lang="bn-IN" altLang="en-US" sz="1400" dirty="0">
                <a:solidFill>
                  <a:schemeClr val="tx1"/>
                </a:solidFill>
                <a:latin typeface="Nikosh" panose="02000000000000000000" pitchFamily="2" charset="0"/>
                <a:cs typeface="Nikosh" panose="02000000000000000000" pitchFamily="2" charset="0"/>
              </a:rPr>
              <a:t>বা এলইডি </a:t>
            </a:r>
            <a:r>
              <a:rPr lang="en-US" altLang="en-US" sz="1400" dirty="0">
                <a:solidFill>
                  <a:schemeClr val="tx1"/>
                </a:solidFill>
                <a:latin typeface="Nikosh" panose="02000000000000000000" pitchFamily="2" charset="0"/>
                <a:cs typeface="Nikosh" panose="02000000000000000000" pitchFamily="2" charset="0"/>
              </a:rPr>
              <a:t>(LED) </a:t>
            </a:r>
            <a:r>
              <a:rPr lang="bn-IN" altLang="en-US" sz="1400" dirty="0">
                <a:solidFill>
                  <a:schemeClr val="tx1"/>
                </a:solidFill>
                <a:latin typeface="Nikosh" panose="02000000000000000000" pitchFamily="2" charset="0"/>
                <a:cs typeface="Nikosh" panose="02000000000000000000" pitchFamily="2" charset="0"/>
              </a:rPr>
              <a:t>মনিটরের পর্দা কাঁচের নয় বলে সাধারণ কাঁচ পরিষ্কারক দিয়ে মোছা যাবে না</a:t>
            </a: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এতে পিক্সেল নষ্ট হতে পারে। তবে সিআরটি </a:t>
            </a:r>
            <a:r>
              <a:rPr lang="en-US" altLang="en-US" sz="1400" dirty="0">
                <a:solidFill>
                  <a:schemeClr val="tx1"/>
                </a:solidFill>
                <a:latin typeface="Nikosh" panose="02000000000000000000" pitchFamily="2" charset="0"/>
                <a:cs typeface="Nikosh" panose="02000000000000000000" pitchFamily="2" charset="0"/>
              </a:rPr>
              <a:t>(CRT) </a:t>
            </a:r>
            <a:r>
              <a:rPr lang="bn-IN" altLang="en-US" sz="1400" dirty="0">
                <a:solidFill>
                  <a:schemeClr val="tx1"/>
                </a:solidFill>
                <a:latin typeface="Nikosh" panose="02000000000000000000" pitchFamily="2" charset="0"/>
                <a:cs typeface="Nikosh" panose="02000000000000000000" pitchFamily="2" charset="0"/>
              </a:rPr>
              <a:t>মনিটর নরম তুলতুলে </a:t>
            </a:r>
            <a:endParaRPr lang="en-US" altLang="en-US" sz="140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কাপড় ও কাঁচ পরিষ্কারক দিয়ে মোছা যায়।</a:t>
            </a:r>
            <a:r>
              <a:rPr lang="en-US" altLang="en-US" sz="14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কিবোর্ড ও মাউস পরিচর্যা</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কিবোর্ড নরম শুকনো কাপড় দিয়ে মুছতে হবে এবং কী</a:t>
            </a:r>
            <a:r>
              <a:rPr lang="en-US" altLang="en-US" sz="1400" dirty="0">
                <a:solidFill>
                  <a:schemeClr val="tx1"/>
                </a:solidFill>
                <a:latin typeface="Nikosh" panose="02000000000000000000" pitchFamily="2" charset="0"/>
                <a:cs typeface="Nikosh" panose="02000000000000000000" pitchFamily="2" charset="0"/>
              </a:rPr>
              <a:t>-</a:t>
            </a:r>
            <a:r>
              <a:rPr lang="bn-IN" altLang="en-US" sz="1400" dirty="0">
                <a:solidFill>
                  <a:schemeClr val="tx1"/>
                </a:solidFill>
                <a:latin typeface="Nikosh" panose="02000000000000000000" pitchFamily="2" charset="0"/>
                <a:cs typeface="Nikosh" panose="02000000000000000000" pitchFamily="2" charset="0"/>
              </a:rPr>
              <a:t>গুলোর ফাঁকা অংশ তুলো দিয়ে পরিষ্কার করতে হবে। মাউসের নিচে বা লেন্সের ময়লা নরম কাপড় ও কটন বাড দিয়ে পরিষ্কার করতে </a:t>
            </a:r>
            <a:r>
              <a:rPr lang="en-US" altLang="en-US" sz="1400" dirty="0">
                <a:solidFill>
                  <a:schemeClr val="tx1"/>
                </a:solidFill>
                <a:latin typeface="Nikosh" panose="02000000000000000000" pitchFamily="2" charset="0"/>
                <a:cs typeface="Nikosh" panose="02000000000000000000" pitchFamily="2" charset="0"/>
              </a:rPr>
              <a:t> </a:t>
            </a:r>
          </a:p>
          <a:p>
            <a:pPr lvl="0" defTabSz="914400" eaLnBrk="0" fontAlgn="base" hangingPunct="0">
              <a:spcBef>
                <a:spcPct val="0"/>
              </a:spcBef>
              <a:spcAft>
                <a:spcPct val="0"/>
              </a:spcAft>
              <a:buClrTx/>
              <a:buSzTx/>
            </a:pP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হবে</a:t>
            </a:r>
            <a:r>
              <a:rPr lang="hi-IN" altLang="en-US" sz="1400" dirty="0">
                <a:solidFill>
                  <a:schemeClr val="tx1"/>
                </a:solidFill>
                <a:latin typeface="Nikosh" panose="02000000000000000000" pitchFamily="2" charset="0"/>
                <a:cs typeface="Nikosh" panose="02000000000000000000" pitchFamily="2" charset="0"/>
              </a:rPr>
              <a:t>।</a:t>
            </a:r>
            <a:r>
              <a:rPr lang="en-US" altLang="en-US" sz="14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তরল পদার্থ থেকে দূরে রাখা</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আইসিটি যন্ত্রের আশেপাশে পানি বা যেকোনো পানীয় রাখা যাবে না। ভুলবশত পানি পড়লে সঙ্গে সঙ্গে বিদ্যুৎ সংযোগ বিচ্ছিন্ন করে ফ্যানের বাতাসে শুকাতে হবে।</a:t>
            </a:r>
            <a:r>
              <a:rPr lang="en-US" altLang="en-US" sz="14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ধূলোবালি ও অতিরিক্ত তাপ রোধ</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কম্পিউটারের বাতাস চলাচলের পথ </a:t>
            </a:r>
            <a:r>
              <a:rPr lang="en-US" altLang="en-US" sz="1400" dirty="0">
                <a:solidFill>
                  <a:schemeClr val="tx1"/>
                </a:solidFill>
                <a:latin typeface="Nikosh" panose="02000000000000000000" pitchFamily="2" charset="0"/>
                <a:cs typeface="Nikosh" panose="02000000000000000000" pitchFamily="2" charset="0"/>
              </a:rPr>
              <a:t>(Vents) </a:t>
            </a:r>
            <a:r>
              <a:rPr lang="bn-IN" altLang="en-US" sz="1400" dirty="0">
                <a:solidFill>
                  <a:schemeClr val="tx1"/>
                </a:solidFill>
                <a:latin typeface="Nikosh" panose="02000000000000000000" pitchFamily="2" charset="0"/>
                <a:cs typeface="Nikosh" panose="02000000000000000000" pitchFamily="2" charset="0"/>
              </a:rPr>
              <a:t>পরিষ্কার রাখতে হবে যাতে যন্ত্র গরম </a:t>
            </a:r>
            <a:r>
              <a:rPr lang="en-US" altLang="en-US" sz="1400" dirty="0">
                <a:solidFill>
                  <a:schemeClr val="tx1"/>
                </a:solidFill>
                <a:latin typeface="Nikosh" panose="02000000000000000000" pitchFamily="2" charset="0"/>
                <a:cs typeface="Nikosh" panose="02000000000000000000" pitchFamily="2" charset="0"/>
              </a:rPr>
              <a:t>(Overheating) </a:t>
            </a:r>
            <a:r>
              <a:rPr lang="bn-IN" altLang="en-US" sz="1400" dirty="0">
                <a:solidFill>
                  <a:schemeClr val="tx1"/>
                </a:solidFill>
                <a:latin typeface="Nikosh" panose="02000000000000000000" pitchFamily="2" charset="0"/>
                <a:cs typeface="Nikosh" panose="02000000000000000000" pitchFamily="2" charset="0"/>
              </a:rPr>
              <a:t>না হয়। অভ্যন্তরীণ যন্ত্রাংশ নিজে না খুলে প্রয়োজন হলে দক্ষ </a:t>
            </a:r>
            <a:endParaRPr lang="en-US" altLang="en-US" sz="140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টেকনিশিয়ানের সাহায্য নিতে হবে।</a:t>
            </a:r>
            <a:endParaRPr lang="en-US" altLang="en-US" sz="14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সফটওয়্যার ও নিরাপত্তা আপডেট</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রাউটার</a:t>
            </a: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সুইচসহ অন্যান্য ডিভাইসের ফার্মওয়্যার এবং সফটওয়্যার নিয়মিত আপডেট করতে হবে। পাশাপাশি ভাইরাসের হাত থেকে রক্ষায় নিয়মিত অ্যান্টিভাইরাস স্ক্যান করতে হবে।</a:t>
            </a:r>
            <a:endParaRPr lang="en-US" altLang="en-US" sz="1400" dirty="0">
              <a:solidFill>
                <a:schemeClr val="tx1"/>
              </a:solidFill>
              <a:latin typeface="Nikosh" panose="02000000000000000000" pitchFamily="2" charset="0"/>
              <a:cs typeface="Nikosh" panose="02000000000000000000" pitchFamily="2" charset="0"/>
            </a:endParaRPr>
          </a:p>
        </p:txBody>
      </p:sp>
      <p:pic>
        <p:nvPicPr>
          <p:cNvPr id="7" name="Picture 6">
            <a:extLst>
              <a:ext uri="{FF2B5EF4-FFF2-40B4-BE49-F238E27FC236}">
                <a16:creationId xmlns:a16="http://schemas.microsoft.com/office/drawing/2014/main" id="{0554DD4D-1487-15FD-6D60-35A8E0FC0BA4}"/>
              </a:ext>
            </a:extLst>
          </p:cNvPr>
          <p:cNvPicPr>
            <a:picLocks noChangeAspect="1"/>
          </p:cNvPicPr>
          <p:nvPr/>
        </p:nvPicPr>
        <p:blipFill>
          <a:blip r:embed="rId2">
            <a:extLst>
              <a:ext uri="{28A0092B-C50C-407E-A947-70E740481C1C}">
                <a14:useLocalDpi xmlns:a14="http://schemas.microsoft.com/office/drawing/2010/main" val="0"/>
              </a:ext>
            </a:extLst>
          </a:blip>
          <a:srcRect l="8418" r="8418"/>
          <a:stretch/>
        </p:blipFill>
        <p:spPr>
          <a:xfrm>
            <a:off x="4134161" y="3807133"/>
            <a:ext cx="3923677" cy="29316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96F60992-E51F-F45D-31AD-3563B7A15EA2}"/>
              </a:ext>
            </a:extLst>
          </p:cNvPr>
          <p:cNvPicPr>
            <a:picLocks noChangeAspect="1"/>
          </p:cNvPicPr>
          <p:nvPr/>
        </p:nvPicPr>
        <p:blipFill>
          <a:blip r:embed="rId3">
            <a:extLst>
              <a:ext uri="{28A0092B-C50C-407E-A947-70E740481C1C}">
                <a14:useLocalDpi xmlns:a14="http://schemas.microsoft.com/office/drawing/2010/main" val="0"/>
              </a:ext>
            </a:extLst>
          </a:blip>
          <a:srcRect l="11476" r="11476"/>
          <a:stretch/>
        </p:blipFill>
        <p:spPr>
          <a:xfrm>
            <a:off x="144502" y="3789230"/>
            <a:ext cx="3932198" cy="29495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5D2F8309-3E20-E68A-1416-EE1E59F21856}"/>
              </a:ext>
            </a:extLst>
          </p:cNvPr>
          <p:cNvPicPr>
            <a:picLocks noChangeAspect="1"/>
          </p:cNvPicPr>
          <p:nvPr/>
        </p:nvPicPr>
        <p:blipFill>
          <a:blip r:embed="rId4">
            <a:extLst>
              <a:ext uri="{28A0092B-C50C-407E-A947-70E740481C1C}">
                <a14:useLocalDpi xmlns:a14="http://schemas.microsoft.com/office/drawing/2010/main" val="0"/>
              </a:ext>
            </a:extLst>
          </a:blip>
          <a:srcRect l="5549" r="5549"/>
          <a:stretch/>
        </p:blipFill>
        <p:spPr>
          <a:xfrm>
            <a:off x="8115299" y="3789229"/>
            <a:ext cx="3932198" cy="29495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469248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1000"/>
                                        <p:tgtEl>
                                          <p:spTgt spid="5">
                                            <p:txEl>
                                              <p:pRg st="5" end="5"/>
                                            </p:txEl>
                                          </p:spTgt>
                                        </p:tgtEl>
                                      </p:cBhvr>
                                    </p:animEffect>
                                    <p:anim calcmode="lin" valueType="num">
                                      <p:cBhvr>
                                        <p:cTn id="3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0"/>
                                        <p:tgtEl>
                                          <p:spTgt spid="5">
                                            <p:txEl>
                                              <p:pRg st="6" end="6"/>
                                            </p:txEl>
                                          </p:spTgt>
                                        </p:tgtEl>
                                      </p:cBhvr>
                                    </p:animEffect>
                                    <p:anim calcmode="lin" valueType="num">
                                      <p:cBhvr>
                                        <p:cTn id="4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Effect transition="in" filter="fade">
                                      <p:cBhvr>
                                        <p:cTn id="49" dur="1000"/>
                                        <p:tgtEl>
                                          <p:spTgt spid="5">
                                            <p:txEl>
                                              <p:pRg st="7" end="7"/>
                                            </p:txEl>
                                          </p:spTgt>
                                        </p:tgtEl>
                                      </p:cBhvr>
                                    </p:animEffect>
                                    <p:anim calcmode="lin" valueType="num">
                                      <p:cBhvr>
                                        <p:cTn id="5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Effect transition="in" filter="fade">
                                      <p:cBhvr>
                                        <p:cTn id="56" dur="1000"/>
                                        <p:tgtEl>
                                          <p:spTgt spid="5">
                                            <p:txEl>
                                              <p:pRg st="8" end="8"/>
                                            </p:txEl>
                                          </p:spTgt>
                                        </p:tgtEl>
                                      </p:cBhvr>
                                    </p:animEffect>
                                    <p:anim calcmode="lin" valueType="num">
                                      <p:cBhvr>
                                        <p:cTn id="57"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9" end="9"/>
                                            </p:txEl>
                                          </p:spTgt>
                                        </p:tgtEl>
                                        <p:attrNameLst>
                                          <p:attrName>style.visibility</p:attrName>
                                        </p:attrNameLst>
                                      </p:cBhvr>
                                      <p:to>
                                        <p:strVal val="visible"/>
                                      </p:to>
                                    </p:set>
                                    <p:animEffect transition="in" filter="fade">
                                      <p:cBhvr>
                                        <p:cTn id="63" dur="1000"/>
                                        <p:tgtEl>
                                          <p:spTgt spid="5">
                                            <p:txEl>
                                              <p:pRg st="9" end="9"/>
                                            </p:txEl>
                                          </p:spTgt>
                                        </p:tgtEl>
                                      </p:cBhvr>
                                    </p:animEffect>
                                    <p:anim calcmode="lin" valueType="num">
                                      <p:cBhvr>
                                        <p:cTn id="64"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10" end="10"/>
                                            </p:txEl>
                                          </p:spTgt>
                                        </p:tgtEl>
                                        <p:attrNameLst>
                                          <p:attrName>style.visibility</p:attrName>
                                        </p:attrNameLst>
                                      </p:cBhvr>
                                      <p:to>
                                        <p:strVal val="visible"/>
                                      </p:to>
                                    </p:set>
                                    <p:animEffect transition="in" filter="fade">
                                      <p:cBhvr>
                                        <p:cTn id="70" dur="1000"/>
                                        <p:tgtEl>
                                          <p:spTgt spid="5">
                                            <p:txEl>
                                              <p:pRg st="10" end="10"/>
                                            </p:txEl>
                                          </p:spTgt>
                                        </p:tgtEl>
                                      </p:cBhvr>
                                    </p:animEffect>
                                    <p:anim calcmode="lin" valueType="num">
                                      <p:cBhvr>
                                        <p:cTn id="71"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11" end="11"/>
                                            </p:txEl>
                                          </p:spTgt>
                                        </p:tgtEl>
                                        <p:attrNameLst>
                                          <p:attrName>style.visibility</p:attrName>
                                        </p:attrNameLst>
                                      </p:cBhvr>
                                      <p:to>
                                        <p:strVal val="visible"/>
                                      </p:to>
                                    </p:set>
                                    <p:animEffect transition="in" filter="fade">
                                      <p:cBhvr>
                                        <p:cTn id="77" dur="1000"/>
                                        <p:tgtEl>
                                          <p:spTgt spid="5">
                                            <p:txEl>
                                              <p:pRg st="11" end="11"/>
                                            </p:txEl>
                                          </p:spTgt>
                                        </p:tgtEl>
                                      </p:cBhvr>
                                    </p:animEffect>
                                    <p:anim calcmode="lin" valueType="num">
                                      <p:cBhvr>
                                        <p:cTn id="78"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
                                            <p:txEl>
                                              <p:pRg st="12" end="12"/>
                                            </p:txEl>
                                          </p:spTgt>
                                        </p:tgtEl>
                                        <p:attrNameLst>
                                          <p:attrName>style.visibility</p:attrName>
                                        </p:attrNameLst>
                                      </p:cBhvr>
                                      <p:to>
                                        <p:strVal val="visible"/>
                                      </p:to>
                                    </p:set>
                                    <p:animEffect transition="in" filter="fade">
                                      <p:cBhvr>
                                        <p:cTn id="84" dur="1000"/>
                                        <p:tgtEl>
                                          <p:spTgt spid="5">
                                            <p:txEl>
                                              <p:pRg st="12" end="12"/>
                                            </p:txEl>
                                          </p:spTgt>
                                        </p:tgtEl>
                                      </p:cBhvr>
                                    </p:animEffect>
                                    <p:anim calcmode="lin" valueType="num">
                                      <p:cBhvr>
                                        <p:cTn id="85"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5">
                                            <p:txEl>
                                              <p:pRg st="13" end="13"/>
                                            </p:txEl>
                                          </p:spTgt>
                                        </p:tgtEl>
                                        <p:attrNameLst>
                                          <p:attrName>style.visibility</p:attrName>
                                        </p:attrNameLst>
                                      </p:cBhvr>
                                      <p:to>
                                        <p:strVal val="visible"/>
                                      </p:to>
                                    </p:set>
                                    <p:animEffect transition="in" filter="fade">
                                      <p:cBhvr>
                                        <p:cTn id="91" dur="1000"/>
                                        <p:tgtEl>
                                          <p:spTgt spid="5">
                                            <p:txEl>
                                              <p:pRg st="13" end="13"/>
                                            </p:txEl>
                                          </p:spTgt>
                                        </p:tgtEl>
                                      </p:cBhvr>
                                    </p:animEffect>
                                    <p:anim calcmode="lin" valueType="num">
                                      <p:cBhvr>
                                        <p:cTn id="92"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fade">
                                      <p:cBhvr>
                                        <p:cTn id="98" dur="1000"/>
                                        <p:tgtEl>
                                          <p:spTgt spid="9"/>
                                        </p:tgtEl>
                                      </p:cBhvr>
                                    </p:animEffect>
                                    <p:anim calcmode="lin" valueType="num">
                                      <p:cBhvr>
                                        <p:cTn id="99" dur="1000" fill="hold"/>
                                        <p:tgtEl>
                                          <p:spTgt spid="9"/>
                                        </p:tgtEl>
                                        <p:attrNameLst>
                                          <p:attrName>ppt_x</p:attrName>
                                        </p:attrNameLst>
                                      </p:cBhvr>
                                      <p:tavLst>
                                        <p:tav tm="0">
                                          <p:val>
                                            <p:strVal val="#ppt_x"/>
                                          </p:val>
                                        </p:tav>
                                        <p:tav tm="100000">
                                          <p:val>
                                            <p:strVal val="#ppt_x"/>
                                          </p:val>
                                        </p:tav>
                                      </p:tavLst>
                                    </p:anim>
                                    <p:anim calcmode="lin" valueType="num">
                                      <p:cBhvr>
                                        <p:cTn id="10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7"/>
                                        </p:tgtEl>
                                        <p:attrNameLst>
                                          <p:attrName>style.visibility</p:attrName>
                                        </p:attrNameLst>
                                      </p:cBhvr>
                                      <p:to>
                                        <p:strVal val="visible"/>
                                      </p:to>
                                    </p:set>
                                    <p:animEffect transition="in" filter="fade">
                                      <p:cBhvr>
                                        <p:cTn id="105" dur="1000"/>
                                        <p:tgtEl>
                                          <p:spTgt spid="7"/>
                                        </p:tgtEl>
                                      </p:cBhvr>
                                    </p:animEffect>
                                    <p:anim calcmode="lin" valueType="num">
                                      <p:cBhvr>
                                        <p:cTn id="106" dur="1000" fill="hold"/>
                                        <p:tgtEl>
                                          <p:spTgt spid="7"/>
                                        </p:tgtEl>
                                        <p:attrNameLst>
                                          <p:attrName>ppt_x</p:attrName>
                                        </p:attrNameLst>
                                      </p:cBhvr>
                                      <p:tavLst>
                                        <p:tav tm="0">
                                          <p:val>
                                            <p:strVal val="#ppt_x"/>
                                          </p:val>
                                        </p:tav>
                                        <p:tav tm="100000">
                                          <p:val>
                                            <p:strVal val="#ppt_x"/>
                                          </p:val>
                                        </p:tav>
                                      </p:tavLst>
                                    </p:anim>
                                    <p:anim calcmode="lin" valueType="num">
                                      <p:cBhvr>
                                        <p:cTn id="10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C84043-49B0-AD3A-3565-69596E5F76D9}"/>
              </a:ext>
            </a:extLst>
          </p:cNvPr>
          <p:cNvSpPr>
            <a:spLocks noGrp="1"/>
          </p:cNvSpPr>
          <p:nvPr/>
        </p:nvSpPr>
        <p:spPr>
          <a:xfrm>
            <a:off x="3870539" y="379857"/>
            <a:ext cx="4320580" cy="83172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1900" b="1" dirty="0">
              <a:solidFill>
                <a:schemeClr val="accent4">
                  <a:lumMod val="75000"/>
                </a:schemeClr>
              </a:solidFill>
              <a:latin typeface="Nikosh" panose="02000000000000000000" pitchFamily="2" charset="0"/>
              <a:cs typeface="Nikosh" panose="02000000000000000000" pitchFamily="2" charset="0"/>
            </a:endParaRPr>
          </a:p>
          <a:p>
            <a:pPr algn="ctr"/>
            <a:r>
              <a:rPr lang="en-US" sz="6400" b="1" dirty="0" err="1">
                <a:solidFill>
                  <a:schemeClr val="accent4">
                    <a:lumMod val="75000"/>
                  </a:schemeClr>
                </a:solidFill>
                <a:latin typeface="Nikosh" panose="02000000000000000000" pitchFamily="2" charset="0"/>
                <a:cs typeface="Nikosh" panose="02000000000000000000" pitchFamily="2" charset="0"/>
              </a:rPr>
              <a:t>একক</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কাজ</a:t>
            </a:r>
            <a:r>
              <a:rPr lang="en-US" sz="6400" b="1" dirty="0">
                <a:solidFill>
                  <a:schemeClr val="accent4">
                    <a:lumMod val="75000"/>
                  </a:schemeClr>
                </a:solidFill>
                <a:latin typeface="Nikosh" panose="02000000000000000000" pitchFamily="2" charset="0"/>
                <a:cs typeface="Nikosh" panose="02000000000000000000" pitchFamily="2" charset="0"/>
              </a:rPr>
              <a:t> </a:t>
            </a:r>
          </a:p>
        </p:txBody>
      </p:sp>
      <p:pic>
        <p:nvPicPr>
          <p:cNvPr id="5" name="Picture 4">
            <a:extLst>
              <a:ext uri="{FF2B5EF4-FFF2-40B4-BE49-F238E27FC236}">
                <a16:creationId xmlns:a16="http://schemas.microsoft.com/office/drawing/2014/main" id="{5A8DD5F0-D26A-D25E-B4D1-12942B0603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22691" y="1753041"/>
            <a:ext cx="3146612" cy="25361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3">
            <a:extLst>
              <a:ext uri="{FF2B5EF4-FFF2-40B4-BE49-F238E27FC236}">
                <a16:creationId xmlns:a16="http://schemas.microsoft.com/office/drawing/2014/main" id="{471D8B1D-9B7E-F3B0-68DE-4EF7A60F802E}"/>
              </a:ext>
            </a:extLst>
          </p:cNvPr>
          <p:cNvSpPr txBox="1"/>
          <p:nvPr/>
        </p:nvSpPr>
        <p:spPr>
          <a:xfrm>
            <a:off x="2758583" y="4949511"/>
            <a:ext cx="6674827" cy="523220"/>
          </a:xfrm>
          <a:prstGeom prst="rect">
            <a:avLst/>
          </a:prstGeom>
          <a:noFill/>
          <a:ln>
            <a:solidFill>
              <a:srgbClr val="7030A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ctr">
              <a:buFont typeface="Wingdings" panose="05000000000000000000" pitchFamily="2" charset="2"/>
              <a:buChar char="v"/>
            </a:pPr>
            <a:r>
              <a:rPr lang="en-US" sz="2800" b="1" dirty="0" err="1">
                <a:latin typeface="Nikosh" panose="02000000000000000000" pitchFamily="2" charset="0"/>
                <a:cs typeface="Nikosh" panose="02000000000000000000" pitchFamily="2" charset="0"/>
              </a:rPr>
              <a:t>কীবোর্ড</a:t>
            </a:r>
            <a:r>
              <a:rPr lang="en-US" sz="2800" b="1" dirty="0">
                <a:latin typeface="Nikosh" panose="02000000000000000000" pitchFamily="2" charset="0"/>
                <a:cs typeface="Nikosh" panose="02000000000000000000" pitchFamily="2" charset="0"/>
              </a:rPr>
              <a:t> ও </a:t>
            </a:r>
            <a:r>
              <a:rPr lang="en-US" sz="2800" b="1" dirty="0" err="1">
                <a:latin typeface="Nikosh" panose="02000000000000000000" pitchFamily="2" charset="0"/>
                <a:cs typeface="Nikosh" panose="02000000000000000000" pitchFamily="2" charset="0"/>
              </a:rPr>
              <a:t>মাউস</a:t>
            </a:r>
            <a:r>
              <a:rPr lang="en-US" sz="2800" b="1" dirty="0">
                <a:latin typeface="Nikosh" panose="02000000000000000000" pitchFamily="2" charset="0"/>
                <a:cs typeface="Nikosh" panose="02000000000000000000" pitchFamily="2" charset="0"/>
              </a:rPr>
              <a:t> </a:t>
            </a:r>
            <a:r>
              <a:rPr lang="en-US" sz="2800" b="1" dirty="0" err="1">
                <a:latin typeface="Nikosh" panose="02000000000000000000" pitchFamily="2" charset="0"/>
                <a:cs typeface="Nikosh" panose="02000000000000000000" pitchFamily="2" charset="0"/>
              </a:rPr>
              <a:t>কিভাবে</a:t>
            </a:r>
            <a:r>
              <a:rPr lang="en-US" sz="2800" b="1" dirty="0">
                <a:latin typeface="Nikosh" panose="02000000000000000000" pitchFamily="2" charset="0"/>
                <a:cs typeface="Nikosh" panose="02000000000000000000" pitchFamily="2" charset="0"/>
              </a:rPr>
              <a:t> </a:t>
            </a:r>
            <a:r>
              <a:rPr lang="en-US" sz="2800" b="1" dirty="0" err="1">
                <a:latin typeface="Nikosh" panose="02000000000000000000" pitchFamily="2" charset="0"/>
                <a:cs typeface="Nikosh" panose="02000000000000000000" pitchFamily="2" charset="0"/>
              </a:rPr>
              <a:t>পরিষ্কার</a:t>
            </a:r>
            <a:r>
              <a:rPr lang="en-US" sz="2800" b="1" dirty="0">
                <a:latin typeface="Nikosh" panose="02000000000000000000" pitchFamily="2" charset="0"/>
                <a:cs typeface="Nikosh" panose="02000000000000000000" pitchFamily="2" charset="0"/>
              </a:rPr>
              <a:t> </a:t>
            </a:r>
            <a:r>
              <a:rPr lang="en-US" sz="2800" b="1" dirty="0" err="1">
                <a:latin typeface="Nikosh" panose="02000000000000000000" pitchFamily="2" charset="0"/>
                <a:cs typeface="Nikosh" panose="02000000000000000000" pitchFamily="2" charset="0"/>
              </a:rPr>
              <a:t>করতে</a:t>
            </a:r>
            <a:r>
              <a:rPr lang="en-US" sz="2800" b="1" dirty="0">
                <a:latin typeface="Nikosh" panose="02000000000000000000" pitchFamily="2" charset="0"/>
                <a:cs typeface="Nikosh" panose="02000000000000000000" pitchFamily="2" charset="0"/>
              </a:rPr>
              <a:t> </a:t>
            </a:r>
            <a:r>
              <a:rPr lang="en-US" sz="2800" b="1" dirty="0" err="1">
                <a:latin typeface="Nikosh" panose="02000000000000000000" pitchFamily="2" charset="0"/>
                <a:cs typeface="Nikosh" panose="02000000000000000000" pitchFamily="2" charset="0"/>
              </a:rPr>
              <a:t>হয়</a:t>
            </a:r>
            <a:r>
              <a:rPr lang="en-US" sz="2800" b="1" dirty="0">
                <a:latin typeface="Nikosh" panose="02000000000000000000" pitchFamily="2" charset="0"/>
                <a:cs typeface="Nikosh" panose="02000000000000000000" pitchFamily="2" charset="0"/>
              </a:rPr>
              <a:t> </a:t>
            </a:r>
            <a:r>
              <a:rPr lang="en-US" sz="2800" b="1" dirty="0" err="1">
                <a:latin typeface="Nikosh" panose="02000000000000000000" pitchFamily="2" charset="0"/>
                <a:cs typeface="Nikosh" panose="02000000000000000000" pitchFamily="2" charset="0"/>
              </a:rPr>
              <a:t>লিখো</a:t>
            </a:r>
            <a:r>
              <a:rPr lang="en-US" sz="2800" b="1" dirty="0">
                <a:latin typeface="Nikosh" panose="02000000000000000000" pitchFamily="2" charset="0"/>
                <a:cs typeface="Nikosh" panose="02000000000000000000" pitchFamily="2" charset="0"/>
              </a:rPr>
              <a:t> ?</a:t>
            </a:r>
          </a:p>
        </p:txBody>
      </p:sp>
    </p:spTree>
    <p:extLst>
      <p:ext uri="{BB962C8B-B14F-4D97-AF65-F5344CB8AC3E}">
        <p14:creationId xmlns:p14="http://schemas.microsoft.com/office/powerpoint/2010/main" val="428279082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7882330-F33C-C3FD-BC32-35931EF7F622}"/>
              </a:ext>
            </a:extLst>
          </p:cNvPr>
          <p:cNvSpPr>
            <a:spLocks noGrp="1"/>
          </p:cNvSpPr>
          <p:nvPr/>
        </p:nvSpPr>
        <p:spPr>
          <a:xfrm>
            <a:off x="3885909" y="63646"/>
            <a:ext cx="4389411" cy="68193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400" b="1" dirty="0">
                <a:solidFill>
                  <a:schemeClr val="accent4">
                    <a:lumMod val="75000"/>
                  </a:schemeClr>
                </a:solidFill>
                <a:latin typeface="Nikosh" panose="02000000000000000000" pitchFamily="2" charset="0"/>
                <a:cs typeface="Nikosh" panose="02000000000000000000" pitchFamily="2" charset="0"/>
              </a:rPr>
              <a:t>সফটওয়্যার </a:t>
            </a:r>
            <a:r>
              <a:rPr lang="en-US" sz="4400" b="1" dirty="0" err="1">
                <a:solidFill>
                  <a:schemeClr val="accent4">
                    <a:lumMod val="75000"/>
                  </a:schemeClr>
                </a:solidFill>
                <a:latin typeface="Nikosh" panose="02000000000000000000" pitchFamily="2" charset="0"/>
                <a:cs typeface="Nikosh" panose="02000000000000000000" pitchFamily="2" charset="0"/>
              </a:rPr>
              <a:t>রক্ষণাবেক্ষণ</a:t>
            </a:r>
            <a:endParaRPr lang="en-US" sz="4400" b="1" dirty="0">
              <a:solidFill>
                <a:schemeClr val="accent4">
                  <a:lumMod val="75000"/>
                </a:schemeClr>
              </a:solidFill>
              <a:latin typeface="Nikosh" panose="02000000000000000000" pitchFamily="2" charset="0"/>
              <a:cs typeface="Nikosh" panose="02000000000000000000" pitchFamily="2" charset="0"/>
            </a:endParaRPr>
          </a:p>
        </p:txBody>
      </p:sp>
      <p:sp>
        <p:nvSpPr>
          <p:cNvPr id="6" name="Content Placeholder 2">
            <a:extLst>
              <a:ext uri="{FF2B5EF4-FFF2-40B4-BE49-F238E27FC236}">
                <a16:creationId xmlns:a16="http://schemas.microsoft.com/office/drawing/2014/main" id="{C733141E-2880-9AD2-1EAB-C4CF3853C69D}"/>
              </a:ext>
            </a:extLst>
          </p:cNvPr>
          <p:cNvSpPr txBox="1">
            <a:spLocks/>
          </p:cNvSpPr>
          <p:nvPr/>
        </p:nvSpPr>
        <p:spPr>
          <a:xfrm>
            <a:off x="143256" y="840334"/>
            <a:ext cx="11905488" cy="3139196"/>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endParaRPr lang="en-US" sz="100" dirty="0">
              <a:solidFill>
                <a:srgbClr val="FF0000"/>
              </a:solidFill>
              <a:latin typeface="Nikosh" panose="02000000000000000000" pitchFamily="2" charset="0"/>
              <a:cs typeface="Nikosh" panose="02000000000000000000" pitchFamily="2" charset="0"/>
            </a:endParaRPr>
          </a:p>
          <a:p>
            <a:pPr marL="285750" indent="-285750">
              <a:buFont typeface="Wingdings" panose="05000000000000000000" pitchFamily="2" charset="2"/>
              <a:buChar char="v"/>
            </a:pPr>
            <a:r>
              <a:rPr lang="as-IN" sz="1400" dirty="0">
                <a:solidFill>
                  <a:srgbClr val="FF0000"/>
                </a:solidFill>
                <a:latin typeface="Nikosh" panose="02000000000000000000" pitchFamily="2" charset="0"/>
                <a:cs typeface="Nikosh" panose="02000000000000000000" pitchFamily="2" charset="0"/>
              </a:rPr>
              <a:t>সফটওয়্যার ব্যবহারকারীদের কাছে পৌঁছে দেওয়ার পর সেটির কার্যকারিতা বজায় রাখা, ত্রুটি সংশোধন করা, নতুন ফিচার যুক্ত করা এবং পারফরম্যান্স উন্নত করার ধারাবাহিক প্রক্রিয়াকে সফটওয়্যার রক্ষণাবেক্ষণ (</a:t>
            </a:r>
            <a:r>
              <a:rPr lang="en-US" sz="1400" dirty="0">
                <a:solidFill>
                  <a:srgbClr val="FF0000"/>
                </a:solidFill>
                <a:latin typeface="Nikosh" panose="02000000000000000000" pitchFamily="2" charset="0"/>
                <a:cs typeface="Nikosh" panose="02000000000000000000" pitchFamily="2" charset="0"/>
              </a:rPr>
              <a:t>Software Maintenance) </a:t>
            </a:r>
            <a:r>
              <a:rPr lang="as-IN" sz="1400" dirty="0">
                <a:solidFill>
                  <a:srgbClr val="FF0000"/>
                </a:solidFill>
                <a:latin typeface="Nikosh" panose="02000000000000000000" pitchFamily="2" charset="0"/>
                <a:cs typeface="Nikosh" panose="02000000000000000000" pitchFamily="2" charset="0"/>
              </a:rPr>
              <a:t>বলা হয়। এটি</a:t>
            </a:r>
            <a:r>
              <a:rPr lang="en-US" sz="1400" dirty="0">
                <a:solidFill>
                  <a:srgbClr val="FF0000"/>
                </a:solidFill>
                <a:latin typeface="Nikosh" panose="02000000000000000000" pitchFamily="2" charset="0"/>
                <a:cs typeface="Nikosh" panose="02000000000000000000" pitchFamily="2" charset="0"/>
              </a:rPr>
              <a:t> </a:t>
            </a:r>
            <a:r>
              <a:rPr lang="as-IN" sz="1400" dirty="0">
                <a:solidFill>
                  <a:srgbClr val="FF0000"/>
                </a:solidFill>
                <a:latin typeface="Nikosh" panose="02000000000000000000" pitchFamily="2" charset="0"/>
                <a:cs typeface="Nikosh" panose="02000000000000000000" pitchFamily="2" charset="0"/>
                <a:hlinkClick r:id="rId2">
                  <a:extLst>
                    <a:ext uri="{A12FA001-AC4F-418D-AE19-62706E023703}">
                      <ahyp:hlinkClr xmlns:ahyp="http://schemas.microsoft.com/office/drawing/2018/hyperlinkcolor" val="tx"/>
                    </a:ext>
                  </a:extLst>
                </a:hlinkClick>
              </a:rPr>
              <a:t>সফটওয়্যার ডেভেলপমেন্ট লাইফ সাইকেল (</a:t>
            </a:r>
            <a:r>
              <a:rPr lang="en-US" sz="1400" dirty="0">
                <a:solidFill>
                  <a:srgbClr val="FF0000"/>
                </a:solidFill>
                <a:latin typeface="Nikosh" panose="02000000000000000000" pitchFamily="2" charset="0"/>
                <a:cs typeface="Nikosh" panose="02000000000000000000" pitchFamily="2" charset="0"/>
                <a:hlinkClick r:id="rId2">
                  <a:extLst>
                    <a:ext uri="{A12FA001-AC4F-418D-AE19-62706E023703}">
                      <ahyp:hlinkClr xmlns:ahyp="http://schemas.microsoft.com/office/drawing/2018/hyperlinkcolor" val="tx"/>
                    </a:ext>
                  </a:extLst>
                </a:hlinkClick>
              </a:rPr>
              <a:t>SDLC)</a:t>
            </a:r>
            <a:r>
              <a:rPr lang="en-US" sz="1400" dirty="0">
                <a:solidFill>
                  <a:srgbClr val="FF0000"/>
                </a:solidFill>
                <a:latin typeface="Nikosh" panose="02000000000000000000" pitchFamily="2" charset="0"/>
                <a:cs typeface="Nikosh" panose="02000000000000000000" pitchFamily="2" charset="0"/>
              </a:rPr>
              <a:t> -</a:t>
            </a:r>
            <a:r>
              <a:rPr lang="as-IN" sz="1400" dirty="0">
                <a:solidFill>
                  <a:srgbClr val="FF0000"/>
                </a:solidFill>
                <a:latin typeface="Nikosh" panose="02000000000000000000" pitchFamily="2" charset="0"/>
                <a:cs typeface="Nikosh" panose="02000000000000000000" pitchFamily="2" charset="0"/>
              </a:rPr>
              <a:t>এর একটি অত্যন্ত গুরুত্বপূর্ণ এবং দীর্ঘস্থায়ী ধাপ, যা সফটওয়্যারের স্থায়িত্ব নিশ্চিত করে।</a:t>
            </a:r>
            <a:endParaRPr lang="en-US" sz="140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v"/>
            </a:pPr>
            <a:r>
              <a:rPr lang="bn-IN" altLang="en-US" sz="1400" b="1" dirty="0">
                <a:solidFill>
                  <a:srgbClr val="7030A0"/>
                </a:solidFill>
                <a:latin typeface="Nikosh" panose="02000000000000000000" pitchFamily="2" charset="0"/>
                <a:cs typeface="Nikosh" panose="02000000000000000000" pitchFamily="2" charset="0"/>
              </a:rPr>
              <a:t>সফটওয়্যারের প্রকারভেদ </a:t>
            </a:r>
            <a:r>
              <a:rPr lang="en-US" altLang="en-US" sz="1400" b="1" dirty="0">
                <a:solidFill>
                  <a:srgbClr val="7030A0"/>
                </a:solidFill>
                <a:latin typeface="Nikosh" panose="02000000000000000000" pitchFamily="2" charset="0"/>
                <a:cs typeface="Nikosh" panose="02000000000000000000" pitchFamily="2" charset="0"/>
              </a:rPr>
              <a:t>(Software Maintenance Types)</a:t>
            </a:r>
            <a:endParaRPr lang="en-US" altLang="en-US" sz="1400" dirty="0">
              <a:solidFill>
                <a:srgbClr val="7030A0"/>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bn-IN" altLang="en-US" sz="1400" dirty="0">
                <a:solidFill>
                  <a:srgbClr val="FF0000"/>
                </a:solidFill>
                <a:latin typeface="Nikosh" panose="02000000000000000000" pitchFamily="2" charset="0"/>
                <a:cs typeface="Nikosh" panose="02000000000000000000" pitchFamily="2" charset="0"/>
              </a:rPr>
              <a:t>সফটওয়্যার রক্ষণাবেক্ষণ মূলত চার ধরনের হয়ে থাকে</a:t>
            </a:r>
            <a:r>
              <a:rPr lang="en-US" altLang="en-US" sz="1400" dirty="0">
                <a:solidFill>
                  <a:srgbClr val="FF0000"/>
                </a:solidFill>
                <a:latin typeface="Nikosh" panose="02000000000000000000" pitchFamily="2" charset="0"/>
                <a:cs typeface="Nikosh" panose="02000000000000000000" pitchFamily="2" charset="0"/>
              </a:rPr>
              <a:t>:</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কারেকটিভ </a:t>
            </a:r>
            <a:r>
              <a:rPr lang="en-US" altLang="en-US" sz="1400" b="1" dirty="0">
                <a:solidFill>
                  <a:srgbClr val="FFFF00"/>
                </a:solidFill>
                <a:latin typeface="Nikosh" panose="02000000000000000000" pitchFamily="2" charset="0"/>
                <a:cs typeface="Nikosh" panose="02000000000000000000" pitchFamily="2" charset="0"/>
              </a:rPr>
              <a:t>(Corrective):</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সফটওয়্যারে কোনো ত্রুটি</a:t>
            </a: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বাগ </a:t>
            </a:r>
            <a:r>
              <a:rPr lang="en-US" altLang="en-US" sz="1400" dirty="0">
                <a:solidFill>
                  <a:schemeClr val="tx1"/>
                </a:solidFill>
                <a:latin typeface="Nikosh" panose="02000000000000000000" pitchFamily="2" charset="0"/>
                <a:cs typeface="Nikosh" panose="02000000000000000000" pitchFamily="2" charset="0"/>
              </a:rPr>
              <a:t>(bug) </a:t>
            </a:r>
            <a:r>
              <a:rPr lang="bn-IN" altLang="en-US" sz="1400" dirty="0">
                <a:solidFill>
                  <a:schemeClr val="tx1"/>
                </a:solidFill>
                <a:latin typeface="Nikosh" panose="02000000000000000000" pitchFamily="2" charset="0"/>
                <a:cs typeface="Nikosh" panose="02000000000000000000" pitchFamily="2" charset="0"/>
              </a:rPr>
              <a:t>বা সমস্যা দেখা দিলে তা সংশোধন করে আগের অবস্থায় ফিরিয়ে আনা।</a:t>
            </a:r>
            <a:r>
              <a:rPr lang="en-US" altLang="en-US" sz="14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অ্যাডাপ্টিভ </a:t>
            </a:r>
            <a:r>
              <a:rPr lang="en-US" altLang="en-US" sz="1400" b="1" dirty="0">
                <a:solidFill>
                  <a:srgbClr val="FFFF00"/>
                </a:solidFill>
                <a:latin typeface="Nikosh" panose="02000000000000000000" pitchFamily="2" charset="0"/>
                <a:cs typeface="Nikosh" panose="02000000000000000000" pitchFamily="2" charset="0"/>
              </a:rPr>
              <a:t>(Adaptive):</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অপারেটিং সিস্টেমের পরিবর্তন</a:t>
            </a: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নতুন হার্ডওয়্যার বা পরিবর্তিত সরকারি</a:t>
            </a:r>
            <a:r>
              <a:rPr lang="en-US" altLang="en-US" sz="1400" dirty="0">
                <a:solidFill>
                  <a:schemeClr val="tx1"/>
                </a:solidFill>
                <a:latin typeface="Nikosh" panose="02000000000000000000" pitchFamily="2" charset="0"/>
                <a:cs typeface="Nikosh" panose="02000000000000000000" pitchFamily="2" charset="0"/>
              </a:rPr>
              <a:t>/</a:t>
            </a:r>
            <a:r>
              <a:rPr lang="bn-IN" altLang="en-US" sz="1400" dirty="0">
                <a:solidFill>
                  <a:schemeClr val="tx1"/>
                </a:solidFill>
                <a:latin typeface="Nikosh" panose="02000000000000000000" pitchFamily="2" charset="0"/>
                <a:cs typeface="Nikosh" panose="02000000000000000000" pitchFamily="2" charset="0"/>
              </a:rPr>
              <a:t>ব্যবসায়িক নিয়মকানুনের সাথে সফটওয়্যারটিকে মানিয়ে নেওয়া।</a:t>
            </a:r>
            <a:r>
              <a:rPr lang="en-US" altLang="en-US" sz="14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পারফেকটিভ </a:t>
            </a:r>
            <a:r>
              <a:rPr lang="en-US" altLang="en-US" sz="1400" b="1" dirty="0">
                <a:solidFill>
                  <a:srgbClr val="FFFF00"/>
                </a:solidFill>
                <a:latin typeface="Nikosh" panose="02000000000000000000" pitchFamily="2" charset="0"/>
                <a:cs typeface="Nikosh" panose="02000000000000000000" pitchFamily="2" charset="0"/>
              </a:rPr>
              <a:t>(Perfective):</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ব্যবহারকারীদের চাহিদার কথা মাথায় রেখে নতুন ফিচার যুক্ত করা এবং সফটওয়্যারের গতি বা পারফরম্যান্স উন্নত করা।</a:t>
            </a:r>
            <a:endParaRPr lang="en-US" altLang="en-US" sz="14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প্রিভেন্টিভ </a:t>
            </a:r>
            <a:r>
              <a:rPr lang="en-US" altLang="en-US" sz="1400" b="1" dirty="0">
                <a:solidFill>
                  <a:srgbClr val="FFFF00"/>
                </a:solidFill>
                <a:latin typeface="Nikosh" panose="02000000000000000000" pitchFamily="2" charset="0"/>
                <a:cs typeface="Nikosh" panose="02000000000000000000" pitchFamily="2" charset="0"/>
              </a:rPr>
              <a:t>(Preventive):</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ভবিষ্যতে যাতে বড় কোনো সমস্যা বা নিরাপত্তা ঝুঁকি তৈরি না হয়</a:t>
            </a: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সেজন্য কোড বা সিস্টেমের কাঠামো আগে থেকেই পরিমার্জন ও শক্তিশালী করা।</a:t>
            </a:r>
            <a:endParaRPr lang="en-US" altLang="en-US" sz="14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dirty="0">
                <a:solidFill>
                  <a:srgbClr val="FF0000"/>
                </a:solidFill>
                <a:latin typeface="Nikosh" panose="02000000000000000000" pitchFamily="2" charset="0"/>
                <a:cs typeface="Nikosh" panose="02000000000000000000" pitchFamily="2" charset="0"/>
              </a:rPr>
              <a:t>সফটওয়্যার রক্ষণাবেক্ষণের গুরুত্ব</a:t>
            </a:r>
            <a:endParaRPr lang="en-US" altLang="en-US" sz="140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ত্রুটিমুক্ত রাখা</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সফটওয়্যারটি যেন সঠিকভাবে কাজ করে এবং অপ্রত্যাশিত ক্রাশ </a:t>
            </a:r>
            <a:r>
              <a:rPr lang="en-US" altLang="en-US" sz="1400" dirty="0">
                <a:solidFill>
                  <a:schemeClr val="tx1"/>
                </a:solidFill>
                <a:latin typeface="Nikosh" panose="02000000000000000000" pitchFamily="2" charset="0"/>
                <a:cs typeface="Nikosh" panose="02000000000000000000" pitchFamily="2" charset="0"/>
              </a:rPr>
              <a:t>(crash) </a:t>
            </a:r>
            <a:r>
              <a:rPr lang="bn-IN" altLang="en-US" sz="1400" dirty="0">
                <a:solidFill>
                  <a:schemeClr val="tx1"/>
                </a:solidFill>
                <a:latin typeface="Nikosh" panose="02000000000000000000" pitchFamily="2" charset="0"/>
                <a:cs typeface="Nikosh" panose="02000000000000000000" pitchFamily="2" charset="0"/>
              </a:rPr>
              <a:t>এড়ানো যায়।</a:t>
            </a:r>
            <a:endParaRPr lang="en-US" altLang="en-US" sz="14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নিরাপত্তা নিশ্চিতকরণ</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হ্যাকিং বা অননুমোদিত প্রবেশ রোধ করতে ফায়ারওয়াল</a:t>
            </a: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অ্যান্টিভাইরাস ও সিকিউরিটি প্যাচ ব্যবহার করা।</a:t>
            </a:r>
            <a:endParaRPr lang="en-US" altLang="en-US" sz="14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কর্মক্ষমতা বৃদ্ধি</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অপ্রয়োজনীয় ফাইল ডিলিট</a:t>
            </a:r>
            <a:r>
              <a:rPr lang="en-US" altLang="en-US" sz="1400" dirty="0">
                <a:solidFill>
                  <a:schemeClr val="tx1"/>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ডিস্ক ডিফ্র্যাগমেন্টেশন বা ডেটা অপ্টিমাইজেশনের মাধ্যমে গতি ধরে রাখা।</a:t>
            </a:r>
            <a:endParaRPr lang="en-US" altLang="en-US" sz="14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400" b="1" dirty="0">
                <a:solidFill>
                  <a:srgbClr val="FFFF00"/>
                </a:solidFill>
                <a:latin typeface="Nikosh" panose="02000000000000000000" pitchFamily="2" charset="0"/>
                <a:cs typeface="Nikosh" panose="02000000000000000000" pitchFamily="2" charset="0"/>
              </a:rPr>
              <a:t>ডেটা ব্যাকআপ</a:t>
            </a:r>
            <a:r>
              <a:rPr lang="en-US" altLang="en-US" sz="1400" b="1" dirty="0">
                <a:solidFill>
                  <a:srgbClr val="FFFF00"/>
                </a:solidFill>
                <a:latin typeface="Nikosh" panose="02000000000000000000" pitchFamily="2" charset="0"/>
                <a:cs typeface="Nikosh" panose="02000000000000000000" pitchFamily="2" charset="0"/>
              </a:rPr>
              <a:t>:</a:t>
            </a:r>
            <a:r>
              <a:rPr lang="bn-IN" altLang="en-US" sz="1400" dirty="0">
                <a:solidFill>
                  <a:srgbClr val="FFFF00"/>
                </a:solidFill>
                <a:latin typeface="Nikosh" panose="02000000000000000000" pitchFamily="2" charset="0"/>
                <a:cs typeface="Nikosh" panose="02000000000000000000" pitchFamily="2" charset="0"/>
              </a:rPr>
              <a:t> </a:t>
            </a:r>
            <a:r>
              <a:rPr lang="bn-IN" altLang="en-US" sz="1400" dirty="0">
                <a:solidFill>
                  <a:schemeClr val="tx1"/>
                </a:solidFill>
                <a:latin typeface="Nikosh" panose="02000000000000000000" pitchFamily="2" charset="0"/>
                <a:cs typeface="Nikosh" panose="02000000000000000000" pitchFamily="2" charset="0"/>
              </a:rPr>
              <a:t>সিস্টেম নষ্ট হওয়ার হাত থেকে রক্ষা পেতে নিয়মিত ডেটা ব্যাকআপ ও পুনরুদ্ধার নিশ্চিত করা।</a:t>
            </a:r>
            <a:endParaRPr lang="en-US" altLang="en-US" sz="140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endParaRPr lang="en-US" altLang="en-US" sz="1400" dirty="0">
              <a:solidFill>
                <a:schemeClr val="tx1"/>
              </a:solidFill>
              <a:latin typeface="Nikosh" panose="02000000000000000000" pitchFamily="2" charset="0"/>
              <a:cs typeface="Nikosh" panose="02000000000000000000" pitchFamily="2" charset="0"/>
            </a:endParaRPr>
          </a:p>
        </p:txBody>
      </p:sp>
      <p:pic>
        <p:nvPicPr>
          <p:cNvPr id="5" name="Picture 4">
            <a:extLst>
              <a:ext uri="{FF2B5EF4-FFF2-40B4-BE49-F238E27FC236}">
                <a16:creationId xmlns:a16="http://schemas.microsoft.com/office/drawing/2014/main" id="{AE55BE34-1B34-0487-3365-D2538F8B4FEA}"/>
              </a:ext>
            </a:extLst>
          </p:cNvPr>
          <p:cNvPicPr>
            <a:picLocks noChangeAspect="1"/>
          </p:cNvPicPr>
          <p:nvPr/>
        </p:nvPicPr>
        <p:blipFill>
          <a:blip r:embed="rId3">
            <a:extLst>
              <a:ext uri="{28A0092B-C50C-407E-A947-70E740481C1C}">
                <a14:useLocalDpi xmlns:a14="http://schemas.microsoft.com/office/drawing/2010/main" val="0"/>
              </a:ext>
            </a:extLst>
          </a:blip>
          <a:srcRect l="4952" r="4952"/>
          <a:stretch/>
        </p:blipFill>
        <p:spPr>
          <a:xfrm>
            <a:off x="143256" y="4074287"/>
            <a:ext cx="3910584" cy="27200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9CBCDDA1-6EEF-2E96-B046-D2487B6924FB}"/>
              </a:ext>
            </a:extLst>
          </p:cNvPr>
          <p:cNvPicPr>
            <a:picLocks noChangeAspect="1"/>
          </p:cNvPicPr>
          <p:nvPr/>
        </p:nvPicPr>
        <p:blipFill>
          <a:blip r:embed="rId4">
            <a:extLst>
              <a:ext uri="{28A0092B-C50C-407E-A947-70E740481C1C}">
                <a14:useLocalDpi xmlns:a14="http://schemas.microsoft.com/office/drawing/2010/main" val="0"/>
              </a:ext>
            </a:extLst>
          </a:blip>
          <a:srcRect l="7192" r="7192"/>
          <a:stretch/>
        </p:blipFill>
        <p:spPr>
          <a:xfrm>
            <a:off x="4140708" y="4068371"/>
            <a:ext cx="3910584" cy="27200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AFC9FF78-E3E6-1632-8A7D-67886AB77E67}"/>
              </a:ext>
            </a:extLst>
          </p:cNvPr>
          <p:cNvPicPr>
            <a:picLocks noChangeAspect="1"/>
          </p:cNvPicPr>
          <p:nvPr/>
        </p:nvPicPr>
        <p:blipFill>
          <a:blip r:embed="rId5">
            <a:extLst>
              <a:ext uri="{28A0092B-C50C-407E-A947-70E740481C1C}">
                <a14:useLocalDpi xmlns:a14="http://schemas.microsoft.com/office/drawing/2010/main" val="0"/>
              </a:ext>
            </a:extLst>
          </a:blip>
          <a:srcRect l="8521" r="8521"/>
          <a:stretch/>
        </p:blipFill>
        <p:spPr>
          <a:xfrm>
            <a:off x="8138160" y="4068370"/>
            <a:ext cx="3910584" cy="27200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8130100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1000"/>
                                        <p:tgtEl>
                                          <p:spTgt spid="6">
                                            <p:bg/>
                                          </p:spTgt>
                                        </p:tgtEl>
                                      </p:cBhvr>
                                    </p:animEffect>
                                    <p:anim calcmode="lin" valueType="num">
                                      <p:cBhvr>
                                        <p:cTn id="15" dur="1000" fill="hold"/>
                                        <p:tgtEl>
                                          <p:spTgt spid="6">
                                            <p:bg/>
                                          </p:spTgt>
                                        </p:tgtEl>
                                        <p:attrNameLst>
                                          <p:attrName>ppt_x</p:attrName>
                                        </p:attrNameLst>
                                      </p:cBhvr>
                                      <p:tavLst>
                                        <p:tav tm="0">
                                          <p:val>
                                            <p:strVal val="#ppt_x"/>
                                          </p:val>
                                        </p:tav>
                                        <p:tav tm="100000">
                                          <p:val>
                                            <p:strVal val="#ppt_x"/>
                                          </p:val>
                                        </p:tav>
                                      </p:tavLst>
                                    </p:anim>
                                    <p:anim calcmode="lin" valueType="num">
                                      <p:cBhvr>
                                        <p:cTn id="16" dur="1000" fill="hold"/>
                                        <p:tgtEl>
                                          <p:spTgt spid="6">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
                                            <p:txEl>
                                              <p:pRg st="6" end="6"/>
                                            </p:txEl>
                                          </p:spTgt>
                                        </p:tgtEl>
                                        <p:attrNameLst>
                                          <p:attrName>style.visibility</p:attrName>
                                        </p:attrNameLst>
                                      </p:cBhvr>
                                      <p:to>
                                        <p:strVal val="visible"/>
                                      </p:to>
                                    </p:set>
                                    <p:animEffect transition="in" filter="fade">
                                      <p:cBhvr>
                                        <p:cTn id="56" dur="1000"/>
                                        <p:tgtEl>
                                          <p:spTgt spid="6">
                                            <p:txEl>
                                              <p:pRg st="6" end="6"/>
                                            </p:txEl>
                                          </p:spTgt>
                                        </p:tgtEl>
                                      </p:cBhvr>
                                    </p:animEffect>
                                    <p:anim calcmode="lin" valueType="num">
                                      <p:cBhvr>
                                        <p:cTn id="5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6">
                                            <p:txEl>
                                              <p:pRg st="7" end="7"/>
                                            </p:txEl>
                                          </p:spTgt>
                                        </p:tgtEl>
                                        <p:attrNameLst>
                                          <p:attrName>style.visibility</p:attrName>
                                        </p:attrNameLst>
                                      </p:cBhvr>
                                      <p:to>
                                        <p:strVal val="visible"/>
                                      </p:to>
                                    </p:set>
                                    <p:animEffect transition="in" filter="fade">
                                      <p:cBhvr>
                                        <p:cTn id="63" dur="1000"/>
                                        <p:tgtEl>
                                          <p:spTgt spid="6">
                                            <p:txEl>
                                              <p:pRg st="7" end="7"/>
                                            </p:txEl>
                                          </p:spTgt>
                                        </p:tgtEl>
                                      </p:cBhvr>
                                    </p:animEffect>
                                    <p:anim calcmode="lin" valueType="num">
                                      <p:cBhvr>
                                        <p:cTn id="6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6">
                                            <p:txEl>
                                              <p:pRg st="8" end="8"/>
                                            </p:txEl>
                                          </p:spTgt>
                                        </p:tgtEl>
                                        <p:attrNameLst>
                                          <p:attrName>style.visibility</p:attrName>
                                        </p:attrNameLst>
                                      </p:cBhvr>
                                      <p:to>
                                        <p:strVal val="visible"/>
                                      </p:to>
                                    </p:set>
                                    <p:animEffect transition="in" filter="fade">
                                      <p:cBhvr>
                                        <p:cTn id="70" dur="1000"/>
                                        <p:tgtEl>
                                          <p:spTgt spid="6">
                                            <p:txEl>
                                              <p:pRg st="8" end="8"/>
                                            </p:txEl>
                                          </p:spTgt>
                                        </p:tgtEl>
                                      </p:cBhvr>
                                    </p:animEffect>
                                    <p:anim calcmode="lin" valueType="num">
                                      <p:cBhvr>
                                        <p:cTn id="71"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6">
                                            <p:txEl>
                                              <p:pRg st="9" end="9"/>
                                            </p:txEl>
                                          </p:spTgt>
                                        </p:tgtEl>
                                        <p:attrNameLst>
                                          <p:attrName>style.visibility</p:attrName>
                                        </p:attrNameLst>
                                      </p:cBhvr>
                                      <p:to>
                                        <p:strVal val="visible"/>
                                      </p:to>
                                    </p:set>
                                    <p:animEffect transition="in" filter="fade">
                                      <p:cBhvr>
                                        <p:cTn id="77" dur="1000"/>
                                        <p:tgtEl>
                                          <p:spTgt spid="6">
                                            <p:txEl>
                                              <p:pRg st="9" end="9"/>
                                            </p:txEl>
                                          </p:spTgt>
                                        </p:tgtEl>
                                      </p:cBhvr>
                                    </p:animEffect>
                                    <p:anim calcmode="lin" valueType="num">
                                      <p:cBhvr>
                                        <p:cTn id="78"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6">
                                            <p:txEl>
                                              <p:pRg st="10" end="10"/>
                                            </p:txEl>
                                          </p:spTgt>
                                        </p:tgtEl>
                                        <p:attrNameLst>
                                          <p:attrName>style.visibility</p:attrName>
                                        </p:attrNameLst>
                                      </p:cBhvr>
                                      <p:to>
                                        <p:strVal val="visible"/>
                                      </p:to>
                                    </p:set>
                                    <p:animEffect transition="in" filter="fade">
                                      <p:cBhvr>
                                        <p:cTn id="84" dur="1000"/>
                                        <p:tgtEl>
                                          <p:spTgt spid="6">
                                            <p:txEl>
                                              <p:pRg st="10" end="10"/>
                                            </p:txEl>
                                          </p:spTgt>
                                        </p:tgtEl>
                                      </p:cBhvr>
                                    </p:animEffect>
                                    <p:anim calcmode="lin" valueType="num">
                                      <p:cBhvr>
                                        <p:cTn id="85"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6">
                                            <p:txEl>
                                              <p:pRg st="11" end="11"/>
                                            </p:txEl>
                                          </p:spTgt>
                                        </p:tgtEl>
                                        <p:attrNameLst>
                                          <p:attrName>style.visibility</p:attrName>
                                        </p:attrNameLst>
                                      </p:cBhvr>
                                      <p:to>
                                        <p:strVal val="visible"/>
                                      </p:to>
                                    </p:set>
                                    <p:animEffect transition="in" filter="fade">
                                      <p:cBhvr>
                                        <p:cTn id="91" dur="1000"/>
                                        <p:tgtEl>
                                          <p:spTgt spid="6">
                                            <p:txEl>
                                              <p:pRg st="11" end="11"/>
                                            </p:txEl>
                                          </p:spTgt>
                                        </p:tgtEl>
                                      </p:cBhvr>
                                    </p:animEffect>
                                    <p:anim calcmode="lin" valueType="num">
                                      <p:cBhvr>
                                        <p:cTn id="92"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93"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6">
                                            <p:txEl>
                                              <p:pRg st="12" end="12"/>
                                            </p:txEl>
                                          </p:spTgt>
                                        </p:tgtEl>
                                        <p:attrNameLst>
                                          <p:attrName>style.visibility</p:attrName>
                                        </p:attrNameLst>
                                      </p:cBhvr>
                                      <p:to>
                                        <p:strVal val="visible"/>
                                      </p:to>
                                    </p:set>
                                    <p:animEffect transition="in" filter="fade">
                                      <p:cBhvr>
                                        <p:cTn id="98" dur="1000"/>
                                        <p:tgtEl>
                                          <p:spTgt spid="6">
                                            <p:txEl>
                                              <p:pRg st="12" end="12"/>
                                            </p:txEl>
                                          </p:spTgt>
                                        </p:tgtEl>
                                      </p:cBhvr>
                                    </p:animEffect>
                                    <p:anim calcmode="lin" valueType="num">
                                      <p:cBhvr>
                                        <p:cTn id="99"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100"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fade">
                                      <p:cBhvr>
                                        <p:cTn id="105" dur="1000"/>
                                        <p:tgtEl>
                                          <p:spTgt spid="5"/>
                                        </p:tgtEl>
                                      </p:cBhvr>
                                    </p:animEffect>
                                    <p:anim calcmode="lin" valueType="num">
                                      <p:cBhvr>
                                        <p:cTn id="106" dur="1000" fill="hold"/>
                                        <p:tgtEl>
                                          <p:spTgt spid="5"/>
                                        </p:tgtEl>
                                        <p:attrNameLst>
                                          <p:attrName>ppt_x</p:attrName>
                                        </p:attrNameLst>
                                      </p:cBhvr>
                                      <p:tavLst>
                                        <p:tav tm="0">
                                          <p:val>
                                            <p:strVal val="#ppt_x"/>
                                          </p:val>
                                        </p:tav>
                                        <p:tav tm="100000">
                                          <p:val>
                                            <p:strVal val="#ppt_x"/>
                                          </p:val>
                                        </p:tav>
                                      </p:tavLst>
                                    </p:anim>
                                    <p:anim calcmode="lin" valueType="num">
                                      <p:cBhvr>
                                        <p:cTn id="10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8"/>
                                        </p:tgtEl>
                                        <p:attrNameLst>
                                          <p:attrName>style.visibility</p:attrName>
                                        </p:attrNameLst>
                                      </p:cBhvr>
                                      <p:to>
                                        <p:strVal val="visible"/>
                                      </p:to>
                                    </p:set>
                                    <p:animEffect transition="in" filter="fade">
                                      <p:cBhvr>
                                        <p:cTn id="112" dur="1000"/>
                                        <p:tgtEl>
                                          <p:spTgt spid="8"/>
                                        </p:tgtEl>
                                      </p:cBhvr>
                                    </p:animEffect>
                                    <p:anim calcmode="lin" valueType="num">
                                      <p:cBhvr>
                                        <p:cTn id="113" dur="1000" fill="hold"/>
                                        <p:tgtEl>
                                          <p:spTgt spid="8"/>
                                        </p:tgtEl>
                                        <p:attrNameLst>
                                          <p:attrName>ppt_x</p:attrName>
                                        </p:attrNameLst>
                                      </p:cBhvr>
                                      <p:tavLst>
                                        <p:tav tm="0">
                                          <p:val>
                                            <p:strVal val="#ppt_x"/>
                                          </p:val>
                                        </p:tav>
                                        <p:tav tm="100000">
                                          <p:val>
                                            <p:strVal val="#ppt_x"/>
                                          </p:val>
                                        </p:tav>
                                      </p:tavLst>
                                    </p:anim>
                                    <p:anim calcmode="lin" valueType="num">
                                      <p:cBhvr>
                                        <p:cTn id="1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10"/>
                                        </p:tgtEl>
                                        <p:attrNameLst>
                                          <p:attrName>style.visibility</p:attrName>
                                        </p:attrNameLst>
                                      </p:cBhvr>
                                      <p:to>
                                        <p:strVal val="visible"/>
                                      </p:to>
                                    </p:set>
                                    <p:animEffect transition="in" filter="fade">
                                      <p:cBhvr>
                                        <p:cTn id="119" dur="1000"/>
                                        <p:tgtEl>
                                          <p:spTgt spid="10"/>
                                        </p:tgtEl>
                                      </p:cBhvr>
                                    </p:animEffect>
                                    <p:anim calcmode="lin" valueType="num">
                                      <p:cBhvr>
                                        <p:cTn id="120" dur="1000" fill="hold"/>
                                        <p:tgtEl>
                                          <p:spTgt spid="10"/>
                                        </p:tgtEl>
                                        <p:attrNameLst>
                                          <p:attrName>ppt_x</p:attrName>
                                        </p:attrNameLst>
                                      </p:cBhvr>
                                      <p:tavLst>
                                        <p:tav tm="0">
                                          <p:val>
                                            <p:strVal val="#ppt_x"/>
                                          </p:val>
                                        </p:tav>
                                        <p:tav tm="100000">
                                          <p:val>
                                            <p:strVal val="#ppt_x"/>
                                          </p:val>
                                        </p:tav>
                                      </p:tavLst>
                                    </p:anim>
                                    <p:anim calcmode="lin" valueType="num">
                                      <p:cBhvr>
                                        <p:cTn id="1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652A03-9C41-0526-3BCF-53C248D2BEFD}"/>
              </a:ext>
            </a:extLst>
          </p:cNvPr>
          <p:cNvSpPr>
            <a:spLocks noGrp="1"/>
          </p:cNvSpPr>
          <p:nvPr/>
        </p:nvSpPr>
        <p:spPr>
          <a:xfrm>
            <a:off x="4683038" y="184727"/>
            <a:ext cx="2815032" cy="78229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47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3200" b="1" dirty="0">
              <a:solidFill>
                <a:schemeClr val="accent4">
                  <a:lumMod val="75000"/>
                </a:schemeClr>
              </a:solidFill>
              <a:latin typeface="Nikosh" panose="02000000000000000000" pitchFamily="2" charset="0"/>
              <a:cs typeface="Nikosh" panose="02000000000000000000" pitchFamily="2" charset="0"/>
            </a:endParaRPr>
          </a:p>
          <a:p>
            <a:pPr algn="ctr"/>
            <a:r>
              <a:rPr lang="en-US" sz="7300" b="1" dirty="0" err="1">
                <a:solidFill>
                  <a:schemeClr val="accent4">
                    <a:lumMod val="75000"/>
                  </a:schemeClr>
                </a:solidFill>
                <a:latin typeface="Nikosh" panose="02000000000000000000" pitchFamily="2" charset="0"/>
                <a:cs typeface="Nikosh" panose="02000000000000000000" pitchFamily="2" charset="0"/>
              </a:rPr>
              <a:t>দলীয়</a:t>
            </a:r>
            <a:r>
              <a:rPr lang="en-US" sz="7300" b="1" dirty="0">
                <a:solidFill>
                  <a:schemeClr val="accent4">
                    <a:lumMod val="75000"/>
                  </a:schemeClr>
                </a:solidFill>
                <a:latin typeface="Nikosh" panose="02000000000000000000" pitchFamily="2" charset="0"/>
                <a:cs typeface="Nikosh" panose="02000000000000000000" pitchFamily="2" charset="0"/>
              </a:rPr>
              <a:t> </a:t>
            </a:r>
            <a:r>
              <a:rPr lang="en-US" sz="7300" b="1" dirty="0" err="1">
                <a:solidFill>
                  <a:schemeClr val="accent4">
                    <a:lumMod val="75000"/>
                  </a:schemeClr>
                </a:solidFill>
                <a:latin typeface="Nikosh" panose="02000000000000000000" pitchFamily="2" charset="0"/>
                <a:cs typeface="Nikosh" panose="02000000000000000000" pitchFamily="2" charset="0"/>
              </a:rPr>
              <a:t>কাজ</a:t>
            </a:r>
            <a:endParaRPr lang="en-US" sz="7300" b="1" dirty="0">
              <a:solidFill>
                <a:schemeClr val="accent4">
                  <a:lumMod val="75000"/>
                </a:schemeClr>
              </a:solidFill>
              <a:latin typeface="Nikosh" panose="02000000000000000000" pitchFamily="2" charset="0"/>
              <a:cs typeface="Nikosh" panose="02000000000000000000" pitchFamily="2" charset="0"/>
            </a:endParaRPr>
          </a:p>
        </p:txBody>
      </p:sp>
      <p:grpSp>
        <p:nvGrpSpPr>
          <p:cNvPr id="14" name="Group 13">
            <a:extLst>
              <a:ext uri="{FF2B5EF4-FFF2-40B4-BE49-F238E27FC236}">
                <a16:creationId xmlns:a16="http://schemas.microsoft.com/office/drawing/2014/main" id="{7CEAEA2B-A4E0-638F-2287-C41CBF3A9A46}"/>
              </a:ext>
            </a:extLst>
          </p:cNvPr>
          <p:cNvGrpSpPr/>
          <p:nvPr/>
        </p:nvGrpSpPr>
        <p:grpSpPr>
          <a:xfrm>
            <a:off x="225829" y="4310598"/>
            <a:ext cx="5864725" cy="2350803"/>
            <a:chOff x="225829" y="4310598"/>
            <a:chExt cx="5864725" cy="2350803"/>
          </a:xfrm>
        </p:grpSpPr>
        <p:grpSp>
          <p:nvGrpSpPr>
            <p:cNvPr id="6" name="Group 5">
              <a:extLst>
                <a:ext uri="{FF2B5EF4-FFF2-40B4-BE49-F238E27FC236}">
                  <a16:creationId xmlns:a16="http://schemas.microsoft.com/office/drawing/2014/main" id="{8E9A2540-E3AD-EA56-2CBA-07B6CDFCBCF5}"/>
                </a:ext>
              </a:extLst>
            </p:cNvPr>
            <p:cNvGrpSpPr/>
            <p:nvPr/>
          </p:nvGrpSpPr>
          <p:grpSpPr>
            <a:xfrm>
              <a:off x="225829" y="4310598"/>
              <a:ext cx="5864725" cy="2350803"/>
              <a:chOff x="5911127" y="2601885"/>
              <a:chExt cx="5061673" cy="2419003"/>
            </a:xfrm>
          </p:grpSpPr>
          <p:sp>
            <p:nvSpPr>
              <p:cNvPr id="7" name="Frame 6">
                <a:extLst>
                  <a:ext uri="{FF2B5EF4-FFF2-40B4-BE49-F238E27FC236}">
                    <a16:creationId xmlns:a16="http://schemas.microsoft.com/office/drawing/2014/main" id="{5BE5FC17-F3AC-6255-D6BA-6F565414EA26}"/>
                  </a:ext>
                </a:extLst>
              </p:cNvPr>
              <p:cNvSpPr/>
              <p:nvPr/>
            </p:nvSpPr>
            <p:spPr>
              <a:xfrm>
                <a:off x="5911127" y="2601885"/>
                <a:ext cx="5061673" cy="2419003"/>
              </a:xfrm>
              <a:prstGeom prst="frame">
                <a:avLst>
                  <a:gd name="adj1" fmla="val 4001"/>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000" dirty="0">
                  <a:solidFill>
                    <a:srgbClr val="7030A0"/>
                  </a:solidFill>
                  <a:latin typeface="SutonnyMJ" pitchFamily="2" charset="0"/>
                  <a:cs typeface="SutonnyMJ" pitchFamily="2" charset="0"/>
                </a:endParaRPr>
              </a:p>
            </p:txBody>
          </p:sp>
          <p:sp>
            <p:nvSpPr>
              <p:cNvPr id="8" name="TextBox 7">
                <a:extLst>
                  <a:ext uri="{FF2B5EF4-FFF2-40B4-BE49-F238E27FC236}">
                    <a16:creationId xmlns:a16="http://schemas.microsoft.com/office/drawing/2014/main" id="{597A4E55-E681-FD30-24D9-6EE94DBA04BF}"/>
                  </a:ext>
                </a:extLst>
              </p:cNvPr>
              <p:cNvSpPr txBox="1"/>
              <p:nvPr/>
            </p:nvSpPr>
            <p:spPr>
              <a:xfrm>
                <a:off x="6168691" y="3367136"/>
                <a:ext cx="4524785" cy="959354"/>
              </a:xfrm>
              <a:prstGeom prst="rect">
                <a:avLst/>
              </a:prstGeom>
              <a:noFill/>
            </p:spPr>
            <p:txBody>
              <a:bodyPr wrap="square">
                <a:spAutoFit/>
              </a:bodyPr>
              <a:lstStyle/>
              <a:p>
                <a:pPr marL="342900" indent="-342900" algn="l">
                  <a:lnSpc>
                    <a:spcPts val="3375"/>
                  </a:lnSpc>
                  <a:buFont typeface="Wingdings" panose="05000000000000000000" pitchFamily="2" charset="2"/>
                  <a:buChar char="v"/>
                </a:pPr>
                <a:r>
                  <a:rPr lang="as-IN" sz="2000" b="0" i="0" u="none" dirty="0">
                    <a:solidFill>
                      <a:srgbClr val="FF0000"/>
                    </a:solidFill>
                    <a:latin typeface="Nikosh" panose="02000000000000000000" pitchFamily="2" charset="0"/>
                    <a:cs typeface="Nikosh" panose="02000000000000000000" pitchFamily="2" charset="0"/>
                  </a:rPr>
                  <a:t>কম্পিউটার ভাইরাসে আক্রান্ত হলে কী কী</a:t>
                </a:r>
                <a:r>
                  <a:rPr lang="en-US" sz="2000" b="0" i="0" u="none" dirty="0">
                    <a:solidFill>
                      <a:srgbClr val="FF0000"/>
                    </a:solidFill>
                    <a:latin typeface="Nikosh" panose="02000000000000000000" pitchFamily="2" charset="0"/>
                    <a:cs typeface="Nikosh" panose="02000000000000000000" pitchFamily="2" charset="0"/>
                  </a:rPr>
                  <a:t> </a:t>
                </a:r>
                <a:r>
                  <a:rPr lang="as-IN" sz="2000" b="0" i="0" u="none" dirty="0">
                    <a:solidFill>
                      <a:srgbClr val="FF0000"/>
                    </a:solidFill>
                    <a:latin typeface="Nikosh" panose="02000000000000000000" pitchFamily="2" charset="0"/>
                    <a:cs typeface="Nikosh" panose="02000000000000000000" pitchFamily="2" charset="0"/>
                  </a:rPr>
                  <a:t>লক্ষণ প্রকাশ পায় তার একটি তালিকা তৈরি কর।</a:t>
                </a:r>
              </a:p>
            </p:txBody>
          </p:sp>
        </p:grpSp>
        <p:grpSp>
          <p:nvGrpSpPr>
            <p:cNvPr id="10" name="Group 9">
              <a:extLst>
                <a:ext uri="{FF2B5EF4-FFF2-40B4-BE49-F238E27FC236}">
                  <a16:creationId xmlns:a16="http://schemas.microsoft.com/office/drawing/2014/main" id="{7F47441B-483F-1BBB-0FA9-8C7659CA4E57}"/>
                </a:ext>
              </a:extLst>
            </p:cNvPr>
            <p:cNvGrpSpPr/>
            <p:nvPr/>
          </p:nvGrpSpPr>
          <p:grpSpPr>
            <a:xfrm>
              <a:off x="1033958" y="4432159"/>
              <a:ext cx="1461685" cy="582852"/>
              <a:chOff x="1033958" y="4432159"/>
              <a:chExt cx="1461685" cy="582852"/>
            </a:xfrm>
          </p:grpSpPr>
          <p:pic>
            <p:nvPicPr>
              <p:cNvPr id="11" name="Picture 10">
                <a:extLst>
                  <a:ext uri="{FF2B5EF4-FFF2-40B4-BE49-F238E27FC236}">
                    <a16:creationId xmlns:a16="http://schemas.microsoft.com/office/drawing/2014/main" id="{A364D874-A014-7EC8-D0E0-1CBA80351F5A}"/>
                  </a:ext>
                </a:extLst>
              </p:cNvPr>
              <p:cNvPicPr>
                <a:picLocks noChangeAspect="1"/>
              </p:cNvPicPr>
              <p:nvPr/>
            </p:nvPicPr>
            <p:blipFill>
              <a:blip r:embed="rId2"/>
              <a:stretch>
                <a:fillRect/>
              </a:stretch>
            </p:blipFill>
            <p:spPr>
              <a:xfrm>
                <a:off x="1033958" y="4613797"/>
                <a:ext cx="457200" cy="361950"/>
              </a:xfrm>
              <a:prstGeom prst="rect">
                <a:avLst/>
              </a:prstGeom>
              <a:solidFill>
                <a:srgbClr val="7030A0"/>
              </a:solidFill>
              <a:ln>
                <a:solidFill>
                  <a:srgbClr val="FF0000"/>
                </a:solidFill>
              </a:ln>
            </p:spPr>
          </p:pic>
          <p:sp>
            <p:nvSpPr>
              <p:cNvPr id="13" name="TextBox 12">
                <a:extLst>
                  <a:ext uri="{FF2B5EF4-FFF2-40B4-BE49-F238E27FC236}">
                    <a16:creationId xmlns:a16="http://schemas.microsoft.com/office/drawing/2014/main" id="{984536CF-A047-3D48-2926-D6B8DDFBB9E4}"/>
                  </a:ext>
                </a:extLst>
              </p:cNvPr>
              <p:cNvSpPr txBox="1"/>
              <p:nvPr/>
            </p:nvSpPr>
            <p:spPr>
              <a:xfrm>
                <a:off x="1680116" y="4432159"/>
                <a:ext cx="815527" cy="582852"/>
              </a:xfrm>
              <a:prstGeom prst="rect">
                <a:avLst/>
              </a:prstGeom>
              <a:noFill/>
            </p:spPr>
            <p:txBody>
              <a:bodyPr wrap="square">
                <a:spAutoFit/>
              </a:bodyPr>
              <a:lstStyle/>
              <a:p>
                <a:pPr algn="l">
                  <a:lnSpc>
                    <a:spcPts val="4275"/>
                  </a:lnSpc>
                </a:pPr>
                <a:r>
                  <a:rPr lang="as-IN" sz="2000" b="1" i="0" u="none" dirty="0">
                    <a:solidFill>
                      <a:srgbClr val="38BDF8"/>
                    </a:solidFill>
                    <a:latin typeface="Nikosh" panose="02000000000000000000" pitchFamily="2" charset="0"/>
                    <a:cs typeface="Nikosh" panose="02000000000000000000" pitchFamily="2" charset="0"/>
                  </a:rPr>
                  <a:t>'ক' দ</a:t>
                </a:r>
                <a:r>
                  <a:rPr lang="as-IN" sz="2000" b="1" u="none" dirty="0">
                    <a:solidFill>
                      <a:srgbClr val="38BDF8"/>
                    </a:solidFill>
                    <a:latin typeface="Nikosh" panose="02000000000000000000" pitchFamily="2" charset="0"/>
                    <a:cs typeface="Nikosh" panose="02000000000000000000" pitchFamily="2" charset="0"/>
                  </a:rPr>
                  <a:t>ল</a:t>
                </a:r>
              </a:p>
            </p:txBody>
          </p:sp>
        </p:grpSp>
      </p:grpSp>
      <p:pic>
        <p:nvPicPr>
          <p:cNvPr id="5" name="Picture 4">
            <a:extLst>
              <a:ext uri="{FF2B5EF4-FFF2-40B4-BE49-F238E27FC236}">
                <a16:creationId xmlns:a16="http://schemas.microsoft.com/office/drawing/2014/main" id="{C2ECCA7C-927B-C510-28EE-243DDC2BEBE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903995" y="1267316"/>
            <a:ext cx="4812030" cy="27575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1" name="Group 20">
            <a:extLst>
              <a:ext uri="{FF2B5EF4-FFF2-40B4-BE49-F238E27FC236}">
                <a16:creationId xmlns:a16="http://schemas.microsoft.com/office/drawing/2014/main" id="{7ADD1626-6961-FEB8-AB97-AC376F272AEB}"/>
              </a:ext>
            </a:extLst>
          </p:cNvPr>
          <p:cNvGrpSpPr/>
          <p:nvPr/>
        </p:nvGrpSpPr>
        <p:grpSpPr>
          <a:xfrm>
            <a:off x="6394330" y="4325113"/>
            <a:ext cx="5499339" cy="2350802"/>
            <a:chOff x="6394330" y="4325113"/>
            <a:chExt cx="5499339" cy="2350802"/>
          </a:xfrm>
        </p:grpSpPr>
        <p:sp>
          <p:nvSpPr>
            <p:cNvPr id="3" name="Frame 2">
              <a:extLst>
                <a:ext uri="{FF2B5EF4-FFF2-40B4-BE49-F238E27FC236}">
                  <a16:creationId xmlns:a16="http://schemas.microsoft.com/office/drawing/2014/main" id="{88DD60FD-0517-F735-0070-5BB41EFD2137}"/>
                </a:ext>
              </a:extLst>
            </p:cNvPr>
            <p:cNvSpPr/>
            <p:nvPr/>
          </p:nvSpPr>
          <p:spPr>
            <a:xfrm>
              <a:off x="6394330" y="4325113"/>
              <a:ext cx="5499339" cy="2350802"/>
            </a:xfrm>
            <a:prstGeom prst="frame">
              <a:avLst>
                <a:gd name="adj1" fmla="val 4001"/>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000" dirty="0">
                <a:solidFill>
                  <a:srgbClr val="7030A0"/>
                </a:solidFill>
                <a:latin typeface="SutonnyMJ" pitchFamily="2" charset="0"/>
                <a:cs typeface="SutonnyMJ" pitchFamily="2" charset="0"/>
              </a:endParaRPr>
            </a:p>
          </p:txBody>
        </p:sp>
        <p:sp>
          <p:nvSpPr>
            <p:cNvPr id="9" name="TextBox 8">
              <a:extLst>
                <a:ext uri="{FF2B5EF4-FFF2-40B4-BE49-F238E27FC236}">
                  <a16:creationId xmlns:a16="http://schemas.microsoft.com/office/drawing/2014/main" id="{DE321119-4989-F725-7FD2-016228411CF4}"/>
                </a:ext>
              </a:extLst>
            </p:cNvPr>
            <p:cNvSpPr txBox="1"/>
            <p:nvPr/>
          </p:nvSpPr>
          <p:spPr>
            <a:xfrm>
              <a:off x="6656831" y="4975747"/>
              <a:ext cx="5010913" cy="932307"/>
            </a:xfrm>
            <a:prstGeom prst="rect">
              <a:avLst/>
            </a:prstGeom>
            <a:noFill/>
          </p:spPr>
          <p:txBody>
            <a:bodyPr wrap="square">
              <a:spAutoFit/>
            </a:bodyPr>
            <a:lstStyle/>
            <a:p>
              <a:pPr marL="457200" indent="-457200" algn="l">
                <a:lnSpc>
                  <a:spcPts val="3375"/>
                </a:lnSpc>
                <a:buFont typeface="Wingdings" panose="05000000000000000000" pitchFamily="2" charset="2"/>
                <a:buChar char="v"/>
              </a:pPr>
              <a:r>
                <a:rPr lang="as-IN" sz="2000" b="0" i="0" u="none" dirty="0">
                  <a:solidFill>
                    <a:srgbClr val="FFC000"/>
                  </a:solidFill>
                  <a:latin typeface="Nikosh" panose="02000000000000000000" pitchFamily="2" charset="0"/>
                  <a:cs typeface="Nikosh" panose="02000000000000000000" pitchFamily="2" charset="0"/>
                </a:rPr>
                <a:t>কম্পিউটারকে ভাইরাস মুক্ত রাখার জন্য আমাদের কী কী সচেতনতা অবলম্বন করা উচিত?</a:t>
              </a:r>
            </a:p>
          </p:txBody>
        </p:sp>
        <p:grpSp>
          <p:nvGrpSpPr>
            <p:cNvPr id="18" name="Group 17">
              <a:extLst>
                <a:ext uri="{FF2B5EF4-FFF2-40B4-BE49-F238E27FC236}">
                  <a16:creationId xmlns:a16="http://schemas.microsoft.com/office/drawing/2014/main" id="{0BECCCB9-1A1C-B8B9-FB39-0803AB6792BE}"/>
                </a:ext>
              </a:extLst>
            </p:cNvPr>
            <p:cNvGrpSpPr/>
            <p:nvPr/>
          </p:nvGrpSpPr>
          <p:grpSpPr>
            <a:xfrm>
              <a:off x="6747585" y="4432159"/>
              <a:ext cx="1472872" cy="526920"/>
              <a:chOff x="6747584" y="4432159"/>
              <a:chExt cx="1472872" cy="526920"/>
            </a:xfrm>
          </p:grpSpPr>
          <p:pic>
            <p:nvPicPr>
              <p:cNvPr id="15" name="Picture 14">
                <a:extLst>
                  <a:ext uri="{FF2B5EF4-FFF2-40B4-BE49-F238E27FC236}">
                    <a16:creationId xmlns:a16="http://schemas.microsoft.com/office/drawing/2014/main" id="{45E7856E-847D-A0D6-B190-ED8245041A84}"/>
                  </a:ext>
                </a:extLst>
              </p:cNvPr>
              <p:cNvPicPr>
                <a:picLocks noChangeAspect="1"/>
              </p:cNvPicPr>
              <p:nvPr/>
            </p:nvPicPr>
            <p:blipFill>
              <a:blip r:embed="rId2"/>
              <a:stretch>
                <a:fillRect/>
              </a:stretch>
            </p:blipFill>
            <p:spPr>
              <a:xfrm>
                <a:off x="6747584" y="4621706"/>
                <a:ext cx="485320" cy="337373"/>
              </a:xfrm>
              <a:prstGeom prst="rect">
                <a:avLst/>
              </a:prstGeom>
              <a:solidFill>
                <a:srgbClr val="FFFF00"/>
              </a:solidFill>
              <a:ln>
                <a:solidFill>
                  <a:srgbClr val="FF3300"/>
                </a:solidFill>
              </a:ln>
            </p:spPr>
          </p:pic>
          <p:sp>
            <p:nvSpPr>
              <p:cNvPr id="17" name="TextBox 16">
                <a:extLst>
                  <a:ext uri="{FF2B5EF4-FFF2-40B4-BE49-F238E27FC236}">
                    <a16:creationId xmlns:a16="http://schemas.microsoft.com/office/drawing/2014/main" id="{E1608B20-B385-F8F2-76B8-32458AE87EE8}"/>
                  </a:ext>
                </a:extLst>
              </p:cNvPr>
              <p:cNvSpPr txBox="1"/>
              <p:nvPr/>
            </p:nvSpPr>
            <p:spPr>
              <a:xfrm>
                <a:off x="7373362" y="4432159"/>
                <a:ext cx="847094" cy="511797"/>
              </a:xfrm>
              <a:prstGeom prst="rect">
                <a:avLst/>
              </a:prstGeom>
              <a:noFill/>
            </p:spPr>
            <p:txBody>
              <a:bodyPr wrap="square">
                <a:spAutoFit/>
              </a:bodyPr>
              <a:lstStyle/>
              <a:p>
                <a:pPr algn="l">
                  <a:lnSpc>
                    <a:spcPts val="4275"/>
                  </a:lnSpc>
                </a:pPr>
                <a:r>
                  <a:rPr lang="as-IN" sz="2000" b="1" i="0" u="none" dirty="0">
                    <a:solidFill>
                      <a:srgbClr val="4ADE80"/>
                    </a:solidFill>
                    <a:latin typeface="Nikosh" panose="02000000000000000000" pitchFamily="2" charset="0"/>
                    <a:cs typeface="Nikosh" panose="02000000000000000000" pitchFamily="2" charset="0"/>
                  </a:rPr>
                  <a:t>'খ' দল</a:t>
                </a:r>
              </a:p>
            </p:txBody>
          </p:sp>
        </p:grpSp>
      </p:grpSp>
    </p:spTree>
    <p:extLst>
      <p:ext uri="{BB962C8B-B14F-4D97-AF65-F5344CB8AC3E}">
        <p14:creationId xmlns:p14="http://schemas.microsoft.com/office/powerpoint/2010/main" val="189989732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382E6F1-3B84-A7EC-A324-C479E221003B}"/>
              </a:ext>
            </a:extLst>
          </p:cNvPr>
          <p:cNvSpPr>
            <a:spLocks noGrp="1"/>
          </p:cNvSpPr>
          <p:nvPr/>
        </p:nvSpPr>
        <p:spPr>
          <a:xfrm>
            <a:off x="2993426" y="113697"/>
            <a:ext cx="6205148" cy="5368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3000" b="1" dirty="0">
                <a:solidFill>
                  <a:schemeClr val="accent4">
                    <a:lumMod val="75000"/>
                  </a:schemeClr>
                </a:solidFill>
                <a:latin typeface="Nikosh" panose="02000000000000000000" pitchFamily="2" charset="0"/>
                <a:cs typeface="Nikosh" panose="02000000000000000000" pitchFamily="2" charset="0"/>
              </a:rPr>
              <a:t>আইসিটি </a:t>
            </a:r>
            <a:r>
              <a:rPr lang="en-US" sz="3000" b="1" dirty="0" err="1">
                <a:solidFill>
                  <a:schemeClr val="accent4">
                    <a:lumMod val="75000"/>
                  </a:schemeClr>
                </a:solidFill>
                <a:latin typeface="Nikosh" panose="02000000000000000000" pitchFamily="2" charset="0"/>
                <a:cs typeface="Nikosh" panose="02000000000000000000" pitchFamily="2" charset="0"/>
              </a:rPr>
              <a:t>ব্যবহারে</a:t>
            </a:r>
            <a:r>
              <a:rPr lang="en-US" sz="3000" b="1" dirty="0">
                <a:solidFill>
                  <a:schemeClr val="accent4">
                    <a:lumMod val="75000"/>
                  </a:schemeClr>
                </a:solidFill>
                <a:latin typeface="Nikosh" panose="02000000000000000000" pitchFamily="2" charset="0"/>
                <a:cs typeface="Nikosh" panose="02000000000000000000" pitchFamily="2" charset="0"/>
              </a:rPr>
              <a:t> </a:t>
            </a:r>
            <a:r>
              <a:rPr lang="en-US" sz="3000" b="1" dirty="0" err="1">
                <a:solidFill>
                  <a:schemeClr val="accent4">
                    <a:lumMod val="75000"/>
                  </a:schemeClr>
                </a:solidFill>
                <a:latin typeface="Nikosh" panose="02000000000000000000" pitchFamily="2" charset="0"/>
                <a:cs typeface="Nikosh" panose="02000000000000000000" pitchFamily="2" charset="0"/>
              </a:rPr>
              <a:t>ঝুঁকি</a:t>
            </a:r>
            <a:r>
              <a:rPr lang="en-US" sz="3000" b="1" dirty="0">
                <a:solidFill>
                  <a:schemeClr val="accent4">
                    <a:lumMod val="75000"/>
                  </a:schemeClr>
                </a:solidFill>
                <a:latin typeface="Nikosh" panose="02000000000000000000" pitchFamily="2" charset="0"/>
                <a:cs typeface="Nikosh" panose="02000000000000000000" pitchFamily="2" charset="0"/>
              </a:rPr>
              <a:t> ও </a:t>
            </a:r>
            <a:r>
              <a:rPr lang="en-US" sz="3000" b="1" dirty="0" err="1">
                <a:solidFill>
                  <a:schemeClr val="accent4">
                    <a:lumMod val="75000"/>
                  </a:schemeClr>
                </a:solidFill>
                <a:latin typeface="Nikosh" panose="02000000000000000000" pitchFamily="2" charset="0"/>
                <a:cs typeface="Nikosh" panose="02000000000000000000" pitchFamily="2" charset="0"/>
              </a:rPr>
              <a:t>সতর্কতা</a:t>
            </a:r>
            <a:r>
              <a:rPr lang="en-US" sz="3000" b="1" dirty="0">
                <a:solidFill>
                  <a:schemeClr val="accent4">
                    <a:lumMod val="75000"/>
                  </a:schemeClr>
                </a:solidFill>
                <a:latin typeface="Nikosh" panose="02000000000000000000" pitchFamily="2" charset="0"/>
                <a:cs typeface="Nikosh" panose="02000000000000000000" pitchFamily="2" charset="0"/>
              </a:rPr>
              <a:t> </a:t>
            </a:r>
            <a:r>
              <a:rPr lang="en-US" sz="3000" b="1" dirty="0" err="1">
                <a:solidFill>
                  <a:schemeClr val="accent4">
                    <a:lumMod val="75000"/>
                  </a:schemeClr>
                </a:solidFill>
                <a:latin typeface="Nikosh" panose="02000000000000000000" pitchFamily="2" charset="0"/>
                <a:cs typeface="Nikosh" panose="02000000000000000000" pitchFamily="2" charset="0"/>
              </a:rPr>
              <a:t>অবলম্বনের</a:t>
            </a:r>
            <a:r>
              <a:rPr lang="en-US" sz="3000" b="1" dirty="0">
                <a:solidFill>
                  <a:schemeClr val="accent4">
                    <a:lumMod val="75000"/>
                  </a:schemeClr>
                </a:solidFill>
                <a:latin typeface="Nikosh" panose="02000000000000000000" pitchFamily="2" charset="0"/>
                <a:cs typeface="Nikosh" panose="02000000000000000000" pitchFamily="2" charset="0"/>
              </a:rPr>
              <a:t> </a:t>
            </a:r>
            <a:r>
              <a:rPr lang="en-US" sz="3000" b="1" dirty="0" err="1">
                <a:solidFill>
                  <a:schemeClr val="accent4">
                    <a:lumMod val="75000"/>
                  </a:schemeClr>
                </a:solidFill>
                <a:latin typeface="Nikosh" panose="02000000000000000000" pitchFamily="2" charset="0"/>
                <a:cs typeface="Nikosh" panose="02000000000000000000" pitchFamily="2" charset="0"/>
              </a:rPr>
              <a:t>পন্থা</a:t>
            </a:r>
            <a:endParaRPr lang="en-US" sz="3000" b="1" dirty="0">
              <a:solidFill>
                <a:schemeClr val="accent4">
                  <a:lumMod val="75000"/>
                </a:schemeClr>
              </a:solidFill>
              <a:latin typeface="Nikosh" panose="02000000000000000000" pitchFamily="2" charset="0"/>
              <a:cs typeface="Nikosh" panose="02000000000000000000" pitchFamily="2" charset="0"/>
            </a:endParaRPr>
          </a:p>
        </p:txBody>
      </p:sp>
      <p:sp>
        <p:nvSpPr>
          <p:cNvPr id="5" name="Content Placeholder 2">
            <a:extLst>
              <a:ext uri="{FF2B5EF4-FFF2-40B4-BE49-F238E27FC236}">
                <a16:creationId xmlns:a16="http://schemas.microsoft.com/office/drawing/2014/main" id="{017D766A-AC19-F7FD-F796-94BE9A9D2AD6}"/>
              </a:ext>
            </a:extLst>
          </p:cNvPr>
          <p:cNvSpPr txBox="1">
            <a:spLocks/>
          </p:cNvSpPr>
          <p:nvPr/>
        </p:nvSpPr>
        <p:spPr>
          <a:xfrm>
            <a:off x="112468" y="758230"/>
            <a:ext cx="11983302" cy="3008622"/>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500" dirty="0">
                <a:solidFill>
                  <a:srgbClr val="FF0000"/>
                </a:solidFill>
                <a:latin typeface="Nikosh" panose="02000000000000000000" pitchFamily="2" charset="0"/>
                <a:cs typeface="Nikosh" panose="02000000000000000000" pitchFamily="2" charset="0"/>
              </a:rPr>
              <a:t>আইসিটি (তথ্য ও যোগাযোগ প্রযুক্তি) আমাদের জীবনকে সহজ এবং গতিশীল করেছে, তবে এর অসচেতন ব্যবহার বিভিন্ন ধরণের ঝুঁকি তৈরি করে। নিচে আইসিটি ব্যবহারের প্রধান ঝুঁকিগুলো এবং তা থেকে নিরাপদ থাকার সতর্কতা অবলম্বনের পন্থাগুলো আলোচনা করা হলো:</a:t>
            </a:r>
            <a:endParaRPr lang="en-US" sz="1500" dirty="0">
              <a:solidFill>
                <a:srgbClr val="FF0000"/>
              </a:solidFill>
              <a:latin typeface="Nikosh" panose="02000000000000000000" pitchFamily="2" charset="0"/>
              <a:cs typeface="Nikosh" panose="02000000000000000000" pitchFamily="2" charset="0"/>
            </a:endParaRPr>
          </a:p>
          <a:p>
            <a:pPr lvl="0" algn="just" defTabSz="914400" eaLnBrk="0" fontAlgn="base" hangingPunct="0">
              <a:spcBef>
                <a:spcPct val="0"/>
              </a:spcBef>
              <a:spcAft>
                <a:spcPct val="0"/>
              </a:spcAft>
              <a:buClrTx/>
              <a:buSzTx/>
            </a:pPr>
            <a:endParaRPr lang="en-US" sz="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v"/>
            </a:pPr>
            <a:r>
              <a:rPr lang="bn-IN" altLang="en-US" sz="1500" b="1" dirty="0">
                <a:solidFill>
                  <a:srgbClr val="7030A0"/>
                </a:solidFill>
                <a:latin typeface="Nikosh" panose="02000000000000000000" pitchFamily="2" charset="0"/>
                <a:cs typeface="Nikosh" panose="02000000000000000000" pitchFamily="2" charset="0"/>
              </a:rPr>
              <a:t>আইসিটি ব্যবহারের প্রধান ঝুঁকিগুলো</a:t>
            </a:r>
            <a:endParaRPr lang="en-US" altLang="en-US" sz="1500" dirty="0">
              <a:solidFill>
                <a:srgbClr val="7030A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শারীরিক সমস্যা</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দীর্ঘক্ষণ কম্পিউটার বা মোবাইল ব্যবহারের ফলে পিঠ</a:t>
            </a:r>
            <a:r>
              <a:rPr lang="en-US" altLang="en-US" sz="1500" dirty="0">
                <a:solidFill>
                  <a:schemeClr val="tx1"/>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কোমর</a:t>
            </a:r>
            <a:r>
              <a:rPr lang="en-US" altLang="en-US" sz="1500" dirty="0">
                <a:solidFill>
                  <a:schemeClr val="tx1"/>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ঘাড়</a:t>
            </a:r>
            <a:r>
              <a:rPr lang="en-US" altLang="en-US" sz="1500" dirty="0">
                <a:solidFill>
                  <a:schemeClr val="tx1"/>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আঙুল ও চোখে তীব্র ব্যথা বা সমস্যা দেখা দেয়।</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আসক্তি</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ছোট শিশুরা কম্পিউটার গেম এবং তরুণেরা অনলাইন যোগাযোগ বা সামাজিক মাধ্যমে অতিরিক্ত আসক্ত হয়ে পড়ে।</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সামাজিক দূরুত্ব</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অতিরিক্ত অনলাইন ব্যবহারের ফলে অনেকেই বাস্তব জীবন থেকে বিচ্ছিন্ন হয়ে অসামাজিক হয়ে ওঠে।</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সাইবার হুমকি</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ইন্টারনেট ব্যবহারে ম্যালওয়্যার</a:t>
            </a:r>
            <a:r>
              <a:rPr lang="en-US" altLang="en-US" sz="1500" dirty="0">
                <a:solidFill>
                  <a:schemeClr val="tx1"/>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হ্যাকিং ও ব্যক্তিগত তথ্য ফাঁসের ঝুঁকি থাকে</a:t>
            </a:r>
            <a:r>
              <a:rPr lang="hi-IN" altLang="en-US" sz="1500" dirty="0">
                <a:solidFill>
                  <a:schemeClr val="tx1"/>
                </a:solidFill>
                <a:latin typeface="Nikosh" panose="02000000000000000000" pitchFamily="2" charset="0"/>
                <a:cs typeface="Nikosh" panose="02000000000000000000" pitchFamily="2" charset="0"/>
              </a:rPr>
              <a:t>।</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algn="just" defTabSz="914400" eaLnBrk="0" fontAlgn="base" hangingPunct="0">
              <a:spcBef>
                <a:spcPct val="0"/>
              </a:spcBef>
              <a:spcAft>
                <a:spcPct val="0"/>
              </a:spcAft>
              <a:buClrTx/>
              <a:buSzTx/>
              <a:buFont typeface="Wingdings" panose="05000000000000000000" pitchFamily="2" charset="2"/>
              <a:buChar char="v"/>
            </a:pPr>
            <a:endParaRPr lang="en-US" sz="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v"/>
            </a:pPr>
            <a:r>
              <a:rPr lang="bn-IN" altLang="en-US" sz="1500" b="1" dirty="0">
                <a:solidFill>
                  <a:srgbClr val="7030A0"/>
                </a:solidFill>
                <a:latin typeface="Nikosh" panose="02000000000000000000" pitchFamily="2" charset="0"/>
                <a:cs typeface="Nikosh" panose="02000000000000000000" pitchFamily="2" charset="0"/>
              </a:rPr>
              <a:t>সতর্কতা অবলম্বনের পন্থা</a:t>
            </a:r>
            <a:endParaRPr lang="en-US" altLang="en-US" sz="1500" dirty="0">
              <a:solidFill>
                <a:srgbClr val="7030A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নিয়মিত বিরতি</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একটানা কাজ না করে প্রতি ২০ মিনিট পরপর স্ক্রিন থেকে চোখ সরিয়ে অন্য দিকে তাকান।</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ব্যায়াম ও ভঙ্গি</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পিঠ ও ঘাড়ের ক্ষতি এড়াতে নিয়মিত চিকিৎসকদের বাতলে দেওয়া ব্যায়াম বা শারীরিক ভঙ্গি মেনে চলুন।</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সময় নিয়ন্ত্রণ</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কম্পিউটার বা মোবাইল ব্যবহারের নির্দিষ্ট সময় বেঁধে দিন</a:t>
            </a:r>
            <a:r>
              <a:rPr lang="en-US" altLang="en-US" sz="1500" dirty="0">
                <a:solidFill>
                  <a:schemeClr val="tx1"/>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বিশেষ করে শিশুদের ক্ষেত্রে।</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500" b="1" dirty="0">
                <a:solidFill>
                  <a:srgbClr val="FFFF00"/>
                </a:solidFill>
                <a:latin typeface="Nikosh" panose="02000000000000000000" pitchFamily="2" charset="0"/>
                <a:cs typeface="Nikosh" panose="02000000000000000000" pitchFamily="2" charset="0"/>
              </a:rPr>
              <a:t>ডিজিটাল নিরাপত্তা</a:t>
            </a:r>
            <a:r>
              <a:rPr lang="en-US" altLang="en-US" sz="1500" b="1" dirty="0">
                <a:solidFill>
                  <a:srgbClr val="FFFF00"/>
                </a:solidFill>
                <a:latin typeface="Nikosh" panose="02000000000000000000" pitchFamily="2" charset="0"/>
                <a:cs typeface="Nikosh" panose="02000000000000000000" pitchFamily="2" charset="0"/>
              </a:rPr>
              <a:t>:</a:t>
            </a:r>
            <a:r>
              <a:rPr lang="bn-IN" altLang="en-US" sz="1500" dirty="0">
                <a:solidFill>
                  <a:srgbClr val="FFFF00"/>
                </a:solidFill>
                <a:latin typeface="Nikosh" panose="02000000000000000000" pitchFamily="2" charset="0"/>
                <a:cs typeface="Nikosh" panose="02000000000000000000" pitchFamily="2" charset="0"/>
              </a:rPr>
              <a:t> </a:t>
            </a:r>
            <a:r>
              <a:rPr lang="bn-IN" altLang="en-US" sz="1500" dirty="0">
                <a:solidFill>
                  <a:schemeClr val="tx1"/>
                </a:solidFill>
                <a:latin typeface="Nikosh" panose="02000000000000000000" pitchFamily="2" charset="0"/>
                <a:cs typeface="Nikosh" panose="02000000000000000000" pitchFamily="2" charset="0"/>
              </a:rPr>
              <a:t>শক্তিশালী পাসওয়ার্ড ব্যবহার করুন এবং অপরিচিত কারো থেকে আসা লিংকে ক্লিক করা বা ব্যক্তিগত তথ্য শেয়ার করা থেকে বিরত থাকুন।</a:t>
            </a:r>
            <a:endParaRPr lang="en-US" altLang="en-US" sz="1500" dirty="0">
              <a:solidFill>
                <a:schemeClr val="tx1"/>
              </a:solidFill>
              <a:latin typeface="Nikosh" panose="02000000000000000000" pitchFamily="2" charset="0"/>
              <a:cs typeface="Nikosh" panose="02000000000000000000" pitchFamily="2" charset="0"/>
            </a:endParaRPr>
          </a:p>
          <a:p>
            <a:pPr marL="285750" lvl="0" indent="-285750" algn="just" defTabSz="914400" eaLnBrk="0" fontAlgn="base" hangingPunct="0">
              <a:spcBef>
                <a:spcPct val="0"/>
              </a:spcBef>
              <a:spcAft>
                <a:spcPct val="0"/>
              </a:spcAft>
              <a:buClrTx/>
              <a:buSzTx/>
              <a:buFont typeface="Wingdings" panose="05000000000000000000" pitchFamily="2" charset="2"/>
              <a:buChar char="v"/>
            </a:pPr>
            <a:endParaRPr lang="en-US" sz="1600" dirty="0">
              <a:solidFill>
                <a:schemeClr val="tx1"/>
              </a:solidFill>
              <a:latin typeface="Nikosh" panose="02000000000000000000" pitchFamily="2" charset="0"/>
              <a:cs typeface="Nikosh" panose="02000000000000000000" pitchFamily="2" charset="0"/>
            </a:endParaRPr>
          </a:p>
          <a:p>
            <a:pPr marL="285750" lvl="0" indent="-285750" algn="just" defTabSz="914400" eaLnBrk="0" fontAlgn="base" hangingPunct="0">
              <a:spcBef>
                <a:spcPct val="0"/>
              </a:spcBef>
              <a:spcAft>
                <a:spcPct val="0"/>
              </a:spcAft>
              <a:buClrTx/>
              <a:buSzTx/>
              <a:buFont typeface="Wingdings" panose="05000000000000000000" pitchFamily="2" charset="2"/>
              <a:buChar char="v"/>
            </a:pPr>
            <a:endParaRPr lang="en-US" sz="1600" dirty="0">
              <a:solidFill>
                <a:schemeClr val="tx1"/>
              </a:solidFill>
              <a:latin typeface="Nikosh" panose="02000000000000000000" pitchFamily="2" charset="0"/>
              <a:cs typeface="Nikosh" panose="02000000000000000000" pitchFamily="2" charset="0"/>
            </a:endParaRPr>
          </a:p>
        </p:txBody>
      </p:sp>
      <p:pic>
        <p:nvPicPr>
          <p:cNvPr id="8" name="Picture 7">
            <a:extLst>
              <a:ext uri="{FF2B5EF4-FFF2-40B4-BE49-F238E27FC236}">
                <a16:creationId xmlns:a16="http://schemas.microsoft.com/office/drawing/2014/main" id="{E5E1C00D-51FE-3E8E-3CC5-C6B77F7A9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1658" y="3925576"/>
            <a:ext cx="3944112" cy="2831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a:extLst>
              <a:ext uri="{FF2B5EF4-FFF2-40B4-BE49-F238E27FC236}">
                <a16:creationId xmlns:a16="http://schemas.microsoft.com/office/drawing/2014/main" id="{03ED9A67-C5D0-C46A-5F66-DFF62327F5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944" y="3921007"/>
            <a:ext cx="3927876" cy="28364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a:extLst>
              <a:ext uri="{FF2B5EF4-FFF2-40B4-BE49-F238E27FC236}">
                <a16:creationId xmlns:a16="http://schemas.microsoft.com/office/drawing/2014/main" id="{A9860B6B-E775-B518-6287-CFD2236387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468" y="3921007"/>
            <a:ext cx="3927876" cy="28364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106757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Effect transition="in" filter="fade">
                                      <p:cBhvr>
                                        <p:cTn id="49" dur="1000"/>
                                        <p:tgtEl>
                                          <p:spTgt spid="5">
                                            <p:txEl>
                                              <p:pRg st="5" end="5"/>
                                            </p:txEl>
                                          </p:spTgt>
                                        </p:tgtEl>
                                      </p:cBhvr>
                                    </p:animEffect>
                                    <p:anim calcmode="lin" valueType="num">
                                      <p:cBhvr>
                                        <p:cTn id="5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animEffect transition="in" filter="fade">
                                      <p:cBhvr>
                                        <p:cTn id="56" dur="1000"/>
                                        <p:tgtEl>
                                          <p:spTgt spid="5">
                                            <p:txEl>
                                              <p:pRg st="6" end="6"/>
                                            </p:txEl>
                                          </p:spTgt>
                                        </p:tgtEl>
                                      </p:cBhvr>
                                    </p:animEffect>
                                    <p:anim calcmode="lin" valueType="num">
                                      <p:cBhvr>
                                        <p:cTn id="57"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Effect transition="in" filter="fade">
                                      <p:cBhvr>
                                        <p:cTn id="70" dur="1000"/>
                                        <p:tgtEl>
                                          <p:spTgt spid="5">
                                            <p:txEl>
                                              <p:pRg st="9" end="9"/>
                                            </p:txEl>
                                          </p:spTgt>
                                        </p:tgtEl>
                                      </p:cBhvr>
                                    </p:animEffect>
                                    <p:anim calcmode="lin" valueType="num">
                                      <p:cBhvr>
                                        <p:cTn id="71"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10" end="10"/>
                                            </p:txEl>
                                          </p:spTgt>
                                        </p:tgtEl>
                                        <p:attrNameLst>
                                          <p:attrName>style.visibility</p:attrName>
                                        </p:attrNameLst>
                                      </p:cBhvr>
                                      <p:to>
                                        <p:strVal val="visible"/>
                                      </p:to>
                                    </p:set>
                                    <p:animEffect transition="in" filter="fade">
                                      <p:cBhvr>
                                        <p:cTn id="77" dur="1000"/>
                                        <p:tgtEl>
                                          <p:spTgt spid="5">
                                            <p:txEl>
                                              <p:pRg st="10" end="10"/>
                                            </p:txEl>
                                          </p:spTgt>
                                        </p:tgtEl>
                                      </p:cBhvr>
                                    </p:animEffect>
                                    <p:anim calcmode="lin" valueType="num">
                                      <p:cBhvr>
                                        <p:cTn id="78"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
                                            <p:txEl>
                                              <p:pRg st="11" end="11"/>
                                            </p:txEl>
                                          </p:spTgt>
                                        </p:tgtEl>
                                        <p:attrNameLst>
                                          <p:attrName>style.visibility</p:attrName>
                                        </p:attrNameLst>
                                      </p:cBhvr>
                                      <p:to>
                                        <p:strVal val="visible"/>
                                      </p:to>
                                    </p:set>
                                    <p:animEffect transition="in" filter="fade">
                                      <p:cBhvr>
                                        <p:cTn id="84" dur="1000"/>
                                        <p:tgtEl>
                                          <p:spTgt spid="5">
                                            <p:txEl>
                                              <p:pRg st="11" end="11"/>
                                            </p:txEl>
                                          </p:spTgt>
                                        </p:tgtEl>
                                      </p:cBhvr>
                                    </p:animEffect>
                                    <p:anim calcmode="lin" valueType="num">
                                      <p:cBhvr>
                                        <p:cTn id="85"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5">
                                            <p:txEl>
                                              <p:pRg st="12" end="12"/>
                                            </p:txEl>
                                          </p:spTgt>
                                        </p:tgtEl>
                                        <p:attrNameLst>
                                          <p:attrName>style.visibility</p:attrName>
                                        </p:attrNameLst>
                                      </p:cBhvr>
                                      <p:to>
                                        <p:strVal val="visible"/>
                                      </p:to>
                                    </p:set>
                                    <p:animEffect transition="in" filter="fade">
                                      <p:cBhvr>
                                        <p:cTn id="91" dur="1000"/>
                                        <p:tgtEl>
                                          <p:spTgt spid="5">
                                            <p:txEl>
                                              <p:pRg st="12" end="12"/>
                                            </p:txEl>
                                          </p:spTgt>
                                        </p:tgtEl>
                                      </p:cBhvr>
                                    </p:animEffect>
                                    <p:anim calcmode="lin" valueType="num">
                                      <p:cBhvr>
                                        <p:cTn id="92"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fade">
                                      <p:cBhvr>
                                        <p:cTn id="98" dur="1000"/>
                                        <p:tgtEl>
                                          <p:spTgt spid="14"/>
                                        </p:tgtEl>
                                      </p:cBhvr>
                                    </p:animEffect>
                                    <p:anim calcmode="lin" valueType="num">
                                      <p:cBhvr>
                                        <p:cTn id="99" dur="1000" fill="hold"/>
                                        <p:tgtEl>
                                          <p:spTgt spid="14"/>
                                        </p:tgtEl>
                                        <p:attrNameLst>
                                          <p:attrName>ppt_x</p:attrName>
                                        </p:attrNameLst>
                                      </p:cBhvr>
                                      <p:tavLst>
                                        <p:tav tm="0">
                                          <p:val>
                                            <p:strVal val="#ppt_x"/>
                                          </p:val>
                                        </p:tav>
                                        <p:tav tm="100000">
                                          <p:val>
                                            <p:strVal val="#ppt_x"/>
                                          </p:val>
                                        </p:tav>
                                      </p:tavLst>
                                    </p:anim>
                                    <p:anim calcmode="lin" valueType="num">
                                      <p:cBhvr>
                                        <p:cTn id="10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fade">
                                      <p:cBhvr>
                                        <p:cTn id="105" dur="1000"/>
                                        <p:tgtEl>
                                          <p:spTgt spid="12"/>
                                        </p:tgtEl>
                                      </p:cBhvr>
                                    </p:animEffect>
                                    <p:anim calcmode="lin" valueType="num">
                                      <p:cBhvr>
                                        <p:cTn id="106" dur="1000" fill="hold"/>
                                        <p:tgtEl>
                                          <p:spTgt spid="12"/>
                                        </p:tgtEl>
                                        <p:attrNameLst>
                                          <p:attrName>ppt_x</p:attrName>
                                        </p:attrNameLst>
                                      </p:cBhvr>
                                      <p:tavLst>
                                        <p:tav tm="0">
                                          <p:val>
                                            <p:strVal val="#ppt_x"/>
                                          </p:val>
                                        </p:tav>
                                        <p:tav tm="100000">
                                          <p:val>
                                            <p:strVal val="#ppt_x"/>
                                          </p:val>
                                        </p:tav>
                                      </p:tavLst>
                                    </p:anim>
                                    <p:anim calcmode="lin" valueType="num">
                                      <p:cBhvr>
                                        <p:cTn id="10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8"/>
                                        </p:tgtEl>
                                        <p:attrNameLst>
                                          <p:attrName>style.visibility</p:attrName>
                                        </p:attrNameLst>
                                      </p:cBhvr>
                                      <p:to>
                                        <p:strVal val="visible"/>
                                      </p:to>
                                    </p:set>
                                    <p:animEffect transition="in" filter="fade">
                                      <p:cBhvr>
                                        <p:cTn id="112" dur="1000"/>
                                        <p:tgtEl>
                                          <p:spTgt spid="8"/>
                                        </p:tgtEl>
                                      </p:cBhvr>
                                    </p:animEffect>
                                    <p:anim calcmode="lin" valueType="num">
                                      <p:cBhvr>
                                        <p:cTn id="113" dur="1000" fill="hold"/>
                                        <p:tgtEl>
                                          <p:spTgt spid="8"/>
                                        </p:tgtEl>
                                        <p:attrNameLst>
                                          <p:attrName>ppt_x</p:attrName>
                                        </p:attrNameLst>
                                      </p:cBhvr>
                                      <p:tavLst>
                                        <p:tav tm="0">
                                          <p:val>
                                            <p:strVal val="#ppt_x"/>
                                          </p:val>
                                        </p:tav>
                                        <p:tav tm="100000">
                                          <p:val>
                                            <p:strVal val="#ppt_x"/>
                                          </p:val>
                                        </p:tav>
                                      </p:tavLst>
                                    </p:anim>
                                    <p:anim calcmode="lin" valueType="num">
                                      <p:cBhvr>
                                        <p:cTn id="1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47BD1-1BD0-942B-F5B8-53B565671A45}"/>
              </a:ext>
            </a:extLst>
          </p:cNvPr>
          <p:cNvSpPr>
            <a:spLocks noGrp="1"/>
          </p:cNvSpPr>
          <p:nvPr/>
        </p:nvSpPr>
        <p:spPr>
          <a:xfrm>
            <a:off x="4920804" y="320040"/>
            <a:ext cx="2350391" cy="71820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9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900" dirty="0">
              <a:latin typeface="Nikosh" panose="02000000000000000000" pitchFamily="2" charset="0"/>
              <a:cs typeface="Nikosh" panose="02000000000000000000" pitchFamily="2" charset="0"/>
            </a:endParaRPr>
          </a:p>
          <a:p>
            <a:pPr algn="ctr"/>
            <a:r>
              <a:rPr lang="en-US" sz="4000" dirty="0" err="1">
                <a:latin typeface="Nikosh" panose="02000000000000000000" pitchFamily="2" charset="0"/>
                <a:cs typeface="Nikosh" panose="02000000000000000000" pitchFamily="2" charset="0"/>
              </a:rPr>
              <a:t>বাড়ির</a:t>
            </a:r>
            <a:r>
              <a:rPr lang="en-US" sz="4000" dirty="0">
                <a:latin typeface="Nikosh" panose="02000000000000000000" pitchFamily="2" charset="0"/>
                <a:cs typeface="Nikosh" panose="02000000000000000000" pitchFamily="2" charset="0"/>
              </a:rPr>
              <a:t> </a:t>
            </a:r>
            <a:r>
              <a:rPr lang="en-US" sz="4000" dirty="0" err="1">
                <a:latin typeface="Nikosh" panose="02000000000000000000" pitchFamily="2" charset="0"/>
                <a:cs typeface="Nikosh" panose="02000000000000000000" pitchFamily="2" charset="0"/>
              </a:rPr>
              <a:t>কাজ</a:t>
            </a:r>
            <a:endParaRPr lang="en-US" sz="4000" dirty="0">
              <a:latin typeface="Nikosh" panose="02000000000000000000" pitchFamily="2" charset="0"/>
              <a:cs typeface="Nikosh" panose="02000000000000000000" pitchFamily="2" charset="0"/>
            </a:endParaRPr>
          </a:p>
        </p:txBody>
      </p:sp>
      <p:pic>
        <p:nvPicPr>
          <p:cNvPr id="5" name="Picture 4">
            <a:extLst>
              <a:ext uri="{FF2B5EF4-FFF2-40B4-BE49-F238E27FC236}">
                <a16:creationId xmlns:a16="http://schemas.microsoft.com/office/drawing/2014/main" id="{56197950-1EA4-3DD6-DA84-A176B3528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90554" y="1561136"/>
            <a:ext cx="3610889" cy="22471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 name="Group 1">
            <a:extLst>
              <a:ext uri="{FF2B5EF4-FFF2-40B4-BE49-F238E27FC236}">
                <a16:creationId xmlns:a16="http://schemas.microsoft.com/office/drawing/2014/main" id="{E64E5132-26EB-5A41-3644-D49530C6D38E}"/>
              </a:ext>
            </a:extLst>
          </p:cNvPr>
          <p:cNvGrpSpPr/>
          <p:nvPr/>
        </p:nvGrpSpPr>
        <p:grpSpPr>
          <a:xfrm>
            <a:off x="1952051" y="4331208"/>
            <a:ext cx="8147305" cy="1676401"/>
            <a:chOff x="732531" y="4044455"/>
            <a:chExt cx="10815545" cy="2419003"/>
          </a:xfrm>
        </p:grpSpPr>
        <p:sp>
          <p:nvSpPr>
            <p:cNvPr id="9" name="Frame 8">
              <a:extLst>
                <a:ext uri="{FF2B5EF4-FFF2-40B4-BE49-F238E27FC236}">
                  <a16:creationId xmlns:a16="http://schemas.microsoft.com/office/drawing/2014/main" id="{099AE52A-5C2A-23AA-55E6-66A3D63EFC5F}"/>
                </a:ext>
              </a:extLst>
            </p:cNvPr>
            <p:cNvSpPr/>
            <p:nvPr/>
          </p:nvSpPr>
          <p:spPr>
            <a:xfrm>
              <a:off x="732531" y="4044455"/>
              <a:ext cx="10815545" cy="2419003"/>
            </a:xfrm>
            <a:prstGeom prst="frame">
              <a:avLst>
                <a:gd name="adj1" fmla="val 4001"/>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000" dirty="0">
                <a:solidFill>
                  <a:srgbClr val="7030A0"/>
                </a:solidFill>
                <a:latin typeface="SutonnyMJ" pitchFamily="2" charset="0"/>
                <a:cs typeface="SutonnyMJ" pitchFamily="2" charset="0"/>
              </a:endParaRPr>
            </a:p>
          </p:txBody>
        </p:sp>
        <p:sp>
          <p:nvSpPr>
            <p:cNvPr id="11" name="TextBox 10">
              <a:extLst>
                <a:ext uri="{FF2B5EF4-FFF2-40B4-BE49-F238E27FC236}">
                  <a16:creationId xmlns:a16="http://schemas.microsoft.com/office/drawing/2014/main" id="{C21D068A-6132-90BC-8A6D-205E8F6506F1}"/>
                </a:ext>
              </a:extLst>
            </p:cNvPr>
            <p:cNvSpPr txBox="1"/>
            <p:nvPr/>
          </p:nvSpPr>
          <p:spPr>
            <a:xfrm>
              <a:off x="1312116" y="4726813"/>
              <a:ext cx="9854632" cy="1465575"/>
            </a:xfrm>
            <a:prstGeom prst="rect">
              <a:avLst/>
            </a:prstGeom>
            <a:noFill/>
          </p:spPr>
          <p:txBody>
            <a:bodyPr wrap="square">
              <a:spAutoFit/>
            </a:bodyPr>
            <a:lstStyle/>
            <a:p>
              <a:pPr algn="ctr"/>
              <a:r>
                <a:rPr lang="as-IN" sz="2000" b="0" i="0" u="none" dirty="0">
                  <a:solidFill>
                    <a:srgbClr val="F8FAFC"/>
                  </a:solidFill>
                  <a:latin typeface="Nikosh" panose="02000000000000000000" pitchFamily="2" charset="0"/>
                  <a:cs typeface="Nikosh" panose="02000000000000000000" pitchFamily="2" charset="0"/>
                </a:rPr>
                <a:t>"নিয়মিত সফটওয়্যার রক্ষণাবেক্ষণ ও এন্টিভাইরাস ব্যবহারই পারে কম্পিউটারকে দীর্ঘদিন সচল ও নিরাপদ রাখতে"— উক্তিটি ব্যাখ্যা করে নিজের ভাষায় ১০টি বাক্য লিখে আনবে।</a:t>
              </a:r>
            </a:p>
          </p:txBody>
        </p:sp>
      </p:grpSp>
    </p:spTree>
    <p:extLst>
      <p:ext uri="{BB962C8B-B14F-4D97-AF65-F5344CB8AC3E}">
        <p14:creationId xmlns:p14="http://schemas.microsoft.com/office/powerpoint/2010/main" val="40725019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3F0D6D7-65E1-4D80-F0C6-CFC2EA4790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7676" y="1147572"/>
            <a:ext cx="9756647" cy="45628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822853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769</TotalTime>
  <Words>1427</Words>
  <Application>Microsoft Office PowerPoint</Application>
  <PresentationFormat>Widescreen</PresentationFormat>
  <Paragraphs>113</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Century Gothic</vt:lpstr>
      <vt:lpstr>Nikosh</vt:lpstr>
      <vt:lpstr>NikoshBAN</vt:lpstr>
      <vt:lpstr>SutonnyMJ</vt:lpstr>
      <vt:lpstr>Times New Roman</vt:lpstr>
      <vt:lpstr>Wingdings</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Gunohar Sadek Mollik</dc:creator>
  <cp:lastModifiedBy>Gunohar Sadek Mollik</cp:lastModifiedBy>
  <cp:revision>798</cp:revision>
  <dcterms:created xsi:type="dcterms:W3CDTF">2026-09-28T10:45:42Z</dcterms:created>
  <dcterms:modified xsi:type="dcterms:W3CDTF">2026-10-12T12:48:51Z</dcterms:modified>
</cp:coreProperties>
</file>