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পরিচিতি" id="{D2714C91-0ADD-656E-0A1C-CB38123E980A}">
          <p14:sldIdLst>
            <p14:sldId id="256"/>
            <p14:sldId id="257"/>
          </p14:sldIdLst>
        </p14:section>
        <p14:section name="মাবনীর পরিচয়" id="{BD73CBBD-C655-0859-990E-B76C06E44D8A}">
          <p14:sldIdLst>
            <p14:sldId id="258"/>
            <p14:sldId id="259"/>
          </p14:sldIdLst>
        </p14:section>
        <p14:section name="মাবনী হওয়ার কারণ" id="{B5FF4E99-369F-0440-7563-9791160583EB}">
          <p14:sldIdLst>
            <p14:sldId id="260"/>
            <p14:sldId id="261"/>
            <p14:sldId id="262"/>
            <p14:sldId id="263"/>
          </p14:sldIdLst>
        </p14:section>
        <p14:section name="হরকত ও প্রকার" id="{E9727FDC-4E60-3ED5-D277-B2798D8B8F7B}">
          <p14:sldIdLst>
            <p14:sldId id="264"/>
            <p14:sldId id="265"/>
          </p14:sldIdLst>
        </p14:section>
        <p14:section name="المضمرات" id="{0B5C8FC7-9A03-3FDB-8807-4489D3718F19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সারসংক্ষেপ" id="{B4146032-CE72-84B2-8DBE-A862B293F7D2}">
          <p14:sldIdLst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167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পাঠের শুরুতে জিজ্ঞেস করুন: 'কিছু শব্দের শেষ হরকত বদলায়, আবার কিছু শব্দ কখনোই বদলায় না — কেন?' সেখান থেকেই মাবনীর ধারণায় প্রবেশ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জোর দিন: মুয়রাব ইসমের শেষ হরকত আমেলের সাথে বদলায় (জাআ زيدٌ / رأيتُ زيدًا / مررتُ بزيدٍ)। মাবনী সবসময় এক রকম থাকে।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'বিনা' শব্দের অর্থ নির্মাণ/স্থির করা। যেটা একবার গাঁথা হয়েছে, আর নড়ে না — সেটাই মাবনী।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চার কারণ মনে রাখার সহজ কৌশল: ১) একা ২) হরফের মত দুর্বল ৩) কম হরফ ৪) হরফের অর্থ ধারণ।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زيد-এর উদাহরণটি বোঝাতে: শুধু 'যাইদুন' নাম হিসেবে উচ্চারণ করলে কোনো আমেল নেই, তাই সাকিন (বিল-ফিয়ল মাবনী)। বাক্যে ঢুকলেই আমেল পেয়ে হরকত বদলায় — তাই বিল-কুওয়াহ মুয়রাব।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হরফ যেমন একা অর্থ দেয় না ('মিন' বললেই বোঝা যায় না কিসের থেকে), তেমনি 'হাউলাই' বা 'মান' বললে কে/কারা বোঝা যায় না — ইঙ্গিত বা সিলা লাগে।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عشر-এর আগে ১১ থেকে ১৯ (১২ ছাড়া) — মূলে ছিল 'أحدٌ وعشرةٌ' (এক ও দশ)। 'ওয়াও' হরফ লুপ্ত হয়ে হরফের অর্থ ভেতরে ঢুকেছে, তাই মাবনী। ১২ (اثنا عشر)-এর প্রথম অংশ দ্বিবচন বলে মুয়রাব।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মনে রাখার বিষয়: মুয়রাবের হরকতকে রফা-নসব-জর-জযম বলে, আর মাবনীরগুলোকে যথাক্রমে যাম্ম-ফাতহ-কাসর-সুকুন বলে। সুকুনকে বলা হয় ‘ওয়াক্ফ’।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আজ আমরা শুধু প্রথম প্রকার المضمرات বিস্তারিত পড়ব। বাকিগুলো পরবর্তী ক্লাসে।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বাংলায় যমির = সর্বনাম। নামের বদলে যা বসে।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প্রশ্ন করুন: ‘هو’ বললে কার কথা? — যার কথা আগে বলা হয়েছে সেই মারজি'। মারজি' ছাড়া গায়েব যমির বোঝা যায় না।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মুত্তাসিল = জোড়া লাগানো; একা কখনো আসে না। মুনফাসিল = আলাদা; একাই আসতে পারে।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ফায়েল = রফা; মাফউল = নসব; মুযাফ ইলাইহি/হরফে জারের পর = জর। একই শব্দ ‘ـنا’ তিন অবস্থায়ই একই রূপে আসে।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টেবিল দেখিয়ে বলুন: মারফু' মুনফাসিল (هو…نحن) আর মানসুব মুনফাসিল (إياه…إيانا)। গ্রন্থ অনুযায়ী মুত্তাসিল-মুনফাসিল মিলিয়ে মোট ৭০টি যমির।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মুস্তাতির = শব্দে দেখা যায় না, কিন্তু অর্থ ও ব্যাকরণে ধরে নেওয়া হয় (تقدير)। নিয়ম: মারফু' মুত্তাসিল যমিরই মুস্তাতির হয়।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প্রশ্ন: ‘نعبدك’ কেন বলা যায় না? কারণ কুরআনে মাফউলকে (إياك) ফেলের আগে এনে ‘শুধু তোমারই’ — এই জোর (হাসর) বোঝানো হয়েছে। ما نصرك إلا أنا — ‘إلا’ ফায়েলকে ফেল থেকে আলাদা করে ফেলেছে।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هَؤُلَاءِ — মাবনী (ইশারার ইসম, কারণ ب)। ২) مَنْ — মাবনী (মাওসূল, কারণ ب; ২ হরফও)। ৩) أَحَدَ عَشَرَ — মাবনী (হরফের অর্থ ধারণ, কারণ د)। ৪) نَا — মাবনী (৩ হরফের কম, কারণ ج)। ৫) جَاءَ زَيْدٌ-এর زَيْدٌ — মুয়রাব (আমেল পেয়েছে, বাক্যে আছে)। ৬) إِيَّاكَ — মুনফাসিল মানসুব যমির।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F4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324612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297680"/>
            <a:ext cx="106984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800" dirty="0">
                <a:solidFill>
                  <a:srgbClr val="CFE5D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F4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ctr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قَوَاعِدُ اللُّغَةِ الْعَرَبِيَّةِ</a:t>
            </a:r>
            <a:endParaRPr lang="ar-SA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6304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8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اَلِاسْمُ الْمَبْنِيُّ</a:t>
            </a:r>
            <a:endParaRPr lang="ar-SA" sz="80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32461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ইসমে মাবনী ও মুযমারাত (সর্বনাম)</a:t>
            </a:r>
            <a:endParaRPr lang="en-US" sz="36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2976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FE5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ব্যাকরণ • পাঠ: ইসমে মাবনীর পরিচয়, কারণ, প্রকারভেদ ও প্রথম প্রকার — الْمُضْمَرَات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আলোচনা</a:t>
            </a:r>
            <a:endParaRPr lang="en-US" sz="3200" dirty="0"/>
          </a:p>
        </p:txBody>
      </p:sp>
      <p:sp>
        <p:nvSpPr>
          <p:cNvPr id="3" name="agenda-card"/>
          <p:cNvSpPr/>
          <p:nvPr/>
        </p:nvSpPr>
        <p:spPr>
          <a:xfrm>
            <a:off x="548640" y="1508760"/>
            <a:ext cx="667512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badge"/>
          <p:cNvSpPr/>
          <p:nvPr/>
        </p:nvSpPr>
        <p:spPr>
          <a:xfrm>
            <a:off x="777240" y="166420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642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1848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মুয়রাব ও মাবনীর পার্থক্য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96596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আগে মূল ধারণা পরিষ্কার করি</a:t>
            </a:r>
            <a:endParaRPr lang="en-US" sz="1400" dirty="0"/>
          </a:p>
        </p:txBody>
      </p:sp>
      <p:sp>
        <p:nvSpPr>
          <p:cNvPr id="8" name="agenda-card"/>
          <p:cNvSpPr/>
          <p:nvPr/>
        </p:nvSpPr>
        <p:spPr>
          <a:xfrm>
            <a:off x="548640" y="2468880"/>
            <a:ext cx="667512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badge"/>
          <p:cNvSpPr/>
          <p:nvPr/>
        </p:nvSpPr>
        <p:spPr>
          <a:xfrm>
            <a:off x="777240" y="262432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624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57860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ইসমে মাবনীর সংজ্ঞা ও ৪টি কারণ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292608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কেন কোনো ইসম মাবনী হয়?</a:t>
            </a:r>
            <a:endParaRPr lang="en-US" sz="1400" dirty="0"/>
          </a:p>
        </p:txBody>
      </p:sp>
      <p:sp>
        <p:nvSpPr>
          <p:cNvPr id="13" name="agenda-card"/>
          <p:cNvSpPr/>
          <p:nvPr/>
        </p:nvSpPr>
        <p:spPr>
          <a:xfrm>
            <a:off x="548640" y="3429000"/>
            <a:ext cx="667512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badge"/>
          <p:cNvSpPr/>
          <p:nvPr/>
        </p:nvSpPr>
        <p:spPr>
          <a:xfrm>
            <a:off x="777240" y="358444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35844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53872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মাবনীর হরকত ও ৮টি প্রকার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388620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ضم، فتح، كسر، سكون</a:t>
            </a:r>
            <a:endParaRPr lang="en-US" sz="1400" dirty="0"/>
          </a:p>
        </p:txBody>
      </p:sp>
      <p:sp>
        <p:nvSpPr>
          <p:cNvPr id="18" name="agenda-card"/>
          <p:cNvSpPr/>
          <p:nvPr/>
        </p:nvSpPr>
        <p:spPr>
          <a:xfrm>
            <a:off x="548640" y="4389120"/>
            <a:ext cx="667512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badge"/>
          <p:cNvSpPr/>
          <p:nvPr/>
        </p:nvSpPr>
        <p:spPr>
          <a:xfrm>
            <a:off x="777240" y="454456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45445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508760" y="449884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প্রথম প্রকার: المضمرات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508760" y="484632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সংজ্ঞা, মারজি', মুত্তাসিল-মুনফাসিল</a:t>
            </a:r>
            <a:endParaRPr lang="en-US" sz="1400" dirty="0"/>
          </a:p>
        </p:txBody>
      </p:sp>
      <p:sp>
        <p:nvSpPr>
          <p:cNvPr id="23" name="agenda-card"/>
          <p:cNvSpPr/>
          <p:nvPr/>
        </p:nvSpPr>
        <p:spPr>
          <a:xfrm>
            <a:off x="548640" y="5349240"/>
            <a:ext cx="667512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badge"/>
          <p:cNvSpPr/>
          <p:nvPr/>
        </p:nvSpPr>
        <p:spPr>
          <a:xfrm>
            <a:off x="777240" y="550468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55046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508760" y="545896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মুস্তাতির যমির ও সারসংক্ষেপ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1508760" y="5806440"/>
            <a:ext cx="5577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অনুশীলনী সহ</a:t>
            </a:r>
            <a:endParaRPr lang="en-US" sz="1400" dirty="0"/>
          </a:p>
        </p:txBody>
      </p:sp>
      <p:sp>
        <p:nvSpPr>
          <p:cNvPr id="28" name="agenda-panel"/>
          <p:cNvSpPr/>
          <p:nvPr/>
        </p:nvSpPr>
        <p:spPr>
          <a:xfrm>
            <a:off x="7680960" y="1508760"/>
            <a:ext cx="3959352" cy="4526280"/>
          </a:xfrm>
          <a:prstGeom prst="roundRect">
            <a:avLst>
              <a:gd name="adj" fmla="val 3464"/>
            </a:avLst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863840" y="2103120"/>
            <a:ext cx="35935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اَلْمَبْنِيُّ</a:t>
            </a:r>
            <a:endParaRPr lang="ar-SA" sz="5400" dirty="0"/>
          </a:p>
        </p:txBody>
      </p:sp>
      <p:sp>
        <p:nvSpPr>
          <p:cNvPr id="30" name="Text 28"/>
          <p:cNvSpPr txBox="1"/>
          <p:nvPr/>
        </p:nvSpPr>
        <p:spPr>
          <a:xfrm>
            <a:off x="7863840" y="3291840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D8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স্থির • অপরিবর্তনশীল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8092440" y="3931920"/>
            <a:ext cx="313639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DDEFE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যেমন পাথরে খোদাই করা লেখা — যেভাবে বসানো হয়েছে, সবসময় সেভাবেই থাকে।</a:t>
            </a:r>
            <a:endParaRPr lang="en-US" sz="15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আগে বুঝি: মুয়রাব বনাম মাবনী</a:t>
            </a:r>
            <a:endParaRPr lang="en-US" sz="3200" dirty="0"/>
          </a:p>
        </p:txBody>
      </p:sp>
      <p:sp>
        <p:nvSpPr>
          <p:cNvPr id="4" name="murab-card"/>
          <p:cNvSpPr/>
          <p:nvPr/>
        </p:nvSpPr>
        <p:spPr>
          <a:xfrm>
            <a:off x="548640" y="1417320"/>
            <a:ext cx="5394960" cy="352044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pill"/>
          <p:cNvSpPr/>
          <p:nvPr/>
        </p:nvSpPr>
        <p:spPr>
          <a:xfrm>
            <a:off x="777240" y="1600200"/>
            <a:ext cx="2926080" cy="384048"/>
          </a:xfrm>
          <a:prstGeom prst="roundRect">
            <a:avLst>
              <a:gd name="adj" fmla="val 50000"/>
            </a:avLst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60020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مُعْرَب — পরিবর্তনশীল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14884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جَاءَ زَيْدٌ</a:t>
            </a:r>
            <a:endParaRPr lang="ar-SA" sz="2600" dirty="0"/>
          </a:p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رَأَيْتُ زَيْدًا</a:t>
            </a:r>
            <a:endParaRPr lang="ar-SA" sz="2600" dirty="0"/>
          </a:p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مَرَرْتُ بِزَيْدٍ</a:t>
            </a:r>
            <a:endParaRPr lang="ar-SA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8404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 হরফের হরকত (পেশ → যবর → যের) বদলে যাচ্ছে, কারণ আমেল (জাআ, রাআইতু, বি) বদলেছে।</a:t>
            </a:r>
            <a:endParaRPr lang="en-US" sz="1500" dirty="0"/>
          </a:p>
        </p:txBody>
      </p:sp>
      <p:sp>
        <p:nvSpPr>
          <p:cNvPr id="9" name="mabni-card"/>
          <p:cNvSpPr/>
          <p:nvPr/>
        </p:nvSpPr>
        <p:spPr>
          <a:xfrm>
            <a:off x="6245352" y="1417320"/>
            <a:ext cx="5394960" cy="3520440"/>
          </a:xfrm>
          <a:prstGeom prst="roundRect">
            <a:avLst>
              <a:gd name="adj" fmla="val 3117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pill"/>
          <p:cNvSpPr/>
          <p:nvPr/>
        </p:nvSpPr>
        <p:spPr>
          <a:xfrm>
            <a:off x="6473952" y="160020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B5473A"/>
          </a:solidFill>
          <a:ln w="12700">
            <a:solidFill>
              <a:srgbClr val="B547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473952" y="16002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مَبْنِيّ — স্থির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6519672" y="214884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جَاءَ هَؤُلَاءِ</a:t>
            </a:r>
            <a:endParaRPr lang="ar-SA" sz="2600" dirty="0"/>
          </a:p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رَأَيْتُ هَؤُلَاءِ</a:t>
            </a:r>
            <a:endParaRPr lang="ar-SA" sz="2600" dirty="0"/>
          </a:p>
          <a:p>
            <a:pPr marL="0" indent="0" algn="r">
              <a:spcAft>
                <a:spcPts val="600"/>
              </a:spcAft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مَرَرْتُ بِهَؤُلَاءِ</a:t>
            </a:r>
            <a:endParaRPr lang="ar-SA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6519672" y="38404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আমেল বদলালেও هَؤُلَاءِ-এর শেষ হরকত একই (কাসরা) থাকছে — একেই বলে মাবনী।</a:t>
            </a:r>
            <a:endParaRPr lang="en-US" sz="1500" dirty="0"/>
          </a:p>
        </p:txBody>
      </p:sp>
      <p:sp>
        <p:nvSpPr>
          <p:cNvPr id="14" name="callout"/>
          <p:cNvSpPr/>
          <p:nvPr/>
        </p:nvSpPr>
        <p:spPr>
          <a:xfrm>
            <a:off x="548640" y="521208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" y="5212080"/>
            <a:ext cx="10561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আমেল (الْعَوَامِل) = যে শব্দ অন্য শব্দের শেষ হরকত নির্ধারণ করে। যেমন: ফেল (جاء)، হরফে জার (بِ)।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ইসমে মাবনীর সংজ্ঞা</a:t>
            </a:r>
            <a:endParaRPr lang="en-US" sz="3200" dirty="0"/>
          </a:p>
        </p:txBody>
      </p:sp>
      <p:sp>
        <p:nvSpPr>
          <p:cNvPr id="4" name="def-card"/>
          <p:cNvSpPr/>
          <p:nvPr/>
        </p:nvSpPr>
        <p:spPr>
          <a:xfrm>
            <a:off x="548640" y="1463040"/>
            <a:ext cx="11091672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914400" y="1600200"/>
            <a:ext cx="1036015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3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اَلِاسْمُ الْمَبْنِيُّ: مَا لَا يَخْتَلِفُ آخِرُهُ بِاخْتِلَافِ الْعَوَامِلِ</a:t>
            </a:r>
            <a:endParaRPr lang="ar-SA" sz="3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840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বাংলায়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16052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ইসমের শেষ হরফের অবস্থা (হরকত) আমেল বদলালেও বদলায় না, তাকে ইসমে মাবনী বলে।</a:t>
            </a:r>
            <a:endParaRPr lang="en-US" sz="1900" dirty="0"/>
          </a:p>
        </p:txBody>
      </p:sp>
      <p:sp>
        <p:nvSpPr>
          <p:cNvPr id="8" name="analogy-card"/>
          <p:cNvSpPr/>
          <p:nvPr/>
        </p:nvSpPr>
        <p:spPr>
          <a:xfrm>
            <a:off x="7498080" y="3749040"/>
            <a:ext cx="4142232" cy="2286000"/>
          </a:xfrm>
          <a:prstGeom prst="roundRect">
            <a:avLst>
              <a:gd name="adj" fmla="val 4800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7772400" y="3886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সহজ উপমা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425196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মাবনী = পাথরে খোদাই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যেমন ইট-পাথরের গাঁথুনি, নড়ে না।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মুয়রাব = নদীর স্রোত</a:t>
            </a:r>
            <a:endParaRPr lang="en-US" sz="15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পরিস্থিতি অনুযায়ী বদলায়।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 মাবনী হয় ৪টি কারণে</a:t>
            </a:r>
            <a:endParaRPr lang="en-US" sz="3200" dirty="0"/>
          </a:p>
        </p:txBody>
      </p:sp>
      <p:sp>
        <p:nvSpPr>
          <p:cNvPr id="4" name="reason-card"/>
          <p:cNvSpPr/>
          <p:nvPr/>
        </p:nvSpPr>
        <p:spPr>
          <a:xfrm>
            <a:off x="548640" y="1463040"/>
            <a:ext cx="2651760" cy="44805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badge"/>
          <p:cNvSpPr/>
          <p:nvPr/>
        </p:nvSpPr>
        <p:spPr>
          <a:xfrm>
            <a:off x="1463040" y="1691640"/>
            <a:ext cx="822960" cy="82296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1463040" y="1691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697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غَيْرُ مُرَكَّبٍ</a:t>
            </a:r>
            <a:endParaRPr lang="ar-SA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6118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অন্য শব্দের সাথে যুক্ত না হয়ে একা থাকা</a:t>
            </a:r>
            <a:endParaRPr lang="en-US" sz="1500" dirty="0"/>
          </a:p>
        </p:txBody>
      </p:sp>
      <p:sp>
        <p:nvSpPr>
          <p:cNvPr id="9" name="example-box"/>
          <p:cNvSpPr/>
          <p:nvPr/>
        </p:nvSpPr>
        <p:spPr>
          <a:xfrm>
            <a:off x="777240" y="4937760"/>
            <a:ext cx="21945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2960" y="49377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أَحَدٌ، ثَلَاثَةٌ، ب ت ث</a:t>
            </a:r>
            <a:endParaRPr lang="ar-SA" sz="1800" dirty="0"/>
          </a:p>
        </p:txBody>
      </p:sp>
      <p:sp>
        <p:nvSpPr>
          <p:cNvPr id="11" name="reason-card"/>
          <p:cNvSpPr/>
          <p:nvPr/>
        </p:nvSpPr>
        <p:spPr>
          <a:xfrm>
            <a:off x="3364992" y="1463040"/>
            <a:ext cx="2651760" cy="44805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badge"/>
          <p:cNvSpPr/>
          <p:nvPr/>
        </p:nvSpPr>
        <p:spPr>
          <a:xfrm>
            <a:off x="4279392" y="1691640"/>
            <a:ext cx="822960" cy="822960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279392" y="1691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3502152" y="2697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مُشَابَهَةُ الْمَبْنِيِّ</a:t>
            </a:r>
            <a:endParaRPr lang="ar-SA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3593592" y="36118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অর্থ পূর্ণ করতে অন্য কিছুর সাহায্য লাগে</a:t>
            </a:r>
            <a:endParaRPr lang="en-US" sz="1500" dirty="0"/>
          </a:p>
        </p:txBody>
      </p:sp>
      <p:sp>
        <p:nvSpPr>
          <p:cNvPr id="16" name="example-box"/>
          <p:cNvSpPr/>
          <p:nvPr/>
        </p:nvSpPr>
        <p:spPr>
          <a:xfrm>
            <a:off x="3593592" y="4937760"/>
            <a:ext cx="21945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639312" y="49377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هَؤُلَاءِ، مَنْ</a:t>
            </a:r>
            <a:endParaRPr lang="ar-SA" sz="1800" dirty="0"/>
          </a:p>
        </p:txBody>
      </p:sp>
      <p:sp>
        <p:nvSpPr>
          <p:cNvPr id="18" name="reason-card"/>
          <p:cNvSpPr/>
          <p:nvPr/>
        </p:nvSpPr>
        <p:spPr>
          <a:xfrm>
            <a:off x="6181344" y="1463040"/>
            <a:ext cx="2651760" cy="44805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badge"/>
          <p:cNvSpPr/>
          <p:nvPr/>
        </p:nvSpPr>
        <p:spPr>
          <a:xfrm>
            <a:off x="7095744" y="1691640"/>
            <a:ext cx="822960" cy="82296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7095744" y="1691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</a:t>
            </a:r>
            <a:endParaRPr lang="en-US" sz="3000" dirty="0"/>
          </a:p>
        </p:txBody>
      </p:sp>
      <p:sp>
        <p:nvSpPr>
          <p:cNvPr id="21" name="Text 18"/>
          <p:cNvSpPr txBox="1"/>
          <p:nvPr/>
        </p:nvSpPr>
        <p:spPr>
          <a:xfrm>
            <a:off x="6318504" y="2697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أَقَلُّ مِنْ ثَلَاثَةِ أَحْرُفٍ</a:t>
            </a:r>
            <a:endParaRPr lang="ar-SA" sz="1900" dirty="0"/>
          </a:p>
        </p:txBody>
      </p:sp>
      <p:sp>
        <p:nvSpPr>
          <p:cNvPr id="22" name="Text 19"/>
          <p:cNvSpPr txBox="1"/>
          <p:nvPr/>
        </p:nvSpPr>
        <p:spPr>
          <a:xfrm>
            <a:off x="6409944" y="36118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 হরফের চেয়ে কম হরফ বিশিষ্ট</a:t>
            </a:r>
            <a:endParaRPr lang="en-US" sz="1500" dirty="0"/>
          </a:p>
        </p:txBody>
      </p:sp>
      <p:sp>
        <p:nvSpPr>
          <p:cNvPr id="23" name="example-box"/>
          <p:cNvSpPr/>
          <p:nvPr/>
        </p:nvSpPr>
        <p:spPr>
          <a:xfrm>
            <a:off x="6409944" y="4937760"/>
            <a:ext cx="21945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455664" y="49377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نَا في جِئْتَنَا</a:t>
            </a:r>
            <a:endParaRPr lang="ar-SA" sz="1800" dirty="0"/>
          </a:p>
        </p:txBody>
      </p:sp>
      <p:sp>
        <p:nvSpPr>
          <p:cNvPr id="25" name="reason-card"/>
          <p:cNvSpPr/>
          <p:nvPr/>
        </p:nvSpPr>
        <p:spPr>
          <a:xfrm>
            <a:off x="8997696" y="1463040"/>
            <a:ext cx="2651760" cy="448056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badge"/>
          <p:cNvSpPr/>
          <p:nvPr/>
        </p:nvSpPr>
        <p:spPr>
          <a:xfrm>
            <a:off x="9912096" y="1691640"/>
            <a:ext cx="822960" cy="822960"/>
          </a:xfrm>
          <a:prstGeom prst="ellipse">
            <a:avLst/>
          </a:prstGeom>
          <a:solidFill>
            <a:srgbClr val="7A5C9E"/>
          </a:solidFill>
          <a:ln w="12700">
            <a:solidFill>
              <a:srgbClr val="7A5C9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912096" y="16916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</a:t>
            </a:r>
            <a:endParaRPr lang="en-US" sz="3000" dirty="0"/>
          </a:p>
        </p:txBody>
      </p:sp>
      <p:sp>
        <p:nvSpPr>
          <p:cNvPr id="28" name="Text 25"/>
          <p:cNvSpPr txBox="1"/>
          <p:nvPr/>
        </p:nvSpPr>
        <p:spPr>
          <a:xfrm>
            <a:off x="9134856" y="2697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تَضَمُّنُ مَعْنَى الْحَرْفِ</a:t>
            </a:r>
            <a:endParaRPr lang="ar-SA" sz="1900" dirty="0"/>
          </a:p>
        </p:txBody>
      </p:sp>
      <p:sp>
        <p:nvSpPr>
          <p:cNvPr id="29" name="Text 26"/>
          <p:cNvSpPr txBox="1"/>
          <p:nvPr/>
        </p:nvSpPr>
        <p:spPr>
          <a:xfrm>
            <a:off x="9226296" y="36118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ইসমের ভেতরে হরফের অর্থ লুকিয়ে থাকা</a:t>
            </a:r>
            <a:endParaRPr lang="en-US" sz="1500" dirty="0"/>
          </a:p>
        </p:txBody>
      </p:sp>
      <p:sp>
        <p:nvSpPr>
          <p:cNvPr id="30" name="example-box"/>
          <p:cNvSpPr/>
          <p:nvPr/>
        </p:nvSpPr>
        <p:spPr>
          <a:xfrm>
            <a:off x="9226296" y="4937760"/>
            <a:ext cx="219456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9272016" y="49377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8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هَذَا، أَحَدَ عَشَرَ</a:t>
            </a:r>
            <a:endParaRPr lang="ar-SA" sz="18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কারণ ১ (أ): একা থাকা — غَيْرُ مُرَكَّبٍ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مَا وَقَعَ غَيْرَ مُرَكَّبٍ مَعَ غَيْرِهِ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9659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যা অন্য শব্দের সাথে যুক্ত (তারকীব) না হয়ে আলাদাভাবে আসে।</a:t>
            </a:r>
            <a:endParaRPr lang="en-US" sz="1600" dirty="0"/>
          </a:p>
        </p:txBody>
      </p:sp>
      <p:sp>
        <p:nvSpPr>
          <p:cNvPr id="6" name="a-card"/>
          <p:cNvSpPr/>
          <p:nvPr/>
        </p:nvSpPr>
        <p:spPr>
          <a:xfrm>
            <a:off x="548640" y="2514600"/>
            <a:ext cx="3593592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77240" y="2651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4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হরফে হিজা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0632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أ، ب، ت، ث ... إلخ</a:t>
            </a:r>
            <a:endParaRPr lang="ar-SA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93192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আরবি বর্ণমালা পড়ার সময় প্রতিটি হরফ আলাদা — সাকিন অবস্থায় থাকে।</a:t>
            </a:r>
            <a:endParaRPr lang="en-US" sz="1500" dirty="0"/>
          </a:p>
        </p:txBody>
      </p:sp>
      <p:sp>
        <p:nvSpPr>
          <p:cNvPr id="10" name="a-card"/>
          <p:cNvSpPr/>
          <p:nvPr/>
        </p:nvSpPr>
        <p:spPr>
          <a:xfrm>
            <a:off x="4297680" y="2514600"/>
            <a:ext cx="3593592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526280" y="2651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C7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২. সংখ্যা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30632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أَحَدْ، اثْنَانِ، ثَلَاثَةْ</a:t>
            </a:r>
            <a:endParaRPr lang="ar-SA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4526280" y="393192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গুনে গুনে বলার সময় (এক, দুই, তিন…) প্রতিটি আলাদা, তাই মাবনী।</a:t>
            </a:r>
            <a:endParaRPr lang="en-US" sz="1500" dirty="0"/>
          </a:p>
        </p:txBody>
      </p:sp>
      <p:sp>
        <p:nvSpPr>
          <p:cNvPr id="14" name="a-card"/>
          <p:cNvSpPr/>
          <p:nvPr/>
        </p:nvSpPr>
        <p:spPr>
          <a:xfrm>
            <a:off x="8046720" y="2514600"/>
            <a:ext cx="3593592" cy="28803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8275320" y="26517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3B6E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৩. زَيْد (জোড়ার আগে)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0" y="306324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زَيْدْ</a:t>
            </a:r>
            <a:endParaRPr lang="ar-SA" sz="2600" dirty="0"/>
          </a:p>
        </p:txBody>
      </p:sp>
      <p:sp>
        <p:nvSpPr>
          <p:cNvPr id="17" name="Text 14"/>
          <p:cNvSpPr txBox="1"/>
          <p:nvPr/>
        </p:nvSpPr>
        <p:spPr>
          <a:xfrm>
            <a:off x="8275320" y="393192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শুধু নাম উচ্চারণ করলে সাকিন। বাক্যে এলে (جاء زيدٌ) মুয়রাব হয়ে যায়।</a:t>
            </a:r>
            <a:endParaRPr lang="en-US" sz="1500" dirty="0"/>
          </a:p>
        </p:txBody>
      </p:sp>
      <p:sp>
        <p:nvSpPr>
          <p:cNvPr id="18" name="callout"/>
          <p:cNvSpPr/>
          <p:nvPr/>
        </p:nvSpPr>
        <p:spPr>
          <a:xfrm>
            <a:off x="548640" y="5577840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822960" y="5577840"/>
            <a:ext cx="10561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মনে রাখো: </a:t>
            </a: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زَيْد তারকীবের আগে 'বিল-ফিয়ল মাবনী আলাস-সুকুন' এবং 'বিল-কুওয়াহ মুয়রাব' — অর্থাৎ বাক্যে এলে আমেল পেয়ে মুয়রাব হওয়ার যোগ্যতা রাখে।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কারণ ২ (ب): মাবনীর সাথে সাদৃশ্য — مُشَابَهَةُ الْمَبْنِيِّ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مَا شَابَهَ مَبْنِيَّ الْأَصْلِ بِأَنْ يَكُونَ فِي الدَّلَالَةِ عَلَى مَعْنًى مُحْتَاجًا إِلَى قَرِينَةٍ</a:t>
            </a:r>
            <a:endParaRPr lang="ar-SA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28600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ইসম নিজের অর্থ বোঝাতে কোনো ইঙ্গিত/সূত্রের (قَرِينَة) মুখাপেক্ষী — ঠিক হরফের মতো — সে মাবনী।</a:t>
            </a:r>
            <a:endParaRPr lang="en-US" sz="1700" dirty="0"/>
          </a:p>
        </p:txBody>
      </p:sp>
      <p:sp>
        <p:nvSpPr>
          <p:cNvPr id="6" name="b-card1"/>
          <p:cNvSpPr/>
          <p:nvPr/>
        </p:nvSpPr>
        <p:spPr>
          <a:xfrm>
            <a:off x="548640" y="3108960"/>
            <a:ext cx="5440680" cy="297180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pill"/>
          <p:cNvSpPr/>
          <p:nvPr/>
        </p:nvSpPr>
        <p:spPr>
          <a:xfrm>
            <a:off x="777240" y="3246120"/>
            <a:ext cx="2560320" cy="384048"/>
          </a:xfrm>
          <a:prstGeom prst="roundRect">
            <a:avLst>
              <a:gd name="adj" fmla="val 50000"/>
            </a:avLst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324612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أَسْمَاءُ الْإِشَارَةِ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49040"/>
            <a:ext cx="4892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هَؤُلَاءِ طُلَّابٌ</a:t>
            </a:r>
            <a:endParaRPr lang="ar-SA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52628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‘هؤلاء’ বললে কাদের বোঝানো হচ্ছে — আঙুল তোলা বা হাতে ইঙ্গিত (قرينة) ছাড়া বোঝা যায় না।</a:t>
            </a:r>
            <a:endParaRPr lang="en-US" sz="1500" dirty="0"/>
          </a:p>
        </p:txBody>
      </p:sp>
      <p:sp>
        <p:nvSpPr>
          <p:cNvPr id="11" name="b-card2"/>
          <p:cNvSpPr/>
          <p:nvPr/>
        </p:nvSpPr>
        <p:spPr>
          <a:xfrm>
            <a:off x="6199632" y="3108960"/>
            <a:ext cx="5440680" cy="2971800"/>
          </a:xfrm>
          <a:prstGeom prst="roundRect">
            <a:avLst>
              <a:gd name="adj" fmla="val 3692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pill"/>
          <p:cNvSpPr/>
          <p:nvPr/>
        </p:nvSpPr>
        <p:spPr>
          <a:xfrm>
            <a:off x="6428232" y="3246120"/>
            <a:ext cx="2743200" cy="384048"/>
          </a:xfrm>
          <a:prstGeom prst="roundRect">
            <a:avLst>
              <a:gd name="adj" fmla="val 50000"/>
            </a:avLst>
          </a:prstGeom>
          <a:solidFill>
            <a:srgbClr val="B5473A"/>
          </a:solidFill>
          <a:ln w="12700">
            <a:solidFill>
              <a:srgbClr val="B5473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28232" y="324612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الْأَسْمَاءُ الْمَوْصُولَةُ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473952" y="3749040"/>
            <a:ext cx="4892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جَاءَ مَنْ نَجَحَ</a:t>
            </a:r>
            <a:endParaRPr lang="ar-SA" sz="2600" dirty="0"/>
          </a:p>
        </p:txBody>
      </p:sp>
      <p:sp>
        <p:nvSpPr>
          <p:cNvPr id="15" name="Text 12"/>
          <p:cNvSpPr txBox="1"/>
          <p:nvPr/>
        </p:nvSpPr>
        <p:spPr>
          <a:xfrm>
            <a:off x="6473952" y="452628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‘مَن’ (যে) বললে কে—তা বোঝার জন্য পরের অংশ (সিলা: نَجَحَ) লাগে। সিলা ছাড়া অসম্পূর্ণ।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কারণ ৩ ও ৪ (ج، د)</a:t>
            </a:r>
            <a:endParaRPr lang="en-US" sz="3200" dirty="0"/>
          </a:p>
        </p:txBody>
      </p:sp>
      <p:sp>
        <p:nvSpPr>
          <p:cNvPr id="4" name="c-card"/>
          <p:cNvSpPr/>
          <p:nvPr/>
        </p:nvSpPr>
        <p:spPr>
          <a:xfrm>
            <a:off x="548640" y="1417320"/>
            <a:ext cx="5440680" cy="466344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badge"/>
          <p:cNvSpPr/>
          <p:nvPr/>
        </p:nvSpPr>
        <p:spPr>
          <a:xfrm>
            <a:off x="777240" y="1600200"/>
            <a:ext cx="640080" cy="64008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55448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مَا كَانَ عَلَى أَقَلَّ مِنْ ثَلَاثَةِ أَحْرُفٍ</a:t>
            </a:r>
            <a:endParaRPr lang="ar-SA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560320"/>
            <a:ext cx="4983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 সাধারণত ৩ বা তার বেশি হরফের হয়। ২ বা ১ হরফের ইসম অল্প হরফের কারণে হরফের মতো দেখায় — তাই মাবনী।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840480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جِئْتَنَا</a:t>
            </a:r>
            <a:endParaRPr lang="ar-SA" sz="32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572000"/>
            <a:ext cx="4983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এখানে যুক্ত যমির (নাআ) মাত্র ২ হরফ → মাবনী। অনুরূপ: কাতাবতু-র শেষের (তু) মাত্র ১ হরফ।</a:t>
            </a:r>
            <a:endParaRPr lang="en-US" sz="1500" dirty="0"/>
          </a:p>
        </p:txBody>
      </p:sp>
      <p:sp>
        <p:nvSpPr>
          <p:cNvPr id="11" name="d-card"/>
          <p:cNvSpPr/>
          <p:nvPr/>
        </p:nvSpPr>
        <p:spPr>
          <a:xfrm>
            <a:off x="6199632" y="1417320"/>
            <a:ext cx="5440680" cy="4663440"/>
          </a:xfrm>
          <a:prstGeom prst="roundRect">
            <a:avLst>
              <a:gd name="adj" fmla="val 2353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badge"/>
          <p:cNvSpPr/>
          <p:nvPr/>
        </p:nvSpPr>
        <p:spPr>
          <a:xfrm>
            <a:off x="6428232" y="1600200"/>
            <a:ext cx="640080" cy="640080"/>
          </a:xfrm>
          <a:prstGeom prst="ellipse">
            <a:avLst/>
          </a:prstGeom>
          <a:solidFill>
            <a:srgbClr val="7A5C9E"/>
          </a:solidFill>
          <a:ln w="12700">
            <a:solidFill>
              <a:srgbClr val="7A5C9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428232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7159752" y="155448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مَا تَضَمَّنَ مَعْنًى مِنْ مَعَانِي الْحُرُوفِ</a:t>
            </a:r>
            <a:endParaRPr lang="ar-SA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473952" y="2560320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 ইসমের ভেতরে হরফের অর্থ ঢুকে আছে (যদিও হরফটি লেখা নেই), সে মাবনী।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6473952" y="338328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هَذَا</a:t>
            </a:r>
            <a:endParaRPr lang="ar-SA" sz="3200" dirty="0"/>
          </a:p>
        </p:txBody>
      </p:sp>
      <p:sp>
        <p:nvSpPr>
          <p:cNvPr id="17" name="Text 14"/>
          <p:cNvSpPr txBox="1"/>
          <p:nvPr/>
        </p:nvSpPr>
        <p:spPr>
          <a:xfrm>
            <a:off x="6473952" y="402336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ইশারার অর্থ ধারণ করছে (ইশারা-হরফের স্থলে)।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9052560" y="33832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8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أَحَدَ عَشَرَ</a:t>
            </a:r>
            <a:endParaRPr lang="ar-SA" sz="2800" dirty="0"/>
          </a:p>
        </p:txBody>
      </p:sp>
      <p:sp>
        <p:nvSpPr>
          <p:cNvPr id="19" name="Text 16"/>
          <p:cNvSpPr txBox="1"/>
          <p:nvPr/>
        </p:nvSpPr>
        <p:spPr>
          <a:xfrm>
            <a:off x="9052560" y="4023360"/>
            <a:ext cx="2468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১১ থেকে ১৯ পর্যন্ত: মূলে ছিল ‘أحدٌ وَعشرة’ — ‘و’ (এবং) হরফের অর্থ ভেতরে আছে।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6473952" y="5120640"/>
            <a:ext cx="4983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A5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(১২ ব্যতীত: اثْنَا عَشَرَ-এর প্রথম অংশ মুয়রাব)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মাবনীর হরকত — ৪টি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تُسَمَّى حَرَكَاتُ الِاسْمِ الْمَبْنِيِّ: ضَمًّا، وَفَتْحًا، وَكَسْرًا، وَسُكُونُهُ وَقْفًا</a:t>
            </a:r>
            <a:endParaRPr lang="ar-SA" sz="2200" dirty="0"/>
          </a:p>
        </p:txBody>
      </p:sp>
      <p:sp>
        <p:nvSpPr>
          <p:cNvPr id="5" name="harakat-card"/>
          <p:cNvSpPr/>
          <p:nvPr/>
        </p:nvSpPr>
        <p:spPr>
          <a:xfrm>
            <a:off x="548640" y="2286000"/>
            <a:ext cx="2651760" cy="274320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640080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rgbClr val="0F4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ضَمّ</a:t>
            </a:r>
            <a:endParaRPr lang="ar-SA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পেশ (ـُ)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657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حَيْثُ</a:t>
            </a:r>
            <a:endParaRPr lang="ar-SA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مَبْنِيٌّ عَلَى الضَّمِّ</a:t>
            </a:r>
            <a:endParaRPr lang="ar-SA" sz="1500" dirty="0"/>
          </a:p>
        </p:txBody>
      </p:sp>
      <p:sp>
        <p:nvSpPr>
          <p:cNvPr id="10" name="harakat-card"/>
          <p:cNvSpPr/>
          <p:nvPr/>
        </p:nvSpPr>
        <p:spPr>
          <a:xfrm>
            <a:off x="3364992" y="2286000"/>
            <a:ext cx="2651760" cy="274320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3456432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rgbClr val="1C7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فَتْح</a:t>
            </a:r>
            <a:endParaRPr lang="ar-SA" sz="3400" dirty="0"/>
          </a:p>
        </p:txBody>
      </p:sp>
      <p:sp>
        <p:nvSpPr>
          <p:cNvPr id="12" name="Text 9"/>
          <p:cNvSpPr txBox="1"/>
          <p:nvPr/>
        </p:nvSpPr>
        <p:spPr>
          <a:xfrm>
            <a:off x="3456432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যবর (ـَ)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3456432" y="3657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كَيْفَ</a:t>
            </a:r>
            <a:endParaRPr lang="ar-SA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3456432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مَبْنِيٌّ عَلَى الْفَتْحِ</a:t>
            </a:r>
            <a:endParaRPr lang="ar-SA" sz="1500" dirty="0"/>
          </a:p>
        </p:txBody>
      </p:sp>
      <p:sp>
        <p:nvSpPr>
          <p:cNvPr id="15" name="harakat-card"/>
          <p:cNvSpPr/>
          <p:nvPr/>
        </p:nvSpPr>
        <p:spPr>
          <a:xfrm>
            <a:off x="6181344" y="2286000"/>
            <a:ext cx="2651760" cy="274320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6272784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rgbClr val="3B6E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كَسْر</a:t>
            </a:r>
            <a:endParaRPr lang="ar-SA" sz="3400" dirty="0"/>
          </a:p>
        </p:txBody>
      </p:sp>
      <p:sp>
        <p:nvSpPr>
          <p:cNvPr id="17" name="Text 14"/>
          <p:cNvSpPr txBox="1"/>
          <p:nvPr/>
        </p:nvSpPr>
        <p:spPr>
          <a:xfrm>
            <a:off x="6272784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যের (ـِ)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272784" y="3657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هَؤُلَاءِ</a:t>
            </a:r>
            <a:endParaRPr lang="ar-SA" sz="3000" dirty="0"/>
          </a:p>
        </p:txBody>
      </p:sp>
      <p:sp>
        <p:nvSpPr>
          <p:cNvPr id="19" name="Text 16"/>
          <p:cNvSpPr txBox="1"/>
          <p:nvPr/>
        </p:nvSpPr>
        <p:spPr>
          <a:xfrm>
            <a:off x="6272784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مَبْنِيٌّ عَلَى الْكَسْرِ</a:t>
            </a:r>
            <a:endParaRPr lang="ar-SA" sz="1500" dirty="0"/>
          </a:p>
        </p:txBody>
      </p:sp>
      <p:sp>
        <p:nvSpPr>
          <p:cNvPr id="20" name="harakat-card"/>
          <p:cNvSpPr/>
          <p:nvPr/>
        </p:nvSpPr>
        <p:spPr>
          <a:xfrm>
            <a:off x="8997696" y="2286000"/>
            <a:ext cx="2651760" cy="2743200"/>
          </a:xfrm>
          <a:prstGeom prst="roundRect">
            <a:avLst>
              <a:gd name="adj" fmla="val 413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9089136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400" b="1" dirty="0">
                <a:solidFill>
                  <a:srgbClr val="7A5C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سُكُون</a:t>
            </a:r>
            <a:endParaRPr lang="ar-SA" sz="3400" dirty="0"/>
          </a:p>
        </p:txBody>
      </p:sp>
      <p:sp>
        <p:nvSpPr>
          <p:cNvPr id="22" name="Text 19"/>
          <p:cNvSpPr txBox="1"/>
          <p:nvPr/>
        </p:nvSpPr>
        <p:spPr>
          <a:xfrm>
            <a:off x="9089136" y="32004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জযম (ـْ) — ওয়াক্ফ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9089136" y="365760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مَنْ</a:t>
            </a:r>
            <a:endParaRPr lang="ar-SA" sz="3000" dirty="0"/>
          </a:p>
        </p:txBody>
      </p:sp>
      <p:sp>
        <p:nvSpPr>
          <p:cNvPr id="24" name="Text 21"/>
          <p:cNvSpPr txBox="1"/>
          <p:nvPr/>
        </p:nvSpPr>
        <p:spPr>
          <a:xfrm>
            <a:off x="9089136" y="43434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1500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مَبْنِيٌّ عَلَى السُّكُونِ</a:t>
            </a:r>
            <a:endParaRPr lang="ar-SA" sz="1500" dirty="0"/>
          </a:p>
        </p:txBody>
      </p:sp>
      <p:sp>
        <p:nvSpPr>
          <p:cNvPr id="25" name="callout"/>
          <p:cNvSpPr/>
          <p:nvPr/>
        </p:nvSpPr>
        <p:spPr>
          <a:xfrm>
            <a:off x="548640" y="530352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822960" y="5303520"/>
            <a:ext cx="10561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পার্থক্য: মুয়রাবের হরকত বদলায় → রফা, নসব, জর, জযম। মাবনীর হরকত স্থির → যাম্ম, ফাতহ, কাসর, সুকুন। (উদাহরণগুলো বোঝার সুবিধার্থে যোগ করা)</a:t>
            </a:r>
            <a:endParaRPr lang="en-US" sz="15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মাবনীর ৮টি প্রকার — أَقْسَامُ الْمَبْنِيِّ</a:t>
            </a:r>
            <a:endParaRPr lang="en-US" sz="3200" dirty="0"/>
          </a:p>
        </p:txBody>
      </p:sp>
      <p:sp>
        <p:nvSpPr>
          <p:cNvPr id="4" name="part-card"/>
          <p:cNvSpPr/>
          <p:nvPr/>
        </p:nvSpPr>
        <p:spPr>
          <a:xfrm>
            <a:off x="548640" y="1417320"/>
            <a:ext cx="2651760" cy="2194560"/>
          </a:xfrm>
          <a:prstGeom prst="roundRect">
            <a:avLst>
              <a:gd name="adj" fmla="val 5000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badge"/>
          <p:cNvSpPr/>
          <p:nvPr/>
        </p:nvSpPr>
        <p:spPr>
          <a:xfrm>
            <a:off x="731520" y="16002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١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325880" y="155448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الْمُضْمَرَات</a:t>
            </a:r>
            <a:endParaRPr lang="ar-SA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সর্বনাম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7889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أَنَا، هُوَ</a:t>
            </a:r>
            <a:endParaRPr lang="ar-SA" sz="2200" dirty="0"/>
          </a:p>
        </p:txBody>
      </p:sp>
      <p:sp>
        <p:nvSpPr>
          <p:cNvPr id="10" name="part-card"/>
          <p:cNvSpPr/>
          <p:nvPr/>
        </p:nvSpPr>
        <p:spPr>
          <a:xfrm>
            <a:off x="3364992" y="141732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badge"/>
          <p:cNvSpPr/>
          <p:nvPr/>
        </p:nvSpPr>
        <p:spPr>
          <a:xfrm>
            <a:off x="3547872" y="1600200"/>
            <a:ext cx="502920" cy="502920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547872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٢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4142232" y="155448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أَسْمَاءُ الْإِشَارَةِ</a:t>
            </a:r>
            <a:endParaRPr lang="ar-SA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3593592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ইঙ্গিতবাচক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3547872" y="27889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هَذَا، ذَلِكَ</a:t>
            </a:r>
            <a:endParaRPr lang="ar-SA" sz="2200" dirty="0"/>
          </a:p>
        </p:txBody>
      </p:sp>
      <p:sp>
        <p:nvSpPr>
          <p:cNvPr id="16" name="part-card"/>
          <p:cNvSpPr/>
          <p:nvPr/>
        </p:nvSpPr>
        <p:spPr>
          <a:xfrm>
            <a:off x="6181344" y="141732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badge"/>
          <p:cNvSpPr/>
          <p:nvPr/>
        </p:nvSpPr>
        <p:spPr>
          <a:xfrm>
            <a:off x="6364224" y="1600200"/>
            <a:ext cx="502920" cy="50292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364224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٣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958584" y="155448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الْأَسْمَاءُ الْمَوْصُولَةُ</a:t>
            </a:r>
            <a:endParaRPr lang="ar-SA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6409944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সংযোজক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6364224" y="27889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الَّذِي، مَنْ</a:t>
            </a:r>
            <a:endParaRPr lang="ar-SA" sz="2200" dirty="0"/>
          </a:p>
        </p:txBody>
      </p:sp>
      <p:sp>
        <p:nvSpPr>
          <p:cNvPr id="22" name="part-card"/>
          <p:cNvSpPr/>
          <p:nvPr/>
        </p:nvSpPr>
        <p:spPr>
          <a:xfrm>
            <a:off x="8997696" y="141732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badge"/>
          <p:cNvSpPr/>
          <p:nvPr/>
        </p:nvSpPr>
        <p:spPr>
          <a:xfrm>
            <a:off x="9180576" y="1600200"/>
            <a:ext cx="502920" cy="502920"/>
          </a:xfrm>
          <a:prstGeom prst="ellipse">
            <a:avLst/>
          </a:prstGeom>
          <a:solidFill>
            <a:srgbClr val="7A5C9E"/>
          </a:solidFill>
          <a:ln w="12700">
            <a:solidFill>
              <a:srgbClr val="7A5C9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180576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٤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9774936" y="155448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أَسْمَاءُ الْأَفْعَالِ</a:t>
            </a:r>
            <a:endParaRPr lang="ar-SA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9226296" y="2331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ফেলের অর্থবোধক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9180576" y="27889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هَيْهَاتَ، صَهْ</a:t>
            </a:r>
            <a:endParaRPr lang="ar-SA" sz="2200" dirty="0"/>
          </a:p>
        </p:txBody>
      </p:sp>
      <p:sp>
        <p:nvSpPr>
          <p:cNvPr id="28" name="part-card"/>
          <p:cNvSpPr/>
          <p:nvPr/>
        </p:nvSpPr>
        <p:spPr>
          <a:xfrm>
            <a:off x="548640" y="379476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badge"/>
          <p:cNvSpPr/>
          <p:nvPr/>
        </p:nvSpPr>
        <p:spPr>
          <a:xfrm>
            <a:off x="731520" y="397764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731520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٥</a:t>
            </a:r>
            <a:endParaRPr lang="en-US" sz="1800" dirty="0"/>
          </a:p>
        </p:txBody>
      </p:sp>
      <p:sp>
        <p:nvSpPr>
          <p:cNvPr id="31" name="Text 28"/>
          <p:cNvSpPr txBox="1"/>
          <p:nvPr/>
        </p:nvSpPr>
        <p:spPr>
          <a:xfrm>
            <a:off x="1325880" y="393192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أَسْمَاءُ الْأَصْوَاتِ</a:t>
            </a:r>
            <a:endParaRPr lang="ar-SA" sz="1700" dirty="0"/>
          </a:p>
        </p:txBody>
      </p:sp>
      <p:sp>
        <p:nvSpPr>
          <p:cNvPr id="32" name="Text 29"/>
          <p:cNvSpPr txBox="1"/>
          <p:nvPr/>
        </p:nvSpPr>
        <p:spPr>
          <a:xfrm>
            <a:off x="777240" y="4709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ধ্বনিবাচক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731520" y="5166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غَاقِ</a:t>
            </a:r>
            <a:endParaRPr lang="ar-SA" sz="2200" dirty="0"/>
          </a:p>
        </p:txBody>
      </p:sp>
      <p:sp>
        <p:nvSpPr>
          <p:cNvPr id="34" name="part-card"/>
          <p:cNvSpPr/>
          <p:nvPr/>
        </p:nvSpPr>
        <p:spPr>
          <a:xfrm>
            <a:off x="3364992" y="379476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5" name="badge"/>
          <p:cNvSpPr/>
          <p:nvPr/>
        </p:nvSpPr>
        <p:spPr>
          <a:xfrm>
            <a:off x="3547872" y="3977640"/>
            <a:ext cx="502920" cy="502920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3547872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٦</a:t>
            </a:r>
            <a:endParaRPr lang="en-US" sz="1800" dirty="0"/>
          </a:p>
        </p:txBody>
      </p:sp>
      <p:sp>
        <p:nvSpPr>
          <p:cNvPr id="37" name="Text 34"/>
          <p:cNvSpPr txBox="1"/>
          <p:nvPr/>
        </p:nvSpPr>
        <p:spPr>
          <a:xfrm>
            <a:off x="4142232" y="393192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الْمُرَكَّبَات</a:t>
            </a:r>
            <a:endParaRPr lang="ar-SA" sz="1700" dirty="0"/>
          </a:p>
        </p:txBody>
      </p:sp>
      <p:sp>
        <p:nvSpPr>
          <p:cNvPr id="38" name="Text 35"/>
          <p:cNvSpPr txBox="1"/>
          <p:nvPr/>
        </p:nvSpPr>
        <p:spPr>
          <a:xfrm>
            <a:off x="3593592" y="4709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যৌগিক</a:t>
            </a:r>
            <a:endParaRPr lang="en-US" sz="1500" dirty="0"/>
          </a:p>
        </p:txBody>
      </p:sp>
      <p:sp>
        <p:nvSpPr>
          <p:cNvPr id="39" name="Text 36"/>
          <p:cNvSpPr txBox="1"/>
          <p:nvPr/>
        </p:nvSpPr>
        <p:spPr>
          <a:xfrm>
            <a:off x="3547872" y="5166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أَحَدَ عَشَرَ</a:t>
            </a:r>
            <a:endParaRPr lang="ar-SA" sz="2200" dirty="0"/>
          </a:p>
        </p:txBody>
      </p:sp>
      <p:sp>
        <p:nvSpPr>
          <p:cNvPr id="40" name="part-card"/>
          <p:cNvSpPr/>
          <p:nvPr/>
        </p:nvSpPr>
        <p:spPr>
          <a:xfrm>
            <a:off x="6181344" y="379476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1" name="badge"/>
          <p:cNvSpPr/>
          <p:nvPr/>
        </p:nvSpPr>
        <p:spPr>
          <a:xfrm>
            <a:off x="6364224" y="3977640"/>
            <a:ext cx="502920" cy="50292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6364224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٧</a:t>
            </a:r>
            <a:endParaRPr lang="en-US" sz="1800" dirty="0"/>
          </a:p>
        </p:txBody>
      </p:sp>
      <p:sp>
        <p:nvSpPr>
          <p:cNvPr id="43" name="Text 40"/>
          <p:cNvSpPr txBox="1"/>
          <p:nvPr/>
        </p:nvSpPr>
        <p:spPr>
          <a:xfrm>
            <a:off x="6958584" y="393192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الْكِنَايَات</a:t>
            </a:r>
            <a:endParaRPr lang="ar-SA" sz="1700" dirty="0"/>
          </a:p>
        </p:txBody>
      </p:sp>
      <p:sp>
        <p:nvSpPr>
          <p:cNvPr id="44" name="Text 41"/>
          <p:cNvSpPr txBox="1"/>
          <p:nvPr/>
        </p:nvSpPr>
        <p:spPr>
          <a:xfrm>
            <a:off x="6409944" y="4709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অনির্দিষ্ট ইঙ্গিত</a:t>
            </a:r>
            <a:endParaRPr lang="en-US" sz="1500" dirty="0"/>
          </a:p>
        </p:txBody>
      </p:sp>
      <p:sp>
        <p:nvSpPr>
          <p:cNvPr id="45" name="Text 42"/>
          <p:cNvSpPr txBox="1"/>
          <p:nvPr/>
        </p:nvSpPr>
        <p:spPr>
          <a:xfrm>
            <a:off x="6364224" y="5166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كَمْ، كَذَا</a:t>
            </a:r>
            <a:endParaRPr lang="ar-SA" sz="2200" dirty="0"/>
          </a:p>
        </p:txBody>
      </p:sp>
      <p:sp>
        <p:nvSpPr>
          <p:cNvPr id="46" name="part-card"/>
          <p:cNvSpPr/>
          <p:nvPr/>
        </p:nvSpPr>
        <p:spPr>
          <a:xfrm>
            <a:off x="8997696" y="3794760"/>
            <a:ext cx="26517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7" name="badge"/>
          <p:cNvSpPr/>
          <p:nvPr/>
        </p:nvSpPr>
        <p:spPr>
          <a:xfrm>
            <a:off x="9180576" y="3977640"/>
            <a:ext cx="502920" cy="502920"/>
          </a:xfrm>
          <a:prstGeom prst="ellipse">
            <a:avLst/>
          </a:prstGeom>
          <a:solidFill>
            <a:srgbClr val="7A5C9E"/>
          </a:solidFill>
          <a:ln w="12700">
            <a:solidFill>
              <a:srgbClr val="7A5C9E"/>
            </a:solidFill>
            <a:prstDash val="solid"/>
          </a:ln>
        </p:spPr>
      </p:sp>
      <p:sp>
        <p:nvSpPr>
          <p:cNvPr id="48" name="Text 45"/>
          <p:cNvSpPr txBox="1"/>
          <p:nvPr/>
        </p:nvSpPr>
        <p:spPr>
          <a:xfrm>
            <a:off x="9180576" y="3977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٨</a:t>
            </a:r>
            <a:endParaRPr lang="en-US" sz="1800" dirty="0"/>
          </a:p>
        </p:txBody>
      </p:sp>
      <p:sp>
        <p:nvSpPr>
          <p:cNvPr id="49" name="Text 46"/>
          <p:cNvSpPr txBox="1"/>
          <p:nvPr/>
        </p:nvSpPr>
        <p:spPr>
          <a:xfrm>
            <a:off x="9774936" y="393192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بَعْضُ الظُّرُوفِ</a:t>
            </a:r>
            <a:endParaRPr lang="ar-SA" sz="1700" dirty="0"/>
          </a:p>
        </p:txBody>
      </p:sp>
      <p:sp>
        <p:nvSpPr>
          <p:cNvPr id="50" name="Text 47"/>
          <p:cNvSpPr txBox="1"/>
          <p:nvPr/>
        </p:nvSpPr>
        <p:spPr>
          <a:xfrm>
            <a:off x="9226296" y="47091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কিছু যরফ</a:t>
            </a:r>
            <a:endParaRPr lang="en-US" sz="1500" dirty="0"/>
          </a:p>
        </p:txBody>
      </p:sp>
      <p:sp>
        <p:nvSpPr>
          <p:cNvPr id="51" name="Text 48"/>
          <p:cNvSpPr txBox="1"/>
          <p:nvPr/>
        </p:nvSpPr>
        <p:spPr>
          <a:xfrm>
            <a:off x="9180576" y="5166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حَيْثُ، إِذْ</a:t>
            </a:r>
            <a:endParaRPr lang="ar-SA" sz="2200" dirty="0"/>
          </a:p>
        </p:txBody>
      </p:sp>
      <p:sp>
        <p:nvSpPr>
          <p:cNvPr id="52" name="Text 49"/>
          <p:cNvSpPr txBox="1"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6A5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 সোনালি কার্ড = আজকের পাঠ</a:t>
            </a:r>
            <a:endParaRPr lang="en-US" sz="12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7373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54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اَلنَّوْعُ الْأَوَّلُ: اَلْمُضْمَرَاتُ</a:t>
            </a:r>
            <a:endParaRPr lang="ar-SA" sz="5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প্রথম প্রকার: মুযমারাত (সর্বনাম)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0233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FE5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আমি, তুমি, সে — এই শব্দগুলোই আরবিতে ‘যমির’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যমির (الضَّمِير) কী?</a:t>
            </a:r>
            <a:endParaRPr lang="en-US" sz="3200" dirty="0"/>
          </a:p>
        </p:txBody>
      </p:sp>
      <p:sp>
        <p:nvSpPr>
          <p:cNvPr id="4" name="damir-def"/>
          <p:cNvSpPr/>
          <p:nvPr/>
        </p:nvSpPr>
        <p:spPr>
          <a:xfrm>
            <a:off x="548640" y="1371600"/>
            <a:ext cx="11091672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22960" y="1417320"/>
            <a:ext cx="10561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الضَّمِيرُ: هُوَ اسْمٌ وُضِعَ لِيَدُلَّ عَلَى مُتَكَلِّمٍ، أَوْ مُخَاطَبٍ، أَوْ غَائِبٍ تَقَدَّمَ ذِكْرُهُ</a:t>
            </a:r>
            <a:endParaRPr lang="ar-SA" sz="2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15468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যমির এমন ইসম, যা বক্তা (মুতাকাল্লিম), শ্রোতা (মুখাতাব) অথবা পূর্বে উল্লেখিত অনুপস্থিত ব্যক্তি/বস্তু (গায়েব)-কে বোঝায়।</a:t>
            </a:r>
            <a:endParaRPr lang="en-US" sz="1700" dirty="0"/>
          </a:p>
        </p:txBody>
      </p:sp>
      <p:sp>
        <p:nvSpPr>
          <p:cNvPr id="7" name="type-card"/>
          <p:cNvSpPr/>
          <p:nvPr/>
        </p:nvSpPr>
        <p:spPr>
          <a:xfrm>
            <a:off x="548640" y="3931920"/>
            <a:ext cx="3593592" cy="2148840"/>
          </a:xfrm>
          <a:prstGeom prst="roundRect">
            <a:avLst>
              <a:gd name="adj" fmla="val 5106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31520" y="4023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0F4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مُتَكَلِّم</a:t>
            </a:r>
            <a:endParaRPr lang="ar-SA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709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বক্তা — আমি/আমরা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أَنَا، نَحْنُ</a:t>
            </a:r>
            <a:endParaRPr lang="ar-SA" sz="2600" dirty="0"/>
          </a:p>
        </p:txBody>
      </p:sp>
      <p:sp>
        <p:nvSpPr>
          <p:cNvPr id="11" name="type-card"/>
          <p:cNvSpPr/>
          <p:nvPr/>
        </p:nvSpPr>
        <p:spPr>
          <a:xfrm>
            <a:off x="4297680" y="3931920"/>
            <a:ext cx="3593592" cy="2148840"/>
          </a:xfrm>
          <a:prstGeom prst="roundRect">
            <a:avLst>
              <a:gd name="adj" fmla="val 5106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1C7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مُخَاطَب</a:t>
            </a:r>
            <a:endParaRPr lang="ar-SA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4480560" y="4709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শ্রোতা — তুমি/তোমরা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480560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أَنْتَ، أَنْتُمْ</a:t>
            </a:r>
            <a:endParaRPr lang="ar-SA" sz="2600" dirty="0"/>
          </a:p>
        </p:txBody>
      </p:sp>
      <p:sp>
        <p:nvSpPr>
          <p:cNvPr id="15" name="type-card"/>
          <p:cNvSpPr/>
          <p:nvPr/>
        </p:nvSpPr>
        <p:spPr>
          <a:xfrm>
            <a:off x="8046720" y="3931920"/>
            <a:ext cx="3593592" cy="2148840"/>
          </a:xfrm>
          <a:prstGeom prst="roundRect">
            <a:avLst>
              <a:gd name="adj" fmla="val 5106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8229600" y="4023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3B6E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غَائِب</a:t>
            </a:r>
            <a:endParaRPr lang="ar-SA" sz="30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0" y="47091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অনুপস্থিত — সে/তারা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8229600" y="51663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هُوَ، هُمْ</a:t>
            </a:r>
            <a:endParaRPr lang="ar-SA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গায়েব যমিরের মারজি' (مَرْجِع)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وَلَا بُدَّ لِضَمِيرِ الْغَائِبِ مِنْ مَرْجِعٍ يَرْجِعُ إِلَيْهِ، وَهُوَ مَذْكُورٌ قَبْلَهُ</a:t>
            </a:r>
            <a:endParaRPr lang="ar-SA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01168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গায়েব যমিরের জন্য একটি ‘মারজি’' থাকা আবশ্যক — যার দিকে যমির ফিরে যায় এবং যা যমিরের আগে উল্লেখিত থাকে। উল্লেখ ৩ ভাবে হতে পারে:</a:t>
            </a:r>
            <a:endParaRPr lang="en-US" sz="1600" dirty="0"/>
          </a:p>
        </p:txBody>
      </p:sp>
      <p:sp>
        <p:nvSpPr>
          <p:cNvPr id="6" name="marji-card"/>
          <p:cNvSpPr/>
          <p:nvPr/>
        </p:nvSpPr>
        <p:spPr>
          <a:xfrm>
            <a:off x="548640" y="2834640"/>
            <a:ext cx="3593592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77240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F4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১. لَفْظًا (শব্দে)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4290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سَلِيمٌ حَضَرَ أَخُوهُ</a:t>
            </a:r>
            <a:endParaRPr lang="ar-SA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57200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শেষের (হু) ফিরছে সালীম-এ, যা স্পষ্ট শব্দে আগে আছে।</a:t>
            </a:r>
            <a:endParaRPr lang="en-US" sz="1400" dirty="0"/>
          </a:p>
        </p:txBody>
      </p:sp>
      <p:sp>
        <p:nvSpPr>
          <p:cNvPr id="10" name="marji-card"/>
          <p:cNvSpPr/>
          <p:nvPr/>
        </p:nvSpPr>
        <p:spPr>
          <a:xfrm>
            <a:off x="4297680" y="2834640"/>
            <a:ext cx="3593592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526280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C7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২. مَعْنًى (অর্থে)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34290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اِعْدِلُوا هُوَ أَقْرَبُ لِلتَّقْوَى</a:t>
            </a:r>
            <a:endParaRPr lang="ar-SA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4526280" y="457200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‘هُوَ’ ফিরছে ‘الْعَدْل’-এ, যা اِعْدِلُوا ক্রিয়ার অর্থ থেকে বোঝা যায়।</a:t>
            </a:r>
            <a:endParaRPr lang="en-US" sz="1400" dirty="0"/>
          </a:p>
        </p:txBody>
      </p:sp>
      <p:sp>
        <p:nvSpPr>
          <p:cNvPr id="14" name="marji-card"/>
          <p:cNvSpPr/>
          <p:nvPr/>
        </p:nvSpPr>
        <p:spPr>
          <a:xfrm>
            <a:off x="8046720" y="2834640"/>
            <a:ext cx="3593592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8275320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3B6E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৩. حُكْمًا (বিধানগতভাবে)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0" y="3429000"/>
            <a:ext cx="3246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وَاسْتَوَتْ عَلَى الْجُودِيِّ</a:t>
            </a:r>
            <a:endParaRPr lang="ar-SA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8275320" y="4572000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‘اسْتَوَتْ’-এর যমির ফিরছে নুহ (আ.)-এর নৌকায় — যা কুরআনের প্রসঙ্গ থেকে সুপরিচিত।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যমির ২ প্রকার: মুত্তাসিল ও মুনফাসিল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الضَّمِيرُ عَلَى قِسْمَيْنِ: مُتَّصِلٌ، وَمُنْفَصِلٌ</a:t>
            </a:r>
            <a:endParaRPr lang="ar-SA" sz="2600" dirty="0"/>
          </a:p>
        </p:txBody>
      </p:sp>
      <p:sp>
        <p:nvSpPr>
          <p:cNvPr id="5" name="muttasil-card"/>
          <p:cNvSpPr/>
          <p:nvPr/>
        </p:nvSpPr>
        <p:spPr>
          <a:xfrm>
            <a:off x="548640" y="2148840"/>
            <a:ext cx="5440680" cy="3931920"/>
          </a:xfrm>
          <a:prstGeom prst="roundRect">
            <a:avLst>
              <a:gd name="adj" fmla="val 27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pill"/>
          <p:cNvSpPr/>
          <p:nvPr/>
        </p:nvSpPr>
        <p:spPr>
          <a:xfrm>
            <a:off x="777240" y="2286000"/>
            <a:ext cx="2560320" cy="384048"/>
          </a:xfrm>
          <a:prstGeom prst="roundRect">
            <a:avLst>
              <a:gd name="adj" fmla="val 50000"/>
            </a:avLst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2286000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مُتَّصِل — যুক্ত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78892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 مَا لَا يُسْتَعْمَلُ وَحْدَهُ</a:t>
            </a:r>
            <a:endParaRPr lang="ar-SA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4290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যা একা ব্যবহার হয় না; ইসম, ফেল বা হরফের সাথে লেগে থাকে।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29768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ضَرَبْتُ  •  كِتَابُكَ</a:t>
            </a:r>
            <a:endParaRPr lang="ar-SA" sz="2600" dirty="0"/>
          </a:p>
          <a:p>
            <a:pPr marL="0" indent="0" algn="ctr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ضَرَبَهُ  •  لَكَ</a:t>
            </a:r>
            <a:endParaRPr lang="ar-SA" sz="260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5321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(তু, কা, হু — শব্দের সাথে লেগে আছে)</a:t>
            </a:r>
            <a:endParaRPr lang="en-US" sz="1300" dirty="0"/>
          </a:p>
        </p:txBody>
      </p:sp>
      <p:sp>
        <p:nvSpPr>
          <p:cNvPr id="12" name="munfasil-card"/>
          <p:cNvSpPr/>
          <p:nvPr/>
        </p:nvSpPr>
        <p:spPr>
          <a:xfrm>
            <a:off x="6199632" y="2148840"/>
            <a:ext cx="5440680" cy="3931920"/>
          </a:xfrm>
          <a:prstGeom prst="roundRect">
            <a:avLst>
              <a:gd name="adj" fmla="val 2791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pill"/>
          <p:cNvSpPr/>
          <p:nvPr/>
        </p:nvSpPr>
        <p:spPr>
          <a:xfrm>
            <a:off x="6428232" y="2286000"/>
            <a:ext cx="2743200" cy="384048"/>
          </a:xfrm>
          <a:prstGeom prst="roundRect">
            <a:avLst>
              <a:gd name="adj" fmla="val 50000"/>
            </a:avLst>
          </a:prstGeom>
          <a:solidFill>
            <a:srgbClr val="B5473A"/>
          </a:solidFill>
          <a:ln w="12700">
            <a:solidFill>
              <a:srgbClr val="B5473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28232" y="22860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مُنْفَصِل — আলাদা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473952" y="278892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هُوَ مَا يُسْتَعْمَلُ وَحْدَهُ</a:t>
            </a:r>
            <a:endParaRPr lang="ar-SA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6473952" y="3429000"/>
            <a:ext cx="4892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যা একাই ব্যবহার হতে পারে, অন্য শব্দের সাথে লেগে থাকতে হয় না।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6473952" y="429768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أَنَا  •  هُوَ  •  نَحْنُ</a:t>
            </a:r>
            <a:endParaRPr lang="ar-SA" sz="2600" dirty="0"/>
          </a:p>
          <a:p>
            <a:pPr marL="0" indent="0" algn="ctr">
              <a:buNone/>
            </a:pPr>
            <a:r>
              <a:rPr lang="ar-SA" altLang="en-US" sz="26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إِيَّاهُ  •  إِيَّانَا</a:t>
            </a:r>
            <a:endParaRPr lang="ar-SA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6473952" y="553212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(স্বাধীনভাবে বসে)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মুত্তাসিল যমির: রফা, নসব ও জর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إِمَّا مَرْفُوعٌ، أَوْ مَنْصُوبٌ، أَوْ مَجْرُورٌ</a:t>
            </a:r>
            <a:endParaRPr lang="ar-SA" sz="2600" dirty="0"/>
          </a:p>
        </p:txBody>
      </p:sp>
      <p:sp>
        <p:nvSpPr>
          <p:cNvPr id="5" name="case-card"/>
          <p:cNvSpPr/>
          <p:nvPr/>
        </p:nvSpPr>
        <p:spPr>
          <a:xfrm>
            <a:off x="548640" y="2103120"/>
            <a:ext cx="3593592" cy="39776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68580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0F4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مَرْفُوع</a:t>
            </a:r>
            <a:endParaRPr lang="ar-SA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834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রফা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246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ضَرَبْتُ</a:t>
            </a:r>
            <a:endParaRPr lang="ar-SA" sz="3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8862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ضَرَبْنَا</a:t>
            </a:r>
            <a:endParaRPr lang="ar-SA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663440"/>
            <a:ext cx="3063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(তু / না) = কর্তা (ফায়েল)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আমি/আমরা মারলাম</a:t>
            </a:r>
            <a:endParaRPr lang="en-US" sz="1400" dirty="0"/>
          </a:p>
        </p:txBody>
      </p:sp>
      <p:sp>
        <p:nvSpPr>
          <p:cNvPr id="11" name="case-card"/>
          <p:cNvSpPr/>
          <p:nvPr/>
        </p:nvSpPr>
        <p:spPr>
          <a:xfrm>
            <a:off x="4297680" y="2103120"/>
            <a:ext cx="3593592" cy="39776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443484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1C7C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مَنْصُوب</a:t>
            </a:r>
            <a:endParaRPr lang="ar-SA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4434840" y="2834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নসব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434840" y="3246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ضَرَبَنِي</a:t>
            </a:r>
            <a:endParaRPr lang="ar-SA" sz="3000" dirty="0"/>
          </a:p>
        </p:txBody>
      </p:sp>
      <p:sp>
        <p:nvSpPr>
          <p:cNvPr id="15" name="Text 12"/>
          <p:cNvSpPr txBox="1"/>
          <p:nvPr/>
        </p:nvSpPr>
        <p:spPr>
          <a:xfrm>
            <a:off x="4434840" y="38862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ضَرَبَنَا</a:t>
            </a:r>
            <a:endParaRPr lang="ar-SA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0" y="4663440"/>
            <a:ext cx="3063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(নী / না) = কর্ম (মাফউল)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সে আমাকে/আমাদের মারল</a:t>
            </a:r>
            <a:endParaRPr lang="en-US" sz="1400" dirty="0"/>
          </a:p>
        </p:txBody>
      </p:sp>
      <p:sp>
        <p:nvSpPr>
          <p:cNvPr id="17" name="case-card"/>
          <p:cNvSpPr/>
          <p:nvPr/>
        </p:nvSpPr>
        <p:spPr>
          <a:xfrm>
            <a:off x="8046720" y="2103120"/>
            <a:ext cx="3593592" cy="3977640"/>
          </a:xfrm>
          <a:prstGeom prst="roundRect">
            <a:avLst>
              <a:gd name="adj" fmla="val 305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5"/>
          <p:cNvSpPr txBox="1"/>
          <p:nvPr/>
        </p:nvSpPr>
        <p:spPr>
          <a:xfrm>
            <a:off x="818388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b="1" dirty="0">
                <a:solidFill>
                  <a:srgbClr val="3B6E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مَجْرُور</a:t>
            </a:r>
            <a:endParaRPr lang="ar-SA" sz="3000" dirty="0"/>
          </a:p>
        </p:txBody>
      </p:sp>
      <p:sp>
        <p:nvSpPr>
          <p:cNvPr id="19" name="Text 16"/>
          <p:cNvSpPr txBox="1"/>
          <p:nvPr/>
        </p:nvSpPr>
        <p:spPr>
          <a:xfrm>
            <a:off x="8183880" y="28346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জর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8183880" y="3246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غُلَامِي</a:t>
            </a:r>
            <a:endParaRPr lang="ar-SA" sz="3000" dirty="0"/>
          </a:p>
        </p:txBody>
      </p:sp>
      <p:sp>
        <p:nvSpPr>
          <p:cNvPr id="21" name="Text 18"/>
          <p:cNvSpPr txBox="1"/>
          <p:nvPr/>
        </p:nvSpPr>
        <p:spPr>
          <a:xfrm>
            <a:off x="8183880" y="388620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لِي  /  لَنَا</a:t>
            </a:r>
            <a:endParaRPr lang="ar-SA" sz="3000" dirty="0"/>
          </a:p>
        </p:txBody>
      </p:sp>
      <p:sp>
        <p:nvSpPr>
          <p:cNvPr id="22" name="Text 19"/>
          <p:cNvSpPr txBox="1"/>
          <p:nvPr/>
        </p:nvSpPr>
        <p:spPr>
          <a:xfrm>
            <a:off x="8321040" y="4663440"/>
            <a:ext cx="3063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(ঈ / না) = মুযাফ ইলাইহি / হরফে জারের পর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আমার ছেলে; আমার/আমাদের জন্য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মুনফাসিল যমির: মারফু' ও মানসুব</a:t>
            </a:r>
            <a:endParaRPr lang="en-US" sz="3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406908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19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ব্যক্তি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মারফু' একবচন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দ্বিবচন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বহুবচন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মানসুব একবচন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দ্বিবচন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বহুবচন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F4C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সে (পু.)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هُوَ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هُمْ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إِيَّاهُ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إِيَّاهُمْ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F4C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সে (স্ত্রী.)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هِيَ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هُنَّ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إِيَّاهُنَّ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F4C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তুমি (পু.)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أَنْتَ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أَنْتُمْ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إِيَّاكَ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إِيَّاكُمْ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F4C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তুমি (স্ত্রী.)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أَنْتِ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أَنْتُنَّ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إِيَّاكِ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إِيَّاكُمَا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إِيَّاكُنَّ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F4C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আমি / আমরা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أَنَا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نَحْنُ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إِيَّايَ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200" dirty="0">
                          <a:solidFill>
                            <a:srgbClr val="B547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إِيَّانَا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9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callout"/>
          <p:cNvSpPr/>
          <p:nvPr/>
        </p:nvSpPr>
        <p:spPr>
          <a:xfrm>
            <a:off x="548640" y="548640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822960" y="5486400"/>
            <a:ext cx="10561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মুনফাসিল যমির দুই ভাগে: মারফু' (هُوَ … نَحْنُ) ও মানসুব (إِيَّاهُ … إِيَّانَا)। মুত্তাসিল + মুনফাসিল মিলিয়ে মোট ৭০টি যমির — فَذَلِكَ سَبْعُونَ ضَمِيرًا।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মুস্তাতির (লুকানো) যমির — ৫টি স্থান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3444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وَالضَّمِيرُ الْمَرْفُوعُ الْمُتَّصِلُ يَكُونُ مُسْتَتِرًا فِي مَا يَلِي:</a:t>
            </a:r>
            <a:endParaRPr lang="ar-SA" sz="2200" dirty="0"/>
          </a:p>
        </p:txBody>
      </p:sp>
      <p:sp>
        <p:nvSpPr>
          <p:cNvPr id="5" name="mustatir-row"/>
          <p:cNvSpPr/>
          <p:nvPr/>
        </p:nvSpPr>
        <p:spPr>
          <a:xfrm>
            <a:off x="548640" y="1874520"/>
            <a:ext cx="11091672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badge"/>
          <p:cNvSpPr/>
          <p:nvPr/>
        </p:nvSpPr>
        <p:spPr>
          <a:xfrm>
            <a:off x="731520" y="1984248"/>
            <a:ext cx="512064" cy="512064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1984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8745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মাযি গায়েব / গায়েবা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187452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نَصَرَ (هُوَ)  •  أَعَزَّتْ (هِيَ)</a:t>
            </a:r>
            <a:endParaRPr lang="ar-SA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595360" y="18745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عَلِيٌّ نَصَرَ الْإِسْلَامَ وَفَاطِمَةُ أَعَزَّتِ النِّسَاءَ</a:t>
            </a:r>
            <a:endParaRPr lang="en-US" sz="1300" dirty="0"/>
          </a:p>
        </p:txBody>
      </p:sp>
      <p:sp>
        <p:nvSpPr>
          <p:cNvPr id="11" name="mustatir-row"/>
          <p:cNvSpPr/>
          <p:nvPr/>
        </p:nvSpPr>
        <p:spPr>
          <a:xfrm>
            <a:off x="548640" y="2715768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badge"/>
          <p:cNvSpPr/>
          <p:nvPr/>
        </p:nvSpPr>
        <p:spPr>
          <a:xfrm>
            <a:off x="731520" y="2825496"/>
            <a:ext cx="512064" cy="512064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28254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463040" y="2715768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মুযারি' মুতাকাল্লিম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2715768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أَنْصُرُ (أَنَا)  •  نَنْصُرُ (نَحْنُ)</a:t>
            </a:r>
            <a:endParaRPr lang="ar-SA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8595360" y="2715768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আমি/আমরা সাহায্য করি</a:t>
            </a:r>
            <a:endParaRPr lang="en-US" sz="1300" dirty="0"/>
          </a:p>
        </p:txBody>
      </p:sp>
      <p:sp>
        <p:nvSpPr>
          <p:cNvPr id="17" name="mustatir-row"/>
          <p:cNvSpPr/>
          <p:nvPr/>
        </p:nvSpPr>
        <p:spPr>
          <a:xfrm>
            <a:off x="548640" y="3557016"/>
            <a:ext cx="11091672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badge"/>
          <p:cNvSpPr/>
          <p:nvPr/>
        </p:nvSpPr>
        <p:spPr>
          <a:xfrm>
            <a:off x="731520" y="3666744"/>
            <a:ext cx="512064" cy="512064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366674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463040" y="3557016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মুযারি' ও আমর মুখাতাব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4754880" y="3557016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تَأْكُلُ (أَنْتَ)  •  كُلْ (أَنْتَ)</a:t>
            </a:r>
            <a:endParaRPr lang="ar-SA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8595360" y="3557016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তুমি খাও / তুমি খাও (আদেশ)</a:t>
            </a:r>
            <a:endParaRPr lang="en-US" sz="1300" dirty="0"/>
          </a:p>
        </p:txBody>
      </p:sp>
      <p:sp>
        <p:nvSpPr>
          <p:cNvPr id="23" name="mustatir-row"/>
          <p:cNvSpPr/>
          <p:nvPr/>
        </p:nvSpPr>
        <p:spPr>
          <a:xfrm>
            <a:off x="548640" y="4398264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badge"/>
          <p:cNvSpPr/>
          <p:nvPr/>
        </p:nvSpPr>
        <p:spPr>
          <a:xfrm>
            <a:off x="731520" y="4507992"/>
            <a:ext cx="512064" cy="512064"/>
          </a:xfrm>
          <a:prstGeom prst="ellipse">
            <a:avLst/>
          </a:prstGeom>
          <a:solidFill>
            <a:srgbClr val="7A5C9E"/>
          </a:solidFill>
          <a:ln w="12700">
            <a:solidFill>
              <a:srgbClr val="7A5C9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31520" y="45079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463040" y="4398264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মুযারি' গায়েব / গায়েবা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4754880" y="4398264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يَنْصُرُ (هُوَ)  •  تَنْصُرُ (هِيَ)</a:t>
            </a:r>
            <a:endParaRPr lang="ar-SA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8595360" y="4398264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সে (পু./স্ত্রী.) সাহায্য করে</a:t>
            </a:r>
            <a:endParaRPr lang="en-US" sz="1300" dirty="0"/>
          </a:p>
        </p:txBody>
      </p:sp>
      <p:sp>
        <p:nvSpPr>
          <p:cNvPr id="29" name="mustatir-row"/>
          <p:cNvSpPr/>
          <p:nvPr/>
        </p:nvSpPr>
        <p:spPr>
          <a:xfrm>
            <a:off x="548640" y="5239512"/>
            <a:ext cx="11091672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0" name="badge"/>
          <p:cNvSpPr/>
          <p:nvPr/>
        </p:nvSpPr>
        <p:spPr>
          <a:xfrm>
            <a:off x="731520" y="5349240"/>
            <a:ext cx="512064" cy="512064"/>
          </a:xfrm>
          <a:prstGeom prst="ellipse">
            <a:avLst/>
          </a:prstGeom>
          <a:solidFill>
            <a:srgbClr val="B5473A"/>
          </a:solidFill>
          <a:ln w="12700">
            <a:solidFill>
              <a:srgbClr val="B5473A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31520" y="53492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1463040" y="5239512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ইসমে ফায়েল ও মাফউল (সিফাত)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4754880" y="5239512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2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نَاصِرٌ (هُوَ)  •  مَنْصُورٌ (هُوَ)</a:t>
            </a:r>
            <a:endParaRPr lang="ar-SA" sz="2000" dirty="0"/>
          </a:p>
        </p:txBody>
      </p:sp>
      <p:sp>
        <p:nvSpPr>
          <p:cNvPr id="34" name="Text 31"/>
          <p:cNvSpPr txBox="1"/>
          <p:nvPr/>
        </p:nvSpPr>
        <p:spPr>
          <a:xfrm>
            <a:off x="8595360" y="523951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4A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সিফাতের ভেতরে ‘হুয়া’ লুকানো</a:t>
            </a:r>
            <a:endParaRPr lang="en-US" sz="13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মুনফাসিল কখন ব্যবহার করা যায়?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ar-SA" alt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وَلَا يَجُوزُ اسْتِعْمَالُ الْمُنْفَصِلِ إِلَّا عِنْدَ تَعَذُّرِ الْمُتَّصِلِ</a:t>
            </a:r>
            <a:endParaRPr lang="ar-SA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01168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নিয়ম: মুত্তাসিল ব্যবহার করা সম্ভব হলে মুনফাসিল ব্যবহার করা যাবে না। শুধু যখন মুত্তাসিল ব্যবহার করা অসম্ভব, তখনই মুনফাসিল আসবে।</a:t>
            </a:r>
            <a:endParaRPr lang="en-US" sz="1700" dirty="0"/>
          </a:p>
        </p:txBody>
      </p:sp>
      <p:sp>
        <p:nvSpPr>
          <p:cNvPr id="6" name="ex1"/>
          <p:cNvSpPr/>
          <p:nvPr/>
        </p:nvSpPr>
        <p:spPr>
          <a:xfrm>
            <a:off x="548640" y="2926080"/>
            <a:ext cx="5440680" cy="315468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822960" y="306324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﴿إِيَّاكَ نَعْبُدُ﴾</a:t>
            </a:r>
            <a:endParaRPr lang="ar-SA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023360"/>
            <a:ext cx="4892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আমরা শুধু তোমারই ইবাদত করি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মাফউলকে ফেলের আগে আনা হয়েছে, তাই ‘ـكَ’ জোড়া লাগানো সম্ভব নয় → মুনফাসিল ‘إِيَّاكَ’।</a:t>
            </a:r>
            <a:endParaRPr lang="en-US" sz="1500" dirty="0"/>
          </a:p>
        </p:txBody>
      </p:sp>
      <p:sp>
        <p:nvSpPr>
          <p:cNvPr id="9" name="ex2"/>
          <p:cNvSpPr/>
          <p:nvPr/>
        </p:nvSpPr>
        <p:spPr>
          <a:xfrm>
            <a:off x="6199632" y="2926080"/>
            <a:ext cx="5440680" cy="3154680"/>
          </a:xfrm>
          <a:prstGeom prst="roundRect">
            <a:avLst>
              <a:gd name="adj" fmla="val 3478"/>
            </a:avLst>
          </a:prstGeom>
          <a:solidFill>
            <a:srgbClr val="FBF3D5"/>
          </a:solidFill>
          <a:ln w="12700">
            <a:solidFill>
              <a:srgbClr val="FBF3D5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6473952" y="306324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2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مَا نَصَرَكَ إِلَّا أَنَا</a:t>
            </a:r>
            <a:endParaRPr lang="ar-SA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6473952" y="4023360"/>
            <a:ext cx="4892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আমি ছাড়া কেউ তোমাকে সাহায্য করেনি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‘إِلَّا’ এর পরে ফায়েল আলাদা হয়ে গেছে, তাই জোড়া লাগানো যায় না → মুনফাসিল ‘أَنَا’।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সারসংক্ষেপ</a:t>
            </a:r>
            <a:endParaRPr lang="en-US" sz="3200" dirty="0"/>
          </a:p>
        </p:txBody>
      </p:sp>
      <p:sp>
        <p:nvSpPr>
          <p:cNvPr id="3" name="summary-card"/>
          <p:cNvSpPr/>
          <p:nvPr/>
        </p:nvSpPr>
        <p:spPr>
          <a:xfrm>
            <a:off x="548640" y="14173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" name="badge"/>
          <p:cNvSpPr/>
          <p:nvPr/>
        </p:nvSpPr>
        <p:spPr>
          <a:xfrm>
            <a:off x="731520" y="16002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5544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মাবনী কী?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9659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 হরকত আমেলের কারণে বদলায় না।</a:t>
            </a:r>
            <a:endParaRPr lang="en-US" sz="1600" dirty="0"/>
          </a:p>
        </p:txBody>
      </p:sp>
      <p:sp>
        <p:nvSpPr>
          <p:cNvPr id="8" name="summary-card"/>
          <p:cNvSpPr/>
          <p:nvPr/>
        </p:nvSpPr>
        <p:spPr>
          <a:xfrm>
            <a:off x="6172200" y="14173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badge"/>
          <p:cNvSpPr/>
          <p:nvPr/>
        </p:nvSpPr>
        <p:spPr>
          <a:xfrm>
            <a:off x="6355080" y="16002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35508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15544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৪টি কারণ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7040880" y="19659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একা (غير مركب) • মাবনীর সদৃশ • ৩ হরফের কম • হরফের অর্থ ধারণ।</a:t>
            </a:r>
            <a:endParaRPr lang="en-US" sz="1600" dirty="0"/>
          </a:p>
        </p:txBody>
      </p:sp>
      <p:sp>
        <p:nvSpPr>
          <p:cNvPr id="13" name="summary-card"/>
          <p:cNvSpPr/>
          <p:nvPr/>
        </p:nvSpPr>
        <p:spPr>
          <a:xfrm>
            <a:off x="548640" y="30175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badge"/>
          <p:cNvSpPr/>
          <p:nvPr/>
        </p:nvSpPr>
        <p:spPr>
          <a:xfrm>
            <a:off x="731520" y="3200400"/>
            <a:ext cx="502920" cy="502920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54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হরকত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5661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ضم، فتح، كسر، سكون (وقف)।</a:t>
            </a:r>
            <a:endParaRPr lang="en-US" sz="1600" dirty="0"/>
          </a:p>
        </p:txBody>
      </p:sp>
      <p:sp>
        <p:nvSpPr>
          <p:cNvPr id="18" name="summary-card"/>
          <p:cNvSpPr/>
          <p:nvPr/>
        </p:nvSpPr>
        <p:spPr>
          <a:xfrm>
            <a:off x="6172200" y="30175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badge"/>
          <p:cNvSpPr/>
          <p:nvPr/>
        </p:nvSpPr>
        <p:spPr>
          <a:xfrm>
            <a:off x="6355080" y="3200400"/>
            <a:ext cx="502920" cy="502920"/>
          </a:xfrm>
          <a:prstGeom prst="ellipse">
            <a:avLst/>
          </a:prstGeom>
          <a:solidFill>
            <a:srgbClr val="1C7C6B"/>
          </a:solidFill>
          <a:ln w="12700">
            <a:solidFill>
              <a:srgbClr val="1C7C6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5508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040880" y="31546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 প্রকার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7040880" y="35661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مضمرات، إشارة، موصولات، أسماء أفعال، أصوات، مركبات، كنايات، ظروف।</a:t>
            </a:r>
            <a:endParaRPr lang="en-US" sz="1600" dirty="0"/>
          </a:p>
        </p:txBody>
      </p:sp>
      <p:sp>
        <p:nvSpPr>
          <p:cNvPr id="23" name="summary-card"/>
          <p:cNvSpPr/>
          <p:nvPr/>
        </p:nvSpPr>
        <p:spPr>
          <a:xfrm>
            <a:off x="548640" y="46177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badge"/>
          <p:cNvSpPr/>
          <p:nvPr/>
        </p:nvSpPr>
        <p:spPr>
          <a:xfrm>
            <a:off x="731520" y="4800600"/>
            <a:ext cx="502920" cy="50292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31520" y="4800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47548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যমির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1417320" y="51663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 প্রকার: মুত্তাসিল (যুক্ত) ও মুনফাসিল (আলাদা)।</a:t>
            </a:r>
            <a:endParaRPr lang="en-US" sz="1600" dirty="0"/>
          </a:p>
        </p:txBody>
      </p:sp>
      <p:sp>
        <p:nvSpPr>
          <p:cNvPr id="28" name="summary-card"/>
          <p:cNvSpPr/>
          <p:nvPr/>
        </p:nvSpPr>
        <p:spPr>
          <a:xfrm>
            <a:off x="6172200" y="4617720"/>
            <a:ext cx="5468112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9" name="badge"/>
          <p:cNvSpPr/>
          <p:nvPr/>
        </p:nvSpPr>
        <p:spPr>
          <a:xfrm>
            <a:off x="6355080" y="4800600"/>
            <a:ext cx="502920" cy="502920"/>
          </a:xfrm>
          <a:prstGeom prst="ellipse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355080" y="4800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040880" y="47548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মুস্তাতির</a:t>
            </a:r>
            <a:endParaRPr lang="en-US" sz="1700" dirty="0"/>
          </a:p>
        </p:txBody>
      </p:sp>
      <p:sp>
        <p:nvSpPr>
          <p:cNvPr id="32" name="Text 30"/>
          <p:cNvSpPr txBox="1"/>
          <p:nvPr/>
        </p:nvSpPr>
        <p:spPr>
          <a:xfrm>
            <a:off x="7040880" y="5166360"/>
            <a:ext cx="4434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মারফু' মুত্তাসিল যমির ৫ জায়গায় লুকানো থাকে; মুনফাসিল শুধু অপারগতায়।</a:t>
            </a:r>
            <a:endParaRPr lang="en-US" sz="16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অনুশীলনী: নিজে চেষ্টা করো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2801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নিচের শব্দগুলো মাবনী না মুয়রাব? মাবনী হলে কোন কারণে (أ، ب، ج، د)?</a:t>
            </a:r>
            <a:endParaRPr lang="en-US" sz="1700" dirty="0"/>
          </a:p>
        </p:txBody>
      </p:sp>
      <p:sp>
        <p:nvSpPr>
          <p:cNvPr id="5" name="q-card"/>
          <p:cNvSpPr/>
          <p:nvPr/>
        </p:nvSpPr>
        <p:spPr>
          <a:xfrm>
            <a:off x="548640" y="201168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badge"/>
          <p:cNvSpPr/>
          <p:nvPr/>
        </p:nvSpPr>
        <p:spPr>
          <a:xfrm>
            <a:off x="731520" y="219456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1460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هَؤُلَاءِ</a:t>
            </a:r>
            <a:endParaRPr lang="ar-SA" sz="3000" dirty="0"/>
          </a:p>
        </p:txBody>
      </p:sp>
      <p:sp>
        <p:nvSpPr>
          <p:cNvPr id="9" name="q-card"/>
          <p:cNvSpPr/>
          <p:nvPr/>
        </p:nvSpPr>
        <p:spPr>
          <a:xfrm>
            <a:off x="4297680" y="201168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badge"/>
          <p:cNvSpPr/>
          <p:nvPr/>
        </p:nvSpPr>
        <p:spPr>
          <a:xfrm>
            <a:off x="4480560" y="219456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48056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480560" y="251460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مَنْ</a:t>
            </a:r>
            <a:endParaRPr lang="ar-SA" sz="3000" dirty="0"/>
          </a:p>
        </p:txBody>
      </p:sp>
      <p:sp>
        <p:nvSpPr>
          <p:cNvPr id="13" name="q-card"/>
          <p:cNvSpPr/>
          <p:nvPr/>
        </p:nvSpPr>
        <p:spPr>
          <a:xfrm>
            <a:off x="8046720" y="201168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badge"/>
          <p:cNvSpPr/>
          <p:nvPr/>
        </p:nvSpPr>
        <p:spPr>
          <a:xfrm>
            <a:off x="8229600" y="219456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22960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0" y="251460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أَحَدَ عَشَرَ</a:t>
            </a:r>
            <a:endParaRPr lang="ar-SA" sz="3000" dirty="0"/>
          </a:p>
        </p:txBody>
      </p:sp>
      <p:sp>
        <p:nvSpPr>
          <p:cNvPr id="17" name="q-card"/>
          <p:cNvSpPr/>
          <p:nvPr/>
        </p:nvSpPr>
        <p:spPr>
          <a:xfrm>
            <a:off x="548640" y="416052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badge"/>
          <p:cNvSpPr/>
          <p:nvPr/>
        </p:nvSpPr>
        <p:spPr>
          <a:xfrm>
            <a:off x="731520" y="43434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152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731520" y="466344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نَا (جِئْنَا)</a:t>
            </a:r>
            <a:endParaRPr lang="ar-SA" sz="3000" dirty="0"/>
          </a:p>
        </p:txBody>
      </p:sp>
      <p:sp>
        <p:nvSpPr>
          <p:cNvPr id="21" name="q-card"/>
          <p:cNvSpPr/>
          <p:nvPr/>
        </p:nvSpPr>
        <p:spPr>
          <a:xfrm>
            <a:off x="4297680" y="416052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2" name="badge"/>
          <p:cNvSpPr/>
          <p:nvPr/>
        </p:nvSpPr>
        <p:spPr>
          <a:xfrm>
            <a:off x="4480560" y="43434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48056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4480560" y="466344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جَاءَ زَيْدٌ</a:t>
            </a:r>
            <a:endParaRPr lang="ar-SA" sz="3000" dirty="0"/>
          </a:p>
        </p:txBody>
      </p:sp>
      <p:sp>
        <p:nvSpPr>
          <p:cNvPr id="25" name="q-card"/>
          <p:cNvSpPr/>
          <p:nvPr/>
        </p:nvSpPr>
        <p:spPr>
          <a:xfrm>
            <a:off x="8046720" y="4160520"/>
            <a:ext cx="3593592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6" name="badge"/>
          <p:cNvSpPr/>
          <p:nvPr/>
        </p:nvSpPr>
        <p:spPr>
          <a:xfrm>
            <a:off x="8229600" y="4343400"/>
            <a:ext cx="502920" cy="502920"/>
          </a:xfrm>
          <a:prstGeom prst="ellipse">
            <a:avLst/>
          </a:prstGeom>
          <a:solidFill>
            <a:srgbClr val="0F4C3A"/>
          </a:solidFill>
          <a:ln w="12700">
            <a:solidFill>
              <a:srgbClr val="0F4C3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22960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8229600" y="4663440"/>
            <a:ext cx="3246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 rtl="1">
              <a:buNone/>
            </a:pPr>
            <a:r>
              <a:rPr lang="ar-SA" altLang="en-US" sz="3000" dirty="0">
                <a:solidFill>
                  <a:srgbClr val="B54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إِيَّاكَ</a:t>
            </a:r>
            <a:endParaRPr lang="ar-SA" sz="30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7A8A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উত্তর স্পিকার নোটে দেওয়া আছে।</a:t>
            </a:r>
            <a:endParaRPr lang="en-US" sz="12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7A8A8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abic Grammar">
  <a:themeElements>
    <a:clrScheme name="Arabic Grammar">
      <a:dk1>
        <a:srgbClr val="1F2D2A"/>
      </a:dk1>
      <a:lt1>
        <a:srgbClr val="FFFFFF"/>
      </a:lt1>
      <a:dk2>
        <a:srgbClr val="0F4C3A"/>
      </a:dk2>
      <a:lt2>
        <a:srgbClr val="E8F3EE"/>
      </a:lt2>
      <a:accent1>
        <a:srgbClr val="0F4C3A"/>
      </a:accent1>
      <a:accent2>
        <a:srgbClr val="C9A227"/>
      </a:accent2>
      <a:accent3>
        <a:srgbClr val="1C7C6B"/>
      </a:accent3>
      <a:accent4>
        <a:srgbClr val="B5473A"/>
      </a:accent4>
      <a:accent5>
        <a:srgbClr val="3B6EA5"/>
      </a:accent5>
      <a:accent6>
        <a:srgbClr val="7A5C9E"/>
      </a:accent6>
      <a:hlink>
        <a:srgbClr val="1C7C6B"/>
      </a:hlink>
      <a:folHlink>
        <a:srgbClr val="7A5C9E"/>
      </a:folHlink>
    </a:clrScheme>
    <a:fontScheme name="Arabic Grammar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2209</Words>
  <Application>Microsoft Office PowerPoint</Application>
  <PresentationFormat>Widescreen</PresentationFormat>
  <Paragraphs>375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Arabic Grammar</vt:lpstr>
      <vt:lpstr>ইসমে মাবনী ও মুযমারাত (সর্বনাম)</vt:lpstr>
      <vt:lpstr>আজকের আলোচনা</vt:lpstr>
      <vt:lpstr>আগে বুঝি: মুয়রাব বনাম মাবনী</vt:lpstr>
      <vt:lpstr>ইসমে মাবনীর সংজ্ঞা</vt:lpstr>
      <vt:lpstr>ইসম মাবনী হয় ৪টি কারণে</vt:lpstr>
      <vt:lpstr>কারণ ১ (أ): একা থাকা — غَيْرُ مُرَكَّبٍ</vt:lpstr>
      <vt:lpstr>কারণ ২ (ب): মাবনীর সাথে সাদৃশ্য — مُشَابَهَةُ الْمَبْنِيِّ</vt:lpstr>
      <vt:lpstr>কারণ ৩ ও ৪ (ج، د)</vt:lpstr>
      <vt:lpstr>মাবনীর হরকত — ৪টি</vt:lpstr>
      <vt:lpstr>মাবনীর ৮টি প্রকার — أَقْسَامُ الْمَبْنِيِّ</vt:lpstr>
      <vt:lpstr>প্রথম প্রকার: মুযমারাত (সর্বনাম)</vt:lpstr>
      <vt:lpstr>যমির (الضَّمِير) কী?</vt:lpstr>
      <vt:lpstr>গায়েব যমিরের মারজি' (مَرْجِع)</vt:lpstr>
      <vt:lpstr>যমির ২ প্রকার: মুত্তাসিল ও মুনফাসিল</vt:lpstr>
      <vt:lpstr>মুত্তাসিল যমির: রফা, নসব ও জর</vt:lpstr>
      <vt:lpstr>মুনফাসিল যমির: মারফু' ও মানসুব</vt:lpstr>
      <vt:lpstr>মুস্তাতির (লুকানো) যমির — ৫টি স্থান</vt:lpstr>
      <vt:lpstr>মুনফাসিল কখন ব্যবহার করা যায়?</vt:lpstr>
      <vt:lpstr>সারসংক্ষেপ</vt:lpstr>
      <vt:lpstr>অনুশীলনী: নিজে চেষ্টা করো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الاسم المبني ও المضمرات</dc:title>
  <dc:subject>PptxGenJS Presentation</dc:subject>
  <dc:creator>PptxGenJS</dc:creator>
  <cp:lastModifiedBy>User</cp:lastModifiedBy>
  <cp:revision>2</cp:revision>
  <dcterms:created xsi:type="dcterms:W3CDTF">2026-10-11T06:42:46Z</dcterms:created>
  <dcterms:modified xsi:type="dcterms:W3CDTF">2026-10-11T07:01:57Z</dcterms:modified>
</cp:coreProperties>
</file>