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8" r:id="rId2"/>
    <p:sldId id="269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6" r:id="rId12"/>
    <p:sldId id="270" r:id="rId13"/>
  </p:sldIdLst>
  <p:sldSz cx="13716000" cy="7772400"/>
  <p:notesSz cx="6858000" cy="9144000"/>
  <p:defaultTextStyle>
    <a:defPPr>
      <a:defRPr lang="en-US"/>
    </a:defPPr>
    <a:lvl1pPr marL="0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13928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27856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41784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55713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69641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83569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97497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911425" algn="l" defTabSz="1227856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35" autoAdjust="0"/>
  </p:normalViewPr>
  <p:slideViewPr>
    <p:cSldViewPr>
      <p:cViewPr varScale="1">
        <p:scale>
          <a:sx n="66" d="100"/>
          <a:sy n="66" d="100"/>
        </p:scale>
        <p:origin x="984" y="48"/>
      </p:cViewPr>
      <p:guideLst>
        <p:guide orient="horz" pos="2448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38101-484E-49CB-9A85-76B5B84D1B6E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4813" y="685800"/>
            <a:ext cx="6048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EA77A-45D1-45A5-8A89-16471ACCD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89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Welcome slide. Teacher may change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834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Suspension to advance lesson declaration.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229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Lesson declaration.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71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baseline="0" dirty="0"/>
              <a:t>All the above learning outcomes will be achieved in this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89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Leading to the definition of tense.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27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Definition of tense with the function of verbs. Focusing Learning</a:t>
            </a:r>
            <a:r>
              <a:rPr lang="en-US" baseline="0" dirty="0"/>
              <a:t> </a:t>
            </a:r>
            <a:r>
              <a:rPr lang="en-US" dirty="0"/>
              <a:t>Outcomes No.1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90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Definition of past tense with example. Focusing Learning</a:t>
            </a:r>
            <a:r>
              <a:rPr lang="en-US" baseline="0" dirty="0"/>
              <a:t> </a:t>
            </a:r>
            <a:r>
              <a:rPr lang="en-US" dirty="0"/>
              <a:t>Outcomes No.3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15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Definition of present tense with example. Focusing Learning</a:t>
            </a:r>
            <a:r>
              <a:rPr lang="en-US" baseline="0" dirty="0"/>
              <a:t> </a:t>
            </a:r>
            <a:r>
              <a:rPr lang="en-US" dirty="0"/>
              <a:t>Outcomes No.3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6445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Definition of Future tense with example. Focusing Learning</a:t>
            </a:r>
            <a:r>
              <a:rPr lang="en-US" baseline="0" dirty="0"/>
              <a:t> </a:t>
            </a:r>
            <a:r>
              <a:rPr lang="en-US" dirty="0"/>
              <a:t>Outcomes No.3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14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V</a:t>
            </a:r>
            <a:r>
              <a:rPr lang="en-US" baseline="-25000" dirty="0"/>
              <a:t>1</a:t>
            </a:r>
            <a:r>
              <a:rPr lang="en-US" dirty="0"/>
              <a:t> stands for verb present form, V</a:t>
            </a:r>
            <a:r>
              <a:rPr lang="en-US" baseline="-25000" dirty="0"/>
              <a:t>2</a:t>
            </a:r>
            <a:r>
              <a:rPr lang="en-US" dirty="0"/>
              <a:t> stands for verb past form, V</a:t>
            </a:r>
            <a:r>
              <a:rPr lang="en-US" baseline="-25000" dirty="0"/>
              <a:t>3</a:t>
            </a:r>
            <a:r>
              <a:rPr lang="en-US" dirty="0"/>
              <a:t> stands for verb perfect form. Recently V</a:t>
            </a:r>
            <a:r>
              <a:rPr lang="en-US" baseline="-25000" dirty="0"/>
              <a:t>4</a:t>
            </a:r>
            <a:r>
              <a:rPr lang="en-US" baseline="0" dirty="0"/>
              <a:t> is meant ‘</a:t>
            </a:r>
            <a:r>
              <a:rPr lang="en-US" baseline="0" dirty="0" err="1"/>
              <a:t>ing</a:t>
            </a:r>
            <a:r>
              <a:rPr lang="en-US" baseline="0" dirty="0"/>
              <a:t>’ with verb. This slide contains the basics of all tenses and their forms. If a student can learn it well, it is sufficient for him to learn tenses. Learning outcomes No-4 is focused here.</a:t>
            </a:r>
            <a:endParaRPr lang="en-US" baseline="-2500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54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Ending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EEA77A-45D1-45A5-8A89-16471ACCDE2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35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414482"/>
            <a:ext cx="1165860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404360"/>
            <a:ext cx="960120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39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7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417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557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69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83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974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9114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643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994487"/>
            <a:ext cx="11658600" cy="1543685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294275"/>
            <a:ext cx="11658600" cy="1700212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1392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2785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4178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5571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6964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8356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974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9114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06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8700" y="2054648"/>
            <a:ext cx="9144000" cy="5814907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01300" y="2054648"/>
            <a:ext cx="9144000" cy="5814907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715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34440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39795"/>
            <a:ext cx="6060282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464859"/>
            <a:ext cx="6060282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739795"/>
            <a:ext cx="6062663" cy="725064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13928" indent="0">
              <a:buNone/>
              <a:defRPr sz="2700" b="1"/>
            </a:lvl2pPr>
            <a:lvl3pPr marL="1227856" indent="0">
              <a:buNone/>
              <a:defRPr sz="2400" b="1"/>
            </a:lvl3pPr>
            <a:lvl4pPr marL="1841784" indent="0">
              <a:buNone/>
              <a:defRPr sz="2100" b="1"/>
            </a:lvl4pPr>
            <a:lvl5pPr marL="2455713" indent="0">
              <a:buNone/>
              <a:defRPr sz="2100" b="1"/>
            </a:lvl5pPr>
            <a:lvl6pPr marL="3069641" indent="0">
              <a:buNone/>
              <a:defRPr sz="2100" b="1"/>
            </a:lvl6pPr>
            <a:lvl7pPr marL="3683569" indent="0">
              <a:buNone/>
              <a:defRPr sz="2100" b="1"/>
            </a:lvl7pPr>
            <a:lvl8pPr marL="4297497" indent="0">
              <a:buNone/>
              <a:defRPr sz="2100" b="1"/>
            </a:lvl8pPr>
            <a:lvl9pPr marL="4911425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464859"/>
            <a:ext cx="6062663" cy="447812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01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98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6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09457"/>
            <a:ext cx="4512470" cy="131699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309457"/>
            <a:ext cx="7667625" cy="663352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626447"/>
            <a:ext cx="4512470" cy="5316538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57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440680"/>
            <a:ext cx="8229600" cy="642303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94478"/>
            <a:ext cx="8229600" cy="4663440"/>
          </a:xfrm>
        </p:spPr>
        <p:txBody>
          <a:bodyPr/>
          <a:lstStyle>
            <a:lvl1pPr marL="0" indent="0">
              <a:buNone/>
              <a:defRPr sz="4300"/>
            </a:lvl1pPr>
            <a:lvl2pPr marL="613928" indent="0">
              <a:buNone/>
              <a:defRPr sz="3800"/>
            </a:lvl2pPr>
            <a:lvl3pPr marL="1227856" indent="0">
              <a:buNone/>
              <a:defRPr sz="3200"/>
            </a:lvl3pPr>
            <a:lvl4pPr marL="1841784" indent="0">
              <a:buNone/>
              <a:defRPr sz="2700"/>
            </a:lvl4pPr>
            <a:lvl5pPr marL="2455713" indent="0">
              <a:buNone/>
              <a:defRPr sz="2700"/>
            </a:lvl5pPr>
            <a:lvl6pPr marL="3069641" indent="0">
              <a:buNone/>
              <a:defRPr sz="2700"/>
            </a:lvl6pPr>
            <a:lvl7pPr marL="3683569" indent="0">
              <a:buNone/>
              <a:defRPr sz="2700"/>
            </a:lvl7pPr>
            <a:lvl8pPr marL="4297497" indent="0">
              <a:buNone/>
              <a:defRPr sz="2700"/>
            </a:lvl8pPr>
            <a:lvl9pPr marL="4911425" indent="0">
              <a:buNone/>
              <a:defRPr sz="2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6082983"/>
            <a:ext cx="8229600" cy="912177"/>
          </a:xfrm>
        </p:spPr>
        <p:txBody>
          <a:bodyPr/>
          <a:lstStyle>
            <a:lvl1pPr marL="0" indent="0">
              <a:buNone/>
              <a:defRPr sz="1900"/>
            </a:lvl1pPr>
            <a:lvl2pPr marL="613928" indent="0">
              <a:buNone/>
              <a:defRPr sz="1600"/>
            </a:lvl2pPr>
            <a:lvl3pPr marL="1227856" indent="0">
              <a:buNone/>
              <a:defRPr sz="1300"/>
            </a:lvl3pPr>
            <a:lvl4pPr marL="1841784" indent="0">
              <a:buNone/>
              <a:defRPr sz="1200"/>
            </a:lvl4pPr>
            <a:lvl5pPr marL="2455713" indent="0">
              <a:buNone/>
              <a:defRPr sz="1200"/>
            </a:lvl5pPr>
            <a:lvl6pPr marL="3069641" indent="0">
              <a:buNone/>
              <a:defRPr sz="1200"/>
            </a:lvl6pPr>
            <a:lvl7pPr marL="3683569" indent="0">
              <a:buNone/>
              <a:defRPr sz="1200"/>
            </a:lvl7pPr>
            <a:lvl8pPr marL="4297497" indent="0">
              <a:buNone/>
              <a:defRPr sz="1200"/>
            </a:lvl8pPr>
            <a:lvl9pPr marL="4911425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91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00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916150" y="352637"/>
            <a:ext cx="4629150" cy="75169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8700" y="352637"/>
            <a:ext cx="13658850" cy="75169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225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311256"/>
            <a:ext cx="12344400" cy="1295400"/>
          </a:xfrm>
          <a:prstGeom prst="rect">
            <a:avLst/>
          </a:prstGeom>
        </p:spPr>
        <p:txBody>
          <a:bodyPr vert="horz" lIns="122786" tIns="61393" rIns="122786" bIns="6139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13560"/>
            <a:ext cx="12344400" cy="5129425"/>
          </a:xfrm>
          <a:prstGeom prst="rect">
            <a:avLst/>
          </a:prstGeom>
        </p:spPr>
        <p:txBody>
          <a:bodyPr vert="horz" lIns="122786" tIns="61393" rIns="122786" bIns="6139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3EB17-5F98-43B0-8F80-EE90C1AB6C94}" type="datetimeFigureOut">
              <a:rPr lang="en-US" smtClean="0"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7203864"/>
            <a:ext cx="4343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7203864"/>
            <a:ext cx="3200400" cy="413808"/>
          </a:xfrm>
          <a:prstGeom prst="rect">
            <a:avLst/>
          </a:prstGeom>
        </p:spPr>
        <p:txBody>
          <a:bodyPr vert="horz" lIns="122786" tIns="61393" rIns="122786" bIns="61393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4F087-EF02-4CED-90A1-2CA5984769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27856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0446" indent="-460446" algn="l" defTabSz="1227856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7633" indent="-383705" algn="l" defTabSz="1227856" rtl="0" eaLnBrk="1" latinLnBrk="0" hangingPunct="1">
        <a:spcBef>
          <a:spcPct val="20000"/>
        </a:spcBef>
        <a:buFont typeface="Arial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34820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48749" indent="-306964" algn="l" defTabSz="1227856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2677" indent="-306964" algn="l" defTabSz="1227856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76605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90533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04461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218389" indent="-306964" algn="l" defTabSz="122785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13928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27856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41784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55713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69641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83569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97497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911425" algn="l" defTabSz="122785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6000" b="-4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3009" y="1676400"/>
            <a:ext cx="5089982" cy="508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6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00" y="1122218"/>
            <a:ext cx="44958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rgbClr val="002060"/>
                </a:solidFill>
                <a:latin typeface="Book Antiqua" pitchFamily="18" charset="0"/>
              </a:rPr>
              <a:t>Introduction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86200" y="2133600"/>
            <a:ext cx="5638800" cy="379732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Joshim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Uddin, Instructor ( English)</a:t>
            </a:r>
          </a:p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Mujibnagar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Govt. </a:t>
            </a:r>
            <a:r>
              <a:rPr lang="en-US" b="1" dirty="0">
                <a:latin typeface="Book Antiqua" pitchFamily="18" charset="0"/>
              </a:rPr>
              <a:t>Technical 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School &amp; College</a:t>
            </a:r>
          </a:p>
          <a:p>
            <a:r>
              <a:rPr lang="en-US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Meherpur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.</a:t>
            </a:r>
          </a:p>
          <a:p>
            <a:endParaRPr lang="en-US" b="1" u="sng" dirty="0">
              <a:solidFill>
                <a:schemeClr val="tx1">
                  <a:lumMod val="95000"/>
                  <a:lumOff val="5000"/>
                </a:schemeClr>
              </a:solidFill>
              <a:latin typeface="Book Antiqua" pitchFamily="18" charset="0"/>
            </a:endParaRPr>
          </a:p>
          <a:p>
            <a:r>
              <a:rPr 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Presentation made for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Class VIII-X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English 2</a:t>
            </a:r>
            <a:r>
              <a:rPr lang="en-US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nd</a:t>
            </a:r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 Paper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Book Antiqua" pitchFamily="18" charset="0"/>
              </a:rPr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263615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000">
              <a:srgbClr val="000040"/>
            </a:gs>
            <a:gs pos="76000">
              <a:srgbClr val="400040"/>
            </a:gs>
            <a:gs pos="100000">
              <a:schemeClr val="bg2">
                <a:lumMod val="1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eft Arrow 14"/>
          <p:cNvSpPr/>
          <p:nvPr/>
        </p:nvSpPr>
        <p:spPr>
          <a:xfrm rot="12470900">
            <a:off x="7450811" y="2831035"/>
            <a:ext cx="2888169" cy="417190"/>
          </a:xfrm>
          <a:prstGeom prst="leftArrow">
            <a:avLst>
              <a:gd name="adj1" fmla="val 39809"/>
              <a:gd name="adj2" fmla="val 75399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Arrow 3"/>
          <p:cNvSpPr/>
          <p:nvPr/>
        </p:nvSpPr>
        <p:spPr>
          <a:xfrm rot="19625566">
            <a:off x="1861355" y="3013493"/>
            <a:ext cx="2863060" cy="417190"/>
          </a:xfrm>
          <a:prstGeom prst="leftArrow">
            <a:avLst>
              <a:gd name="adj1" fmla="val 39809"/>
              <a:gd name="adj2" fmla="val 75399"/>
            </a:avLst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0035540" y="2514600"/>
            <a:ext cx="3223260" cy="2627375"/>
            <a:chOff x="1600200" y="1779270"/>
            <a:chExt cx="9753600" cy="596265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0200" y="1779270"/>
              <a:ext cx="9753600" cy="596265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200" y="1866900"/>
              <a:ext cx="8229600" cy="3771900"/>
            </a:xfrm>
            <a:prstGeom prst="ellipse">
              <a:avLst/>
            </a:prstGeom>
            <a:ln w="190500" cap="rnd">
              <a:noFill/>
              <a:prstDash val="solid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2" name="Donut 1"/>
            <p:cNvSpPr/>
            <p:nvPr/>
          </p:nvSpPr>
          <p:spPr>
            <a:xfrm>
              <a:off x="2362200" y="1779270"/>
              <a:ext cx="8229600" cy="3859530"/>
            </a:xfrm>
            <a:prstGeom prst="donut">
              <a:avLst>
                <a:gd name="adj" fmla="val 4101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320290" y="304800"/>
            <a:ext cx="7772400" cy="990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What do you mean?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756" y="4648200"/>
            <a:ext cx="1203960" cy="469828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Book Antiqua" pitchFamily="18" charset="0"/>
              </a:rPr>
              <a:t>Back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97185" y="3536337"/>
            <a:ext cx="3733800" cy="51720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Present condition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54047" y="4876745"/>
            <a:ext cx="1131570" cy="4825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Next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4485" y="5715000"/>
            <a:ext cx="88392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What are these related to?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6848" y="3746307"/>
            <a:ext cx="1531032" cy="9185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10000" y="1264500"/>
            <a:ext cx="4419600" cy="24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46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UpDiag">
          <a:fgClr>
            <a:schemeClr val="bg2">
              <a:lumMod val="25000"/>
            </a:schemeClr>
          </a:fgClr>
          <a:bgClr>
            <a:schemeClr val="accent2">
              <a:lumMod val="40000"/>
              <a:lumOff val="6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114800" y="1203960"/>
            <a:ext cx="5486400" cy="1981200"/>
          </a:xfrm>
          <a:prstGeom prst="ellipse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Book Antiqua" pitchFamily="18" charset="0"/>
              </a:rPr>
              <a:t>Tense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657600"/>
            <a:ext cx="10515600" cy="136398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and it is our today’s lesson .</a:t>
            </a:r>
          </a:p>
        </p:txBody>
      </p:sp>
    </p:spTree>
    <p:extLst>
      <p:ext uri="{BB962C8B-B14F-4D97-AF65-F5344CB8AC3E}">
        <p14:creationId xmlns:p14="http://schemas.microsoft.com/office/powerpoint/2010/main" val="130702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95000"/>
                <a:lumOff val="5000"/>
              </a:schemeClr>
            </a:gs>
            <a:gs pos="40416">
              <a:schemeClr val="bg2">
                <a:lumMod val="25000"/>
              </a:schemeClr>
            </a:gs>
            <a:gs pos="20000">
              <a:schemeClr val="accent6">
                <a:lumMod val="50000"/>
              </a:schemeClr>
            </a:gs>
            <a:gs pos="64000">
              <a:schemeClr val="bg2">
                <a:lumMod val="10000"/>
              </a:schemeClr>
            </a:gs>
            <a:gs pos="100000">
              <a:schemeClr val="tx1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0" y="990600"/>
            <a:ext cx="5791200" cy="1066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chemeClr val="bg1"/>
                </a:solidFill>
                <a:latin typeface="Book Antiqua" pitchFamily="18" charset="0"/>
              </a:rPr>
              <a:t>Learning outcomes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2788920"/>
            <a:ext cx="9525000" cy="345948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At the end of the lesson, we will be able to---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define tense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identify the classification of tenses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identify the definition of three main tenses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identify the basic form of all tenses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identify the forms of tenses in different sentences.</a:t>
            </a:r>
          </a:p>
        </p:txBody>
      </p:sp>
    </p:spTree>
    <p:extLst>
      <p:ext uri="{BB962C8B-B14F-4D97-AF65-F5344CB8AC3E}">
        <p14:creationId xmlns:p14="http://schemas.microsoft.com/office/powerpoint/2010/main" val="126860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30000">
              <a:schemeClr val="accent2">
                <a:lumMod val="50000"/>
              </a:schemeClr>
            </a:gs>
            <a:gs pos="70000">
              <a:schemeClr val="accent6">
                <a:lumMod val="50000"/>
              </a:schemeClr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62756" y="3552479"/>
            <a:ext cx="5486400" cy="990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What is tense?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804894"/>
            <a:ext cx="2039112" cy="29827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889760"/>
            <a:ext cx="3464370" cy="5867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9156" y="1283279"/>
            <a:ext cx="4470654" cy="6489121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152400" y="3456745"/>
            <a:ext cx="4267200" cy="1071094"/>
          </a:xfrm>
          <a:prstGeom prst="wedgeEllipseCallout">
            <a:avLst>
              <a:gd name="adj1" fmla="val -29461"/>
              <a:gd name="adj2" fmla="val 83843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>
                <a:latin typeface="Book Antiqua" pitchFamily="18" charset="0"/>
              </a:rPr>
              <a:t>The baby played at his early age.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323850" y="1283279"/>
            <a:ext cx="3924300" cy="1066800"/>
          </a:xfrm>
          <a:prstGeom prst="wedgeRoundRectCallout">
            <a:avLst>
              <a:gd name="adj1" fmla="val 87032"/>
              <a:gd name="adj2" fmla="val 52500"/>
              <a:gd name="adj3" fmla="val 16667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Now he is going to university.</a:t>
            </a:r>
          </a:p>
        </p:txBody>
      </p:sp>
      <p:sp>
        <p:nvSpPr>
          <p:cNvPr id="9" name="Rounded Rectangular Callout 8"/>
          <p:cNvSpPr/>
          <p:nvPr/>
        </p:nvSpPr>
        <p:spPr>
          <a:xfrm>
            <a:off x="5497830" y="368879"/>
            <a:ext cx="4179570" cy="1066800"/>
          </a:xfrm>
          <a:prstGeom prst="wedgeRoundRectCallout">
            <a:avLst>
              <a:gd name="adj1" fmla="val 72972"/>
              <a:gd name="adj2" fmla="val 63929"/>
              <a:gd name="adj3" fmla="val 16667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Book Antiqua" pitchFamily="18" charset="0"/>
              </a:rPr>
              <a:t>He will be an officer in future.</a:t>
            </a:r>
          </a:p>
        </p:txBody>
      </p:sp>
    </p:spTree>
    <p:extLst>
      <p:ext uri="{BB962C8B-B14F-4D97-AF65-F5344CB8AC3E}">
        <p14:creationId xmlns:p14="http://schemas.microsoft.com/office/powerpoint/2010/main" val="378784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0" y="304800"/>
            <a:ext cx="2438400" cy="76200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Follow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2203103"/>
            <a:ext cx="1905000" cy="7664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played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429000"/>
            <a:ext cx="2362200" cy="6858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is going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724401"/>
            <a:ext cx="2209800" cy="609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will be</a:t>
            </a:r>
          </a:p>
        </p:txBody>
      </p:sp>
      <p:sp>
        <p:nvSpPr>
          <p:cNvPr id="6" name="Left Arrow 5"/>
          <p:cNvSpPr/>
          <p:nvPr/>
        </p:nvSpPr>
        <p:spPr>
          <a:xfrm>
            <a:off x="3352800" y="1975621"/>
            <a:ext cx="3733800" cy="1221432"/>
          </a:xfrm>
          <a:prstGeom prst="lef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itchFamily="18" charset="0"/>
              </a:rPr>
              <a:t>Indicates past</a:t>
            </a:r>
          </a:p>
        </p:txBody>
      </p:sp>
      <p:sp>
        <p:nvSpPr>
          <p:cNvPr id="7" name="Left Arrow 6"/>
          <p:cNvSpPr/>
          <p:nvPr/>
        </p:nvSpPr>
        <p:spPr>
          <a:xfrm>
            <a:off x="3352800" y="3197053"/>
            <a:ext cx="3733800" cy="1221432"/>
          </a:xfrm>
          <a:prstGeom prst="lef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itchFamily="18" charset="0"/>
              </a:rPr>
              <a:t>Indicates present</a:t>
            </a:r>
          </a:p>
        </p:txBody>
      </p:sp>
      <p:sp>
        <p:nvSpPr>
          <p:cNvPr id="8" name="Left Arrow 7"/>
          <p:cNvSpPr/>
          <p:nvPr/>
        </p:nvSpPr>
        <p:spPr>
          <a:xfrm>
            <a:off x="3352800" y="4418485"/>
            <a:ext cx="3733800" cy="1221432"/>
          </a:xfrm>
          <a:prstGeom prst="leftArrow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Book Antiqua" pitchFamily="18" charset="0"/>
              </a:rPr>
              <a:t>Indicates future</a:t>
            </a:r>
          </a:p>
        </p:txBody>
      </p:sp>
      <p:sp>
        <p:nvSpPr>
          <p:cNvPr id="9" name="Pentagon 8"/>
          <p:cNvSpPr/>
          <p:nvPr/>
        </p:nvSpPr>
        <p:spPr>
          <a:xfrm>
            <a:off x="533400" y="1447800"/>
            <a:ext cx="8305800" cy="4876800"/>
          </a:xfrm>
          <a:prstGeom prst="homePlate">
            <a:avLst>
              <a:gd name="adj" fmla="val 37188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839200" y="1447800"/>
            <a:ext cx="4191000" cy="48768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Book Antiqua" pitchFamily="18" charset="0"/>
              </a:rPr>
              <a:t>All the three verbs are functioning</a:t>
            </a:r>
          </a:p>
          <a:p>
            <a:r>
              <a:rPr lang="en-US" sz="4000" b="1" dirty="0">
                <a:solidFill>
                  <a:schemeClr val="bg1"/>
                </a:solidFill>
                <a:latin typeface="Book Antiqua" pitchFamily="18" charset="0"/>
              </a:rPr>
              <a:t>       on</a:t>
            </a:r>
            <a:endParaRPr lang="en-US" sz="4000" b="1" i="1" dirty="0">
              <a:solidFill>
                <a:srgbClr val="FFFF00"/>
              </a:solidFill>
              <a:latin typeface="Book Antiqu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6477000"/>
            <a:ext cx="12496800" cy="9144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So, tense is called the time of verbs.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0" y="4436225"/>
            <a:ext cx="167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solidFill>
                  <a:srgbClr val="FFFF00"/>
                </a:solidFill>
                <a:latin typeface="Book Antiqua" pitchFamily="18" charset="0"/>
              </a:rPr>
              <a:t>times.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97570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8680" y="152400"/>
            <a:ext cx="389382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Past tense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3352800"/>
            <a:ext cx="4876800" cy="113579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We cultivated   land with 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wooden plough and bullocks.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880" y="3276600"/>
            <a:ext cx="1828800" cy="567898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24840" y="5558135"/>
            <a:ext cx="21336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cultivated</a:t>
            </a:r>
            <a:endParaRPr lang="en-US" dirty="0"/>
          </a:p>
        </p:txBody>
      </p:sp>
      <p:sp>
        <p:nvSpPr>
          <p:cNvPr id="7" name="Down Arrow Callout 6"/>
          <p:cNvSpPr/>
          <p:nvPr/>
        </p:nvSpPr>
        <p:spPr>
          <a:xfrm>
            <a:off x="205740" y="5410200"/>
            <a:ext cx="2971800" cy="1295400"/>
          </a:xfrm>
          <a:prstGeom prst="downArrowCallout">
            <a:avLst>
              <a:gd name="adj1" fmla="val 38333"/>
              <a:gd name="adj2" fmla="val 39167"/>
              <a:gd name="adj3" fmla="val 25000"/>
              <a:gd name="adj4" fmla="val 6394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5740" y="6929735"/>
            <a:ext cx="29718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Past form of verb</a:t>
            </a:r>
          </a:p>
        </p:txBody>
      </p:sp>
      <p:sp>
        <p:nvSpPr>
          <p:cNvPr id="9" name="Rectangle 8"/>
          <p:cNvSpPr/>
          <p:nvPr/>
        </p:nvSpPr>
        <p:spPr>
          <a:xfrm>
            <a:off x="129540" y="6781800"/>
            <a:ext cx="3124200" cy="7620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3459480" y="6781800"/>
            <a:ext cx="10256520" cy="762000"/>
            <a:chOff x="3459480" y="6781800"/>
            <a:chExt cx="10256520" cy="762000"/>
          </a:xfrm>
        </p:grpSpPr>
        <p:sp>
          <p:nvSpPr>
            <p:cNvPr id="10" name="TextBox 9"/>
            <p:cNvSpPr txBox="1"/>
            <p:nvPr/>
          </p:nvSpPr>
          <p:spPr>
            <a:xfrm>
              <a:off x="3581400" y="7005935"/>
              <a:ext cx="9982200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Book Antiqua" pitchFamily="18" charset="0"/>
                </a:rPr>
                <a:t>The verb that indicates something past is called a past tense.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59480" y="6781800"/>
              <a:ext cx="10256520" cy="7620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295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6" grpId="0"/>
      <p:bldP spid="7" grpId="0" animBg="1"/>
      <p:bldP spid="8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3000"/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7010400"/>
            <a:ext cx="13716000" cy="762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00600" y="228600"/>
            <a:ext cx="37338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Present tense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3840" y="1143000"/>
            <a:ext cx="9509760" cy="7664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We cultivate our lands with tractor now.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0135"/>
            <a:ext cx="21336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cultivate</a:t>
            </a:r>
            <a:endParaRPr lang="en-US" dirty="0"/>
          </a:p>
        </p:txBody>
      </p:sp>
      <p:sp>
        <p:nvSpPr>
          <p:cNvPr id="5" name="Right Arrow Callout 4"/>
          <p:cNvSpPr/>
          <p:nvPr/>
        </p:nvSpPr>
        <p:spPr>
          <a:xfrm>
            <a:off x="312420" y="2357734"/>
            <a:ext cx="3268980" cy="762000"/>
          </a:xfrm>
          <a:prstGeom prst="rightArrowCallout">
            <a:avLst>
              <a:gd name="adj1" fmla="val 46176"/>
              <a:gd name="adj2" fmla="val 42647"/>
              <a:gd name="adj3" fmla="val 25000"/>
              <a:gd name="adj4" fmla="val 8187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627120" y="2359967"/>
            <a:ext cx="5669280" cy="762000"/>
            <a:chOff x="4572000" y="2357734"/>
            <a:chExt cx="4922520" cy="762000"/>
          </a:xfrm>
        </p:grpSpPr>
        <p:sp>
          <p:nvSpPr>
            <p:cNvPr id="6" name="TextBox 5"/>
            <p:cNvSpPr txBox="1"/>
            <p:nvPr/>
          </p:nvSpPr>
          <p:spPr>
            <a:xfrm>
              <a:off x="4983480" y="2433934"/>
              <a:ext cx="4343400" cy="614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Present form of verb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4572000" y="2357734"/>
              <a:ext cx="4922520" cy="76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7010400"/>
            <a:ext cx="13716000" cy="762000"/>
            <a:chOff x="3459480" y="6781800"/>
            <a:chExt cx="10256520" cy="762000"/>
          </a:xfrm>
        </p:grpSpPr>
        <p:sp>
          <p:nvSpPr>
            <p:cNvPr id="10" name="TextBox 9"/>
            <p:cNvSpPr txBox="1"/>
            <p:nvPr/>
          </p:nvSpPr>
          <p:spPr>
            <a:xfrm>
              <a:off x="3581400" y="6934200"/>
              <a:ext cx="9982200" cy="461665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The verb that indicates something present is called a present tense.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59480" y="6781800"/>
              <a:ext cx="10256520" cy="762000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7715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/>
      <p:bldP spid="3" grpId="0"/>
      <p:bldP spid="4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810000"/>
            <a:ext cx="5913120" cy="32004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31080" y="15240"/>
            <a:ext cx="3733800" cy="51816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u="sng" dirty="0">
                <a:latin typeface="Book Antiqua" pitchFamily="18" charset="0"/>
              </a:rPr>
              <a:t>Future tense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840" y="548641"/>
            <a:ext cx="13167360" cy="533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We will cultivate our lands with driverless tractor.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4117032"/>
            <a:ext cx="3276600" cy="46166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will cultivate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43840" y="5338465"/>
            <a:ext cx="5476209" cy="762000"/>
            <a:chOff x="4572000" y="2357734"/>
            <a:chExt cx="4922520" cy="762000"/>
          </a:xfrm>
        </p:grpSpPr>
        <p:sp>
          <p:nvSpPr>
            <p:cNvPr id="7" name="TextBox 6"/>
            <p:cNvSpPr txBox="1"/>
            <p:nvPr/>
          </p:nvSpPr>
          <p:spPr>
            <a:xfrm>
              <a:off x="4832283" y="2433934"/>
              <a:ext cx="4343400" cy="6140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lang="en-US" b="1" dirty="0">
                  <a:latin typeface="Book Antiqua" pitchFamily="18" charset="0"/>
                </a:rPr>
                <a:t>future form of verb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72000" y="2357734"/>
              <a:ext cx="4922520" cy="762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00"/>
                </a:solidFill>
              </a:endParaRPr>
            </a:p>
          </p:txBody>
        </p:sp>
      </p:grpSp>
      <p:sp>
        <p:nvSpPr>
          <p:cNvPr id="9" name="Down Arrow Callout 8"/>
          <p:cNvSpPr/>
          <p:nvPr/>
        </p:nvSpPr>
        <p:spPr>
          <a:xfrm>
            <a:off x="243841" y="3962400"/>
            <a:ext cx="5476207" cy="1295400"/>
          </a:xfrm>
          <a:prstGeom prst="downArrowCallout">
            <a:avLst>
              <a:gd name="adj1" fmla="val 38333"/>
              <a:gd name="adj2" fmla="val 39167"/>
              <a:gd name="adj3" fmla="val 25000"/>
              <a:gd name="adj4" fmla="val 63948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934200"/>
            <a:ext cx="13715999" cy="90993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3841" y="7010400"/>
            <a:ext cx="13420756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The verb that indicates something about future is called a future tense.</a:t>
            </a:r>
          </a:p>
        </p:txBody>
      </p:sp>
    </p:spTree>
    <p:extLst>
      <p:ext uri="{BB962C8B-B14F-4D97-AF65-F5344CB8AC3E}">
        <p14:creationId xmlns:p14="http://schemas.microsoft.com/office/powerpoint/2010/main" val="2835947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/>
      <p:bldP spid="4" grpId="0"/>
      <p:bldP spid="5" grpId="0"/>
      <p:bldP spid="9" grpId="0" animBg="1"/>
      <p:bldP spid="11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868596"/>
              </p:ext>
            </p:extLst>
          </p:nvPr>
        </p:nvGraphicFramePr>
        <p:xfrm>
          <a:off x="228600" y="2438400"/>
          <a:ext cx="101346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3215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Book Antiqua" pitchFamily="18" charset="0"/>
                        </a:rPr>
                        <a:t>Sl</a:t>
                      </a:r>
                      <a:r>
                        <a:rPr lang="en-US" b="1" dirty="0">
                          <a:latin typeface="Book Antiqua" pitchFamily="18" charset="0"/>
                        </a:rPr>
                        <a:t>#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ook Antiqua" pitchFamily="18" charset="0"/>
                        </a:rPr>
                        <a:t>Past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ook Antiqua" pitchFamily="18" charset="0"/>
                        </a:rPr>
                        <a:t>Present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Book Antiqua" pitchFamily="18" charset="0"/>
                        </a:rPr>
                        <a:t>Future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59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Past form of verb – was/were /had &amp;V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2</a:t>
                      </a:r>
                      <a:endParaRPr lang="en-US" b="1" dirty="0"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Present form of verb-am/is/are/have/has </a:t>
                      </a:r>
                    </a:p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&amp;V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1 </a:t>
                      </a:r>
                      <a:r>
                        <a:rPr lang="en-US" b="1" dirty="0">
                          <a:latin typeface="Book Antiqua" pitchFamily="18" charset="0"/>
                        </a:rPr>
                        <a:t>(s/</a:t>
                      </a:r>
                      <a:r>
                        <a:rPr lang="en-US" b="1" dirty="0" err="1">
                          <a:latin typeface="Book Antiqua" pitchFamily="18" charset="0"/>
                        </a:rPr>
                        <a:t>es</a:t>
                      </a:r>
                      <a:r>
                        <a:rPr lang="en-US" b="1" dirty="0">
                          <a:latin typeface="Book Antiqua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Will be / will      +V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0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was/were + Verb (</a:t>
                      </a:r>
                      <a:r>
                        <a:rPr lang="en-US" b="1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dirty="0">
                          <a:latin typeface="Book Antiqua" pitchFamily="18" charset="0"/>
                        </a:rPr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am/is/are +verb </a:t>
                      </a:r>
                    </a:p>
                    <a:p>
                      <a:pPr marL="0" marR="0" indent="0" algn="l" defTabSz="12278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Book Antiqua" pitchFamily="18" charset="0"/>
                        </a:rPr>
                        <a:t>(</a:t>
                      </a:r>
                      <a:r>
                        <a:rPr lang="en-US" b="1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dirty="0">
                          <a:latin typeface="Book Antiqua" pitchFamily="18" charset="0"/>
                        </a:rPr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will be +verb (</a:t>
                      </a:r>
                      <a:r>
                        <a:rPr lang="en-US" b="1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dirty="0">
                          <a:latin typeface="Book Antiqua" pitchFamily="18" charset="0"/>
                        </a:rPr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58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had +V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have/has +V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3</a:t>
                      </a:r>
                    </a:p>
                    <a:p>
                      <a:pPr algn="l"/>
                      <a:endParaRPr lang="en-US" b="1" baseline="-25000" dirty="0">
                        <a:latin typeface="Book Antiqua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will have +V</a:t>
                      </a:r>
                      <a:r>
                        <a:rPr lang="en-US" b="1" baseline="-25000" dirty="0">
                          <a:latin typeface="Book Antiqua" pitchFamily="18" charset="0"/>
                        </a:rPr>
                        <a:t>3</a:t>
                      </a:r>
                    </a:p>
                    <a:p>
                      <a:pPr algn="l"/>
                      <a:endParaRPr lang="en-US" b="1" baseline="-25000" dirty="0">
                        <a:latin typeface="Book Antiqua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10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>
                          <a:latin typeface="Book Antiqua" pitchFamily="18" charset="0"/>
                        </a:rPr>
                        <a:t>had been  + verb (</a:t>
                      </a:r>
                      <a:r>
                        <a:rPr lang="en-US" b="1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dirty="0">
                          <a:latin typeface="Book Antiqua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122785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spc="-100" baseline="0" dirty="0">
                          <a:latin typeface="Book Antiqua" pitchFamily="18" charset="0"/>
                        </a:rPr>
                        <a:t>have/has been  + verb (</a:t>
                      </a:r>
                      <a:r>
                        <a:rPr lang="en-US" b="1" spc="-100" baseline="0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spc="-100" baseline="0" dirty="0">
                          <a:latin typeface="Book Antiqua" pitchFamily="18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spc="-100" baseline="0" dirty="0">
                          <a:latin typeface="Book Antiqua" pitchFamily="18" charset="0"/>
                        </a:rPr>
                        <a:t>will have been + verb (</a:t>
                      </a:r>
                      <a:r>
                        <a:rPr lang="en-US" b="1" spc="-100" baseline="0" dirty="0" err="1">
                          <a:latin typeface="Book Antiqua" pitchFamily="18" charset="0"/>
                        </a:rPr>
                        <a:t>ing</a:t>
                      </a:r>
                      <a:r>
                        <a:rPr lang="en-US" b="1" spc="-100" baseline="0" dirty="0">
                          <a:latin typeface="Book Antiqua" pitchFamily="18" charset="0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19200" y="609600"/>
            <a:ext cx="11277600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latin typeface="Book Antiqua" pitchFamily="18" charset="0"/>
              </a:rPr>
              <a:t>There are four forms of all the three tenses.</a:t>
            </a:r>
          </a:p>
        </p:txBody>
      </p:sp>
      <p:sp>
        <p:nvSpPr>
          <p:cNvPr id="4" name="Down Arrow Callout 3"/>
          <p:cNvSpPr/>
          <p:nvPr/>
        </p:nvSpPr>
        <p:spPr>
          <a:xfrm>
            <a:off x="228600" y="304800"/>
            <a:ext cx="12954000" cy="2133600"/>
          </a:xfrm>
          <a:prstGeom prst="downArrow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269122"/>
              </p:ext>
            </p:extLst>
          </p:nvPr>
        </p:nvGraphicFramePr>
        <p:xfrm>
          <a:off x="10363200" y="2438400"/>
          <a:ext cx="2819400" cy="4800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3215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Name of the forms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59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Indefinite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0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Continuous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858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Perfect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6104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Book Antiqua" pitchFamily="18" charset="0"/>
                        </a:rPr>
                        <a:t>Perfect continuous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667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239000"/>
            <a:ext cx="7162800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ook Antiqua" pitchFamily="18" charset="0"/>
              </a:rPr>
              <a:t>Continue to next content on tense in details.</a:t>
            </a:r>
          </a:p>
        </p:txBody>
      </p:sp>
      <p:sp>
        <p:nvSpPr>
          <p:cNvPr id="3" name="Oval Callout 2"/>
          <p:cNvSpPr/>
          <p:nvPr/>
        </p:nvSpPr>
        <p:spPr>
          <a:xfrm>
            <a:off x="716280" y="4038600"/>
            <a:ext cx="5486400" cy="2743200"/>
          </a:xfrm>
          <a:prstGeom prst="wedgeEllipseCallout">
            <a:avLst>
              <a:gd name="adj1" fmla="val 59470"/>
              <a:gd name="adj2" fmla="val -87608"/>
            </a:avLst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latin typeface="Book Antiqua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38311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550</Words>
  <Application>Microsoft Office PowerPoint</Application>
  <PresentationFormat>Custom</PresentationFormat>
  <Paragraphs>106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Book Antiqua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Dell</cp:lastModifiedBy>
  <cp:revision>56</cp:revision>
  <dcterms:created xsi:type="dcterms:W3CDTF">2015-10-19T15:34:18Z</dcterms:created>
  <dcterms:modified xsi:type="dcterms:W3CDTF">2026-10-11T02:59:44Z</dcterms:modified>
</cp:coreProperties>
</file>