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1" r:id="rId23"/>
    <p:sldId id="282" r:id="rId24"/>
    <p:sldId id="279" r:id="rId25"/>
    <p:sldId id="283" r:id="rId26"/>
    <p:sldId id="284" r:id="rId27"/>
    <p:sldId id="285" r:id="rId28"/>
    <p:sldId id="286" r:id="rId29"/>
    <p:sldId id="27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6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13C1-D6DF-4211-B8EE-BB4479A921A6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48498-0F0F-4B55-A79F-4314541E0E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9870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371600" y="1066801"/>
            <a:ext cx="6553200" cy="4419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9868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600200" y="1143000"/>
            <a:ext cx="6106217" cy="4336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ounded Rectangle 2"/>
          <p:cNvSpPr/>
          <p:nvPr/>
        </p:nvSpPr>
        <p:spPr>
          <a:xfrm>
            <a:off x="2514600" y="0"/>
            <a:ext cx="4267200" cy="1295400"/>
          </a:xfrm>
          <a:prstGeom prst="roundRect">
            <a:avLst/>
          </a:prstGeom>
          <a:solidFill>
            <a:srgbClr val="002060"/>
          </a:solidFill>
          <a:ln w="76200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7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86000"/>
            <a:ext cx="3810000" cy="286232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শ্রেণি-১ম</a:t>
            </a:r>
            <a:endParaRPr lang="en-US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বিষয়-প্রাথমিক গণিত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1981200"/>
            <a:ext cx="4800600" cy="4247317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অধ্যায়-১৪</a:t>
            </a:r>
          </a:p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শিরোনাম-সংখ্যা পড়ি (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৪১ থেকে ১০০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পাঠ-১</a:t>
            </a:r>
          </a:p>
          <a:p>
            <a:pPr algn="ctr"/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পাঠ্যপুস্তকের পৃষ্ঠাঃ৯২</a:t>
            </a:r>
            <a:endParaRPr lang="en-US" sz="5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creenshot (466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1295400"/>
            <a:ext cx="304800" cy="46482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286000" y="0"/>
            <a:ext cx="4343400" cy="923330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NikoshBAN"/>
              </a:rPr>
              <a:t>শিখনফল</a:t>
            </a:r>
            <a:endParaRPr lang="en-US" sz="5400" dirty="0">
              <a:solidFill>
                <a:srgbClr val="002060"/>
              </a:solidFill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1295400"/>
            <a:ext cx="655320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পাঠ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0" y="2133600"/>
            <a:ext cx="9144000" cy="5105400"/>
          </a:xfrm>
          <a:prstGeom prst="horizontalScroll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১.৩.৬ একশ পর্যন্ত সংখ্যা গণনা করতে পারবে</a:t>
            </a:r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6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১.৩.৭ একশ পর্যন্ত সংখ্যা পড়তে পারবে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286000" y="0"/>
            <a:ext cx="4724400" cy="11079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যাচা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0" y="609600"/>
            <a:ext cx="9372600" cy="70866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3886200"/>
            <a:ext cx="7924800" cy="101566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*৩০-৪০ পর্যন্ত সংখ্যাগুলো বলো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5029200"/>
            <a:ext cx="7924800" cy="1754326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*বলতে পারো,৪০-এর পরে কোন সংখ্যা?</a:t>
            </a:r>
            <a:endParaRPr lang="en-US" sz="54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1000050952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066800" y="1295400"/>
            <a:ext cx="8077200" cy="25146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Horizontal Scroll 2"/>
          <p:cNvSpPr/>
          <p:nvPr/>
        </p:nvSpPr>
        <p:spPr>
          <a:xfrm>
            <a:off x="-228600" y="2286000"/>
            <a:ext cx="9372600" cy="4572000"/>
          </a:xfrm>
          <a:prstGeom prst="horizontalScroll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“আজ আমরা </a:t>
            </a:r>
            <a:r>
              <a:rPr lang="en-US" sz="66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৪১ থেকে ১০০ </a:t>
            </a:r>
            <a:r>
              <a:rPr lang="en-US" sz="66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পর্যন্ত সংখ্যা গণনা করব ও শুদ্ধ উচ্চারণে পড়ব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66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”</a:t>
            </a:r>
            <a:endParaRPr lang="en-US" sz="66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50895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0" y="304800"/>
            <a:ext cx="8915400" cy="25146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1913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752600" y="1"/>
            <a:ext cx="5867400" cy="132343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914400" y="1828800"/>
            <a:ext cx="7162800" cy="3276600"/>
          </a:xfrm>
          <a:prstGeom prst="ellipse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5334000"/>
            <a:ext cx="8382000" cy="1200329"/>
          </a:xfrm>
          <a:prstGeom prst="rect">
            <a:avLst/>
          </a:prstGeom>
          <a:solidFill>
            <a:srgbClr val="FFC000"/>
          </a:solidFill>
          <a:ln w="76200">
            <a:solidFill>
              <a:srgbClr val="00206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সংখ্যা পড়ি (</a:t>
            </a:r>
            <a:r>
              <a:rPr lang="en-US" sz="72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৪১ থেকে ১০০</a:t>
            </a:r>
            <a:r>
              <a:rPr lang="en-US" sz="72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00050895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4876800" y="2438400"/>
            <a:ext cx="3047999" cy="1905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Oval 6"/>
          <p:cNvSpPr/>
          <p:nvPr/>
        </p:nvSpPr>
        <p:spPr>
          <a:xfrm>
            <a:off x="914400" y="2514600"/>
            <a:ext cx="3505200" cy="1905000"/>
          </a:xfrm>
          <a:prstGeom prst="ellipse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0" y="29718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endParaRPr lang="en-US" sz="72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1000049869.jpg"/>
          <p:cNvPicPr>
            <a:picLocks noChangeAspect="1"/>
          </p:cNvPicPr>
          <p:nvPr/>
        </p:nvPicPr>
        <p:blipFill>
          <a:blip r:embed="rId2">
            <a:lum bright="-20000"/>
          </a:blip>
          <a:srcRect l="69327" b="59091"/>
          <a:stretch>
            <a:fillRect/>
          </a:stretch>
        </p:blipFill>
        <p:spPr>
          <a:xfrm>
            <a:off x="3810000" y="1828800"/>
            <a:ext cx="1600200" cy="11430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1000049869.jpg"/>
          <p:cNvPicPr>
            <a:picLocks noChangeAspect="1"/>
          </p:cNvPicPr>
          <p:nvPr/>
        </p:nvPicPr>
        <p:blipFill>
          <a:blip r:embed="rId2">
            <a:lum bright="-20000"/>
          </a:blip>
          <a:srcRect l="69327" b="59091"/>
          <a:stretch>
            <a:fillRect/>
          </a:stretch>
        </p:blipFill>
        <p:spPr>
          <a:xfrm>
            <a:off x="3886200" y="3886200"/>
            <a:ext cx="1600200" cy="12192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80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7391400" cy="3276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762000" y="3352800"/>
            <a:ext cx="7924800" cy="83099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267200"/>
            <a:ext cx="91440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ছবিতে ৪ টি দশকের বান্ডিল ও ১ টি কাঠি দেখা যাচ্ছে।</a:t>
            </a:r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181600"/>
            <a:ext cx="9448800" cy="1569660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৪ টি দশকের বান্ডিল +১ টি কাঠি</a:t>
            </a:r>
          </a:p>
          <a:p>
            <a:pPr algn="ctr"/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৪০+১=৪১(একচল্লিশ)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1000050684.png"/>
          <p:cNvPicPr>
            <a:picLocks noChangeAspect="1"/>
          </p:cNvPicPr>
          <p:nvPr/>
        </p:nvPicPr>
        <p:blipFill>
          <a:blip r:embed="rId5">
            <a:lum bright="-10000"/>
          </a:blip>
          <a:srcRect l="69656" b="8656"/>
          <a:stretch>
            <a:fillRect/>
          </a:stretch>
        </p:blipFill>
        <p:spPr>
          <a:xfrm>
            <a:off x="7772400" y="0"/>
            <a:ext cx="1176337" cy="3200400"/>
          </a:xfrm>
          <a:prstGeom prst="rect">
            <a:avLst/>
          </a:prstGeom>
          <a:ln w="889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867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79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9448800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83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7086600" cy="3429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3581400"/>
            <a:ext cx="7924800" cy="830997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343400"/>
            <a:ext cx="9144000" cy="830997"/>
          </a:xfrm>
          <a:prstGeom prst="rect">
            <a:avLst/>
          </a:prstGeom>
          <a:solidFill>
            <a:srgbClr val="00B05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ছবিতে ৫ টি দশকের বান্ডিল ও ১ টি কাঠি দেখা যাচ্ছে।</a:t>
            </a:r>
            <a:endParaRPr lang="en-US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৫ টি দশকের বান্ডিল +১ টি কাঠি</a:t>
            </a:r>
          </a:p>
          <a:p>
            <a:pPr algn="ctr"/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৫০+১=৫১(একান্ন)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1000050684.png"/>
          <p:cNvPicPr>
            <a:picLocks noChangeAspect="1"/>
          </p:cNvPicPr>
          <p:nvPr/>
        </p:nvPicPr>
        <p:blipFill>
          <a:blip r:embed="rId4">
            <a:lum bright="-10000"/>
          </a:blip>
          <a:srcRect l="69656" b="8656"/>
          <a:stretch>
            <a:fillRect/>
          </a:stretch>
        </p:blipFill>
        <p:spPr>
          <a:xfrm>
            <a:off x="7620000" y="0"/>
            <a:ext cx="1176337" cy="3429000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1913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78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85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48126" y="16042"/>
            <a:ext cx="7772400" cy="380353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1000050684.png"/>
          <p:cNvPicPr>
            <a:picLocks noChangeAspect="1"/>
          </p:cNvPicPr>
          <p:nvPr/>
        </p:nvPicPr>
        <p:blipFill>
          <a:blip r:embed="rId4">
            <a:lum bright="-10000"/>
          </a:blip>
          <a:srcRect l="69656" b="8656"/>
          <a:stretch>
            <a:fillRect/>
          </a:stretch>
        </p:blipFill>
        <p:spPr>
          <a:xfrm>
            <a:off x="7967663" y="0"/>
            <a:ext cx="1176337" cy="3810000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3581400"/>
            <a:ext cx="7924800" cy="83099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67200"/>
            <a:ext cx="9144000" cy="830997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ছবিতে ৬ টি দশকের বান্ডিল ও ১ টি কাঠি দেখা যাচ্ছে।</a:t>
            </a:r>
            <a:endParaRPr lang="en-US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181600"/>
            <a:ext cx="9144000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৬ টি দশকের বান্ডিল +১ টি কাঠি</a:t>
            </a:r>
          </a:p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৬০+১=৬১(একষট্টি)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77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86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6042" y="48126"/>
            <a:ext cx="7620000" cy="357493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1000050684.png"/>
          <p:cNvPicPr>
            <a:picLocks noChangeAspect="1"/>
          </p:cNvPicPr>
          <p:nvPr/>
        </p:nvPicPr>
        <p:blipFill>
          <a:blip r:embed="rId4">
            <a:lum bright="-10000"/>
          </a:blip>
          <a:srcRect l="69656" b="8656"/>
          <a:stretch>
            <a:fillRect/>
          </a:stretch>
        </p:blipFill>
        <p:spPr>
          <a:xfrm>
            <a:off x="7967663" y="0"/>
            <a:ext cx="1176337" cy="3657600"/>
          </a:xfrm>
          <a:prstGeom prst="rect">
            <a:avLst/>
          </a:prstGeom>
          <a:solidFill>
            <a:srgbClr val="FFFF00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762000" y="3581400"/>
            <a:ext cx="7924800" cy="830997"/>
          </a:xfrm>
          <a:prstGeom prst="rect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419600"/>
            <a:ext cx="9144000" cy="83099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ছবিতে ৭ টি দশকের বান্ডিল ও ১ টি কাঠি দেখা যাচ্ছে।</a:t>
            </a:r>
            <a:endParaRPr lang="en-US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৭ টি দশকের বান্ডিল +১ টি কাঠি</a:t>
            </a:r>
          </a:p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৭০+১=৭১(একাত্তর)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76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87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8153400" cy="357493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1000050684.png"/>
          <p:cNvPicPr>
            <a:picLocks noChangeAspect="1"/>
          </p:cNvPicPr>
          <p:nvPr/>
        </p:nvPicPr>
        <p:blipFill>
          <a:blip r:embed="rId4">
            <a:lum bright="-10000"/>
          </a:blip>
          <a:srcRect l="69656" b="8656"/>
          <a:stretch>
            <a:fillRect/>
          </a:stretch>
        </p:blipFill>
        <p:spPr>
          <a:xfrm>
            <a:off x="8382000" y="0"/>
            <a:ext cx="762000" cy="3657600"/>
          </a:xfrm>
          <a:prstGeom prst="rect">
            <a:avLst/>
          </a:prstGeom>
          <a:solidFill>
            <a:srgbClr val="FFFF00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3581400"/>
            <a:ext cx="7924800" cy="830997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19600"/>
            <a:ext cx="9144000" cy="830997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ছবিতে ৮ টি দশকের বান্ডিল ও ১ টি কাঠি দেখা যাচ্ছে।</a:t>
            </a:r>
            <a:endParaRPr lang="en-US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৮ টি দশকের বান্ডিল +১ টি কাঠি</a:t>
            </a:r>
          </a:p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৮০+১=৮১(একাশি)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897.png"/>
          <p:cNvPicPr>
            <a:picLocks noChangeAspect="1"/>
          </p:cNvPicPr>
          <p:nvPr/>
        </p:nvPicPr>
        <p:blipFill>
          <a:blip r:embed="rId3">
            <a:lum bright="-10000"/>
          </a:blip>
          <a:srcRect t="16667" b="2777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88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8153400" cy="357493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1000050684.png"/>
          <p:cNvPicPr>
            <a:picLocks noChangeAspect="1"/>
          </p:cNvPicPr>
          <p:nvPr/>
        </p:nvPicPr>
        <p:blipFill>
          <a:blip r:embed="rId4">
            <a:lum bright="-10000"/>
          </a:blip>
          <a:srcRect l="69656" b="8656"/>
          <a:stretch>
            <a:fillRect/>
          </a:stretch>
        </p:blipFill>
        <p:spPr>
          <a:xfrm>
            <a:off x="8382000" y="0"/>
            <a:ext cx="762000" cy="3657600"/>
          </a:xfrm>
          <a:prstGeom prst="rect">
            <a:avLst/>
          </a:prstGeom>
          <a:solidFill>
            <a:srgbClr val="FFFF00"/>
          </a:solidFill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3581400"/>
            <a:ext cx="79248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8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তোমরা  </a:t>
            </a:r>
            <a:r>
              <a:rPr lang="en-US" sz="48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দেখতে  পাচ্ছো?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19600"/>
            <a:ext cx="9144000" cy="83099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ছবিতে ৯ টি দশকের বান্ডিল ও ১ টি কাঠি দেখা যাচ্ছে।</a:t>
            </a:r>
            <a:endParaRPr lang="en-US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rgbClr val="92D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৯ টি দশকের বান্ডিল +১ টি কাঠি</a:t>
            </a:r>
          </a:p>
          <a:p>
            <a:pPr algn="ctr"/>
            <a:r>
              <a:rPr lang="en-US" sz="48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৯০+১=৯১(একানব্বই)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50674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1"/>
            <a:ext cx="9144000" cy="101566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এসো সংখ্যা চার্ট থেকে সংখ্যা পড়ি 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51045.jpg"/>
          <p:cNvPicPr>
            <a:picLocks noChangeAspect="1"/>
          </p:cNvPicPr>
          <p:nvPr/>
        </p:nvPicPr>
        <p:blipFill>
          <a:blip r:embed="rId3">
            <a:lum bright="-30000" contrast="40000"/>
          </a:blip>
          <a:srcRect b="4444"/>
          <a:stretch>
            <a:fillRect/>
          </a:stretch>
        </p:blipFill>
        <p:spPr>
          <a:xfrm>
            <a:off x="0" y="914400"/>
            <a:ext cx="9144000" cy="5943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981200" y="0"/>
            <a:ext cx="50292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0"/>
            <a:ext cx="1905000" cy="1278602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তোমরা দলে ৯২ পৃষ্ঠার (৪১-১০০)পর্যন্ত সংখ্যাগুলো শুদ্ধ উচ্চারণে পড়ো।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00051045.jpg"/>
          <p:cNvPicPr>
            <a:picLocks noChangeAspect="1"/>
          </p:cNvPicPr>
          <p:nvPr/>
        </p:nvPicPr>
        <p:blipFill>
          <a:blip r:embed="rId4">
            <a:lum bright="-30000" contrast="40000"/>
          </a:blip>
          <a:srcRect b="4444"/>
          <a:stretch>
            <a:fillRect/>
          </a:stretch>
        </p:blipFill>
        <p:spPr>
          <a:xfrm>
            <a:off x="0" y="1219200"/>
            <a:ext cx="9144000" cy="38862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685800" y="0"/>
            <a:ext cx="7620000" cy="101566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সংখ্যা কার্ড দেখে সংখ্যা বলো</a:t>
            </a:r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50701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0" y="1066800"/>
            <a:ext cx="4343400" cy="28194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1000050698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4495800" y="1066800"/>
            <a:ext cx="4648200" cy="28194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1000050695.jpg"/>
          <p:cNvPicPr>
            <a:picLocks noChangeAspect="1"/>
          </p:cNvPicPr>
          <p:nvPr/>
        </p:nvPicPr>
        <p:blipFill>
          <a:blip r:embed="rId5" cstate="print">
            <a:lum bright="-10000"/>
          </a:blip>
          <a:stretch>
            <a:fillRect/>
          </a:stretch>
        </p:blipFill>
        <p:spPr>
          <a:xfrm>
            <a:off x="0" y="4012075"/>
            <a:ext cx="4267200" cy="284592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1000050696.jpg"/>
          <p:cNvPicPr>
            <a:picLocks noChangeAspect="1"/>
          </p:cNvPicPr>
          <p:nvPr/>
        </p:nvPicPr>
        <p:blipFill>
          <a:blip r:embed="rId6" cstate="print">
            <a:lum bright="-10000"/>
          </a:blip>
          <a:stretch>
            <a:fillRect/>
          </a:stretch>
        </p:blipFill>
        <p:spPr>
          <a:xfrm>
            <a:off x="4343400" y="3962400"/>
            <a:ext cx="4800600" cy="2895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057400" y="0"/>
            <a:ext cx="5791200" cy="132343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0"/>
            <a:ext cx="2133600" cy="1295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Horizontal Scroll 4"/>
          <p:cNvSpPr/>
          <p:nvPr/>
        </p:nvSpPr>
        <p:spPr>
          <a:xfrm>
            <a:off x="-228600" y="838200"/>
            <a:ext cx="9372600" cy="22098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তোমরা জোড়ায় (৪১-১০০)পর্যন্ত সংখ্যাগুলো পড়ো এবং পড়া শেষে নিচের শূন্যস্থান পূরণ করো। </a:t>
            </a:r>
          </a:p>
        </p:txBody>
      </p:sp>
      <p:sp>
        <p:nvSpPr>
          <p:cNvPr id="6" name="Down Arrow 5"/>
          <p:cNvSpPr/>
          <p:nvPr/>
        </p:nvSpPr>
        <p:spPr>
          <a:xfrm>
            <a:off x="4114800" y="2819400"/>
            <a:ext cx="685800" cy="457200"/>
          </a:xfrm>
          <a:prstGeom prst="downArrow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1000050702.png"/>
          <p:cNvPicPr>
            <a:picLocks noChangeAspect="1"/>
          </p:cNvPicPr>
          <p:nvPr/>
        </p:nvPicPr>
        <p:blipFill>
          <a:blip r:embed="rId4">
            <a:lum bright="-10000"/>
          </a:blip>
          <a:stretch>
            <a:fillRect/>
          </a:stretch>
        </p:blipFill>
        <p:spPr>
          <a:xfrm>
            <a:off x="1219200" y="3276600"/>
            <a:ext cx="7010400" cy="35814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1913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133600" y="35004"/>
            <a:ext cx="4267200" cy="1107996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err="1" smtClean="0">
                <a:solidFill>
                  <a:srgbClr val="FFFF00"/>
                </a:solidFill>
              </a:rPr>
              <a:t>মূল্যায়ন</a:t>
            </a:r>
            <a:endParaRPr lang="en-US" sz="660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19200"/>
            <a:ext cx="7620000" cy="101566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নিচের প্রশ্নগুলোর উত্তর দাও</a:t>
            </a:r>
            <a:r>
              <a:rPr lang="en-US" sz="4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2362200"/>
            <a:ext cx="6477000" cy="92333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*৪৮-এর পরের সংখ্যা কত</a:t>
            </a:r>
            <a:r>
              <a:rPr lang="en-US" sz="4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4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0" y="4267200"/>
            <a:ext cx="9372600" cy="1752600"/>
          </a:xfrm>
          <a:prstGeom prst="horizontalScroll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*৮১-এ কতটি দশক ও কতটি একক আছে?</a:t>
            </a:r>
            <a:endParaRPr lang="en-US" sz="48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403937"/>
            <a:ext cx="6781800" cy="923330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*৯৯-এর আগের সংখ্যা কত?</a:t>
            </a:r>
            <a:endParaRPr lang="en-US" sz="54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5934670"/>
            <a:ext cx="8001000" cy="923330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*৭১-৮০ পর্যন্ত সংখ্যাগুলো বলো</a:t>
            </a:r>
            <a:r>
              <a:rPr lang="en-US" sz="400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33400" y="0"/>
            <a:ext cx="8153400" cy="1323439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নিরাময়মূলক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000042494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685800" y="1219200"/>
            <a:ext cx="7848600" cy="24384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3429000"/>
            <a:ext cx="9144000" cy="3554075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(৪১-১০০)পর্যন্ত সংখ্যাগুলো সঠিকভাবে গণনা করতে ও শুদ্ধ উচ্চারণে পড়তে পারেনি,তাদেরকে সংখ্যা চার্ট,সংখ্যা কার্ডের মাধ্যমে পুনরায় ধারণা প্রদান </a:t>
            </a:r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অনুশীলনের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33400" y="0"/>
            <a:ext cx="8153400" cy="1323439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8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সারসংক্ষেপ</a:t>
            </a:r>
            <a:endParaRPr lang="en-US" sz="8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Vertical Scroll 3"/>
          <p:cNvSpPr/>
          <p:nvPr/>
        </p:nvSpPr>
        <p:spPr>
          <a:xfrm>
            <a:off x="0" y="1752600"/>
            <a:ext cx="9144000" cy="1219200"/>
          </a:xfrm>
          <a:prstGeom prst="verticalScroll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</a:t>
            </a:r>
            <a:r>
              <a:rPr lang="en-US" sz="540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শিখলাম</a:t>
            </a:r>
            <a:r>
              <a:rPr lang="en-US" sz="5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0" y="2667000"/>
            <a:ext cx="9144000" cy="4419600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থেকে আমরা (৪১-১০০)পর্যন্ত সংখ্যাগুলো গণনা করতে ও শুদ্ধ উচ্চারণে পড়তে শিখেছি</a:t>
            </a:r>
            <a:r>
              <a:rPr lang="en-US" sz="40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057400" y="0"/>
            <a:ext cx="49530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447800"/>
            <a:ext cx="64008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Horizontal Scroll 5"/>
          <p:cNvSpPr/>
          <p:nvPr/>
        </p:nvSpPr>
        <p:spPr>
          <a:xfrm>
            <a:off x="381000" y="4191000"/>
            <a:ext cx="8763000" cy="26670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(৪১-১০০)পর্যন্ত সংখ্যাগুলো খাতায় লিখে আগামী ক্লাসে দেখাবে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9869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956"/>
            <a:ext cx="9144000" cy="6856087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9871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295400" y="1295400"/>
            <a:ext cx="6629400" cy="40957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397</Words>
  <Application>Microsoft Office PowerPoint</Application>
  <PresentationFormat>On-screen Show (4:3)</PresentationFormat>
  <Paragraphs>61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MAKSUDA</dc:creator>
  <cp:lastModifiedBy>MAKSUDA</cp:lastModifiedBy>
  <cp:revision>246</cp:revision>
  <dcterms:created xsi:type="dcterms:W3CDTF">2026-10-01T13:20:57Z</dcterms:created>
  <dcterms:modified xsi:type="dcterms:W3CDTF">2026-10-11T12:08:40Z</dcterms:modified>
</cp:coreProperties>
</file>