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3" r:id="rId2"/>
    <p:sldId id="274" r:id="rId3"/>
    <p:sldId id="275" r:id="rId4"/>
    <p:sldId id="276" r:id="rId5"/>
    <p:sldId id="277" r:id="rId6"/>
    <p:sldId id="257" r:id="rId7"/>
    <p:sldId id="258" r:id="rId8"/>
    <p:sldId id="259" r:id="rId9"/>
    <p:sldId id="279" r:id="rId10"/>
    <p:sldId id="260" r:id="rId11"/>
    <p:sldId id="281" r:id="rId12"/>
    <p:sldId id="272" r:id="rId13"/>
    <p:sldId id="261" r:id="rId14"/>
    <p:sldId id="262" r:id="rId15"/>
    <p:sldId id="284" r:id="rId16"/>
    <p:sldId id="285" r:id="rId17"/>
    <p:sldId id="265" r:id="rId18"/>
    <p:sldId id="266" r:id="rId19"/>
    <p:sldId id="267" r:id="rId20"/>
    <p:sldId id="26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oB8bO8Qwdx21XMrxJXUkQ" hashData="suDtbbUA13Z4qO+RI/84Q2WbD2Q"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702" autoAdjust="0"/>
    <p:restoredTop sz="94660"/>
  </p:normalViewPr>
  <p:slideViewPr>
    <p:cSldViewPr>
      <p:cViewPr>
        <p:scale>
          <a:sx n="70" d="100"/>
          <a:sy n="70" d="100"/>
        </p:scale>
        <p:origin x="-1380"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836F11-380C-47C3-8209-230BA80C4006}" type="datetimeFigureOut">
              <a:rPr lang="en-US" smtClean="0"/>
              <a:pPr/>
              <a:t>10/3/2026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069347-E0F7-41F3-8598-A791A1460D8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A296FF7-2D25-4047-B89B-DA197251CDC3}"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B0E4DA-7DBC-486D-B331-36D830BC6DFF}"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2115A6-6ACD-48B5-B0E8-E18F5C61F4F4}"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046C3B-A0C7-4F65-9BCB-1256C77C8EC0}" type="datetime1">
              <a:rPr lang="en-US" smtClean="0"/>
              <a:pPr/>
              <a:t>10/3/2026</a:t>
            </a:fld>
            <a:endParaRPr lang="en-US"/>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7" name="Slide Number Placeholder 6"/>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43A24FF-9916-4D45-AEEA-E8CE93D0DEC4}" type="datetime1">
              <a:rPr lang="en-US" smtClean="0"/>
              <a:pPr/>
              <a:t>10/3/2026</a:t>
            </a:fld>
            <a:endParaRPr lang="en-US"/>
          </a:p>
        </p:txBody>
      </p:sp>
      <p:sp>
        <p:nvSpPr>
          <p:cNvPr id="8" name="Footer Placeholder 7"/>
          <p:cNvSpPr>
            <a:spLocks noGrp="1"/>
          </p:cNvSpPr>
          <p:nvPr>
            <p:ph type="ftr" sz="quarter" idx="11"/>
          </p:nvPr>
        </p:nvSpPr>
        <p:spPr/>
        <p:txBody>
          <a:bodyPr/>
          <a:lstStyle/>
          <a:p>
            <a:r>
              <a:rPr lang="en-US" smtClean="0"/>
              <a:t>Mizan Sir</a:t>
            </a:r>
            <a:endParaRPr lang="en-US"/>
          </a:p>
        </p:txBody>
      </p:sp>
      <p:sp>
        <p:nvSpPr>
          <p:cNvPr id="9" name="Slide Number Placeholder 8"/>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2EA4CC-1B44-4318-83A8-710946FB6969}" type="datetime1">
              <a:rPr lang="en-US" smtClean="0"/>
              <a:pPr/>
              <a:t>10/3/2026</a:t>
            </a:fld>
            <a:endParaRPr lang="en-US"/>
          </a:p>
        </p:txBody>
      </p:sp>
      <p:sp>
        <p:nvSpPr>
          <p:cNvPr id="4" name="Footer Placeholder 3"/>
          <p:cNvSpPr>
            <a:spLocks noGrp="1"/>
          </p:cNvSpPr>
          <p:nvPr>
            <p:ph type="ftr" sz="quarter" idx="11"/>
          </p:nvPr>
        </p:nvSpPr>
        <p:spPr/>
        <p:txBody>
          <a:bodyPr/>
          <a:lstStyle/>
          <a:p>
            <a:r>
              <a:rPr lang="en-US" smtClean="0"/>
              <a:t>Mizan Sir</a:t>
            </a:r>
            <a:endParaRPr lang="en-US"/>
          </a:p>
        </p:txBody>
      </p:sp>
      <p:sp>
        <p:nvSpPr>
          <p:cNvPr id="5" name="Slide Number Placeholder 4"/>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E00EEE-1911-4AAB-8425-0A38A68E1DD0}" type="datetime1">
              <a:rPr lang="en-US" smtClean="0"/>
              <a:pPr/>
              <a:t>10/3/2026</a:t>
            </a:fld>
            <a:endParaRPr lang="en-US"/>
          </a:p>
        </p:txBody>
      </p:sp>
      <p:sp>
        <p:nvSpPr>
          <p:cNvPr id="3" name="Footer Placeholder 2"/>
          <p:cNvSpPr>
            <a:spLocks noGrp="1"/>
          </p:cNvSpPr>
          <p:nvPr>
            <p:ph type="ftr" sz="quarter" idx="11"/>
          </p:nvPr>
        </p:nvSpPr>
        <p:spPr/>
        <p:txBody>
          <a:bodyPr/>
          <a:lstStyle/>
          <a:p>
            <a:r>
              <a:rPr lang="en-US" smtClean="0"/>
              <a:t>Mizan Sir</a:t>
            </a:r>
            <a:endParaRPr lang="en-US"/>
          </a:p>
        </p:txBody>
      </p:sp>
      <p:sp>
        <p:nvSpPr>
          <p:cNvPr id="4" name="Slide Number Placeholder 3"/>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07CD2E-DEF6-4995-A269-2EC0423A8211}" type="datetime1">
              <a:rPr lang="en-US" smtClean="0"/>
              <a:pPr/>
              <a:t>10/3/2026</a:t>
            </a:fld>
            <a:endParaRPr lang="en-US"/>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7" name="Slide Number Placeholder 6"/>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19213-09E6-4A6A-87B1-266D7DD59FAD}" type="datetime1">
              <a:rPr lang="en-US" smtClean="0"/>
              <a:pPr/>
              <a:t>10/3/2026</a:t>
            </a:fld>
            <a:endParaRPr lang="en-US"/>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7" name="Slide Number Placeholder 6"/>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D6537F-711E-4264-83DA-5613881E2F7F}"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3C2DF4-6794-4929-840B-788E14385754}" type="datetime1">
              <a:rPr lang="en-US" smtClean="0"/>
              <a:pPr/>
              <a:t>10/3/2026</a:t>
            </a:fld>
            <a:endParaRPr lang="en-US"/>
          </a:p>
        </p:txBody>
      </p:sp>
      <p:sp>
        <p:nvSpPr>
          <p:cNvPr id="5" name="Footer Placeholder 4"/>
          <p:cNvSpPr>
            <a:spLocks noGrp="1"/>
          </p:cNvSpPr>
          <p:nvPr>
            <p:ph type="ftr" sz="quarter" idx="11"/>
          </p:nvPr>
        </p:nvSpPr>
        <p:spPr/>
        <p:txBody>
          <a:bodyPr/>
          <a:lstStyle/>
          <a:p>
            <a:r>
              <a:rPr lang="en-US" smtClean="0"/>
              <a:t>Mizan Sir</a:t>
            </a:r>
            <a:endParaRPr lang="en-US"/>
          </a:p>
        </p:txBody>
      </p:sp>
      <p:sp>
        <p:nvSpPr>
          <p:cNvPr id="6" name="Slide Number Placeholder 5"/>
          <p:cNvSpPr>
            <a:spLocks noGrp="1"/>
          </p:cNvSpPr>
          <p:nvPr>
            <p:ph type="sldNum" sz="quarter" idx="12"/>
          </p:nvPr>
        </p:nvSpPr>
        <p:spPr/>
        <p:txBody>
          <a:bodyPr/>
          <a:lstStyle/>
          <a:p>
            <a:fld id="{447C1A67-1606-4E99-8D10-D83191856A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B1C14-6A4D-4824-8E65-02D17667D64F}" type="datetime1">
              <a:rPr lang="en-US" smtClean="0"/>
              <a:pPr/>
              <a:t>10/3/2026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Mizan Sir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7C1A67-1606-4E99-8D10-D83191856A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Mizan Sir</a:t>
            </a:r>
            <a:endParaRPr lang="en-US"/>
          </a:p>
        </p:txBody>
      </p:sp>
      <p:sp>
        <p:nvSpPr>
          <p:cNvPr id="5" name="Rectangle 4"/>
          <p:cNvSpPr/>
          <p:nvPr/>
        </p:nvSpPr>
        <p:spPr>
          <a:xfrm>
            <a:off x="1219200" y="2286000"/>
            <a:ext cx="7010400" cy="2215991"/>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13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স্বাগতম</a:t>
            </a:r>
            <a:endParaRPr lang="en-US" sz="13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 xmlns:p14="http://schemas.microsoft.com/office/powerpoint/2010/main" val="3583491006"/>
      </p:ext>
    </p:extLst>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path" presetSubtype="0" accel="50000" decel="50000" fill="hold" grpId="1" nodeType="clickEffect">
                                  <p:stCondLst>
                                    <p:cond delay="0"/>
                                  </p:stCondLst>
                                  <p:iterate type="lt">
                                    <p:tmPct val="0"/>
                                  </p:iterate>
                                  <p:childTnLst>
                                    <p:animMotion origin="layout" path="M 0 0  C 0.069 0  0.125 0.0746  0.125 0.16651  C 0.125 0.25843  0.069 0.33302  0 0.33302  C -0.069 0.33302  -0.125 0.25843  -0.125 0.16651  C -0.125 0.0746  -0.069 0  0 0  Z" pathEditMode="relative" ptsTypes="">
                                      <p:cBhvr>
                                        <p:cTn id="15" dur="2000" fill="hold"/>
                                        <p:tgtEl>
                                          <p:spTgt spid="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57200" y="1828800"/>
            <a:ext cx="8305800" cy="406265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মোঃ</a:t>
            </a:r>
            <a:r>
              <a:rPr lang="en-US"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 </a:t>
            </a: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মিজানুর</a:t>
            </a:r>
            <a:r>
              <a:rPr lang="en-US"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 </a:t>
            </a:r>
            <a:r>
              <a:rPr lang="en-US" sz="44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রহমান</a:t>
            </a:r>
            <a:endParaRPr lang="en-US"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endParaRPr>
          </a:p>
          <a:p>
            <a:pPr>
              <a:lnSpc>
                <a:spcPct val="150000"/>
              </a:lnSpc>
            </a:pPr>
            <a:r>
              <a:rPr lang="en-US" sz="2800" b="1" dirty="0" err="1" smtClean="0">
                <a:solidFill>
                  <a:srgbClr val="C00000"/>
                </a:solidFill>
                <a:latin typeface="SutonnyMJ" pitchFamily="2" charset="0"/>
                <a:cs typeface="SutonnyMJ" pitchFamily="2" charset="0"/>
              </a:rPr>
              <a:t>বিবিএস</a:t>
            </a:r>
            <a:r>
              <a:rPr lang="en-US" sz="2800" b="1" dirty="0" smtClean="0">
                <a:solidFill>
                  <a:srgbClr val="C00000"/>
                </a:solidFill>
                <a:latin typeface="SutonnyMJ" pitchFamily="2" charset="0"/>
                <a:cs typeface="SutonnyMJ" pitchFamily="2" charset="0"/>
              </a:rPr>
              <a:t> (</a:t>
            </a:r>
            <a:r>
              <a:rPr lang="en-US" sz="2800" b="1" dirty="0" err="1" smtClean="0">
                <a:solidFill>
                  <a:srgbClr val="C00000"/>
                </a:solidFill>
                <a:latin typeface="SutonnyMJ" pitchFamily="2" charset="0"/>
                <a:cs typeface="SutonnyMJ" pitchFamily="2" charset="0"/>
              </a:rPr>
              <a:t>অনার্স</a:t>
            </a:r>
            <a:r>
              <a:rPr lang="en-US" sz="2800" b="1" dirty="0" smtClean="0">
                <a:solidFill>
                  <a:srgbClr val="C00000"/>
                </a:solidFill>
                <a:latin typeface="SutonnyMJ" pitchFamily="2" charset="0"/>
                <a:cs typeface="SutonnyMJ" pitchFamily="2" charset="0"/>
              </a:rPr>
              <a:t>), </a:t>
            </a:r>
            <a:r>
              <a:rPr lang="en-US" sz="2800" b="1" dirty="0" err="1" smtClean="0">
                <a:solidFill>
                  <a:srgbClr val="C00000"/>
                </a:solidFill>
                <a:latin typeface="SutonnyMJ" pitchFamily="2" charset="0"/>
                <a:cs typeface="SutonnyMJ" pitchFamily="2" charset="0"/>
              </a:rPr>
              <a:t>এমবিএস</a:t>
            </a:r>
            <a:r>
              <a:rPr lang="en-US" sz="2800" b="1" dirty="0" smtClean="0">
                <a:solidFill>
                  <a:srgbClr val="C00000"/>
                </a:solidFill>
                <a:latin typeface="SutonnyMJ" pitchFamily="2" charset="0"/>
                <a:cs typeface="SutonnyMJ" pitchFamily="2" charset="0"/>
              </a:rPr>
              <a:t> (</a:t>
            </a:r>
            <a:r>
              <a:rPr lang="en-US" sz="2800" b="1" dirty="0" err="1" smtClean="0">
                <a:solidFill>
                  <a:srgbClr val="C00000"/>
                </a:solidFill>
                <a:latin typeface="SutonnyMJ" pitchFamily="2" charset="0"/>
                <a:cs typeface="SutonnyMJ" pitchFamily="2" charset="0"/>
              </a:rPr>
              <a:t>হিসাববিজ্ঞান</a:t>
            </a:r>
            <a:r>
              <a:rPr lang="en-US" sz="2800" b="1" dirty="0" smtClean="0">
                <a:solidFill>
                  <a:srgbClr val="C00000"/>
                </a:solidFill>
                <a:latin typeface="SutonnyMJ" pitchFamily="2" charset="0"/>
                <a:cs typeface="SutonnyMJ" pitchFamily="2" charset="0"/>
              </a:rPr>
              <a:t>)</a:t>
            </a:r>
          </a:p>
          <a:p>
            <a:pPr>
              <a:lnSpc>
                <a:spcPct val="150000"/>
              </a:lnSpc>
            </a:pPr>
            <a:r>
              <a:rPr lang="en-US" sz="2800" b="1" dirty="0" smtClean="0">
                <a:solidFill>
                  <a:srgbClr val="C00000"/>
                </a:solidFill>
                <a:latin typeface="SutonnyMJ" pitchFamily="2" charset="0"/>
                <a:cs typeface="SutonnyMJ" pitchFamily="2" charset="0"/>
              </a:rPr>
              <a:t>(</a:t>
            </a:r>
            <a:r>
              <a:rPr lang="en-US" sz="2800" b="1" dirty="0" err="1" smtClean="0">
                <a:solidFill>
                  <a:srgbClr val="C00000"/>
                </a:solidFill>
                <a:latin typeface="SutonnyMJ" pitchFamily="2" charset="0"/>
                <a:cs typeface="SutonnyMJ" pitchFamily="2" charset="0"/>
              </a:rPr>
              <a:t>বি.এড</a:t>
            </a:r>
            <a:r>
              <a:rPr lang="en-US" sz="2800" b="1" dirty="0" smtClean="0">
                <a:solidFill>
                  <a:srgbClr val="C00000"/>
                </a:solidFill>
                <a:latin typeface="SutonnyMJ" pitchFamily="2" charset="0"/>
                <a:cs typeface="SutonnyMJ" pitchFamily="2" charset="0"/>
              </a:rPr>
              <a:t>, </a:t>
            </a:r>
            <a:r>
              <a:rPr lang="en-US" sz="2800" b="1" dirty="0" err="1" smtClean="0">
                <a:solidFill>
                  <a:srgbClr val="C00000"/>
                </a:solidFill>
                <a:latin typeface="SutonnyMJ" pitchFamily="2" charset="0"/>
                <a:cs typeface="SutonnyMJ" pitchFamily="2" charset="0"/>
              </a:rPr>
              <a:t>এম.এড</a:t>
            </a:r>
            <a:r>
              <a:rPr lang="en-US" sz="2800" b="1" dirty="0" smtClean="0">
                <a:solidFill>
                  <a:srgbClr val="C00000"/>
                </a:solidFill>
                <a:latin typeface="SutonnyMJ" pitchFamily="2" charset="0"/>
                <a:cs typeface="SutonnyMJ" pitchFamily="2" charset="0"/>
              </a:rPr>
              <a:t>)</a:t>
            </a:r>
          </a:p>
          <a:p>
            <a:pPr>
              <a:lnSpc>
                <a:spcPct val="150000"/>
              </a:lnSpc>
            </a:pPr>
            <a:r>
              <a:rPr lang="en-US" sz="3600" b="1" dirty="0" err="1" smtClean="0">
                <a:solidFill>
                  <a:srgbClr val="7030A0"/>
                </a:solidFill>
                <a:latin typeface="SutonnyMJ" pitchFamily="2" charset="0"/>
                <a:cs typeface="SutonnyMJ" pitchFamily="2" charset="0"/>
              </a:rPr>
              <a:t>সহকারী</a:t>
            </a:r>
            <a:r>
              <a:rPr lang="en-US" sz="3600" b="1" dirty="0" smtClean="0">
                <a:solidFill>
                  <a:srgbClr val="7030A0"/>
                </a:solidFill>
                <a:latin typeface="SutonnyMJ" pitchFamily="2" charset="0"/>
                <a:cs typeface="SutonnyMJ" pitchFamily="2" charset="0"/>
              </a:rPr>
              <a:t> </a:t>
            </a:r>
            <a:r>
              <a:rPr lang="en-US" sz="3600" b="1" dirty="0" err="1" smtClean="0">
                <a:solidFill>
                  <a:srgbClr val="7030A0"/>
                </a:solidFill>
                <a:latin typeface="SutonnyMJ" pitchFamily="2" charset="0"/>
                <a:cs typeface="SutonnyMJ" pitchFamily="2" charset="0"/>
              </a:rPr>
              <a:t>শিক্ষক</a:t>
            </a:r>
            <a:endParaRPr lang="en-US" sz="3600" b="1" dirty="0" smtClean="0">
              <a:solidFill>
                <a:srgbClr val="7030A0"/>
              </a:solidFill>
              <a:latin typeface="SutonnyMJ" pitchFamily="2" charset="0"/>
              <a:cs typeface="SutonnyMJ" pitchFamily="2" charset="0"/>
            </a:endParaRPr>
          </a:p>
          <a:p>
            <a:pPr>
              <a:lnSpc>
                <a:spcPct val="150000"/>
              </a:lnSpc>
            </a:pP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আর.আর.টেক্সটাইল</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মিলস্</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উচ্চ</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 </a:t>
            </a:r>
            <a:r>
              <a:rPr lang="en-US" sz="36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বিদ্যালয়</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rPr>
              <a:t>।</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SutonnyMJ" pitchFamily="2" charset="0"/>
              <a:cs typeface="SutonnyMJ" pitchFamily="2" charset="0"/>
            </a:endParaRPr>
          </a:p>
        </p:txBody>
      </p:sp>
      <p:pic>
        <p:nvPicPr>
          <p:cNvPr id="3" name="Picture 2" descr="mizan.jpg"/>
          <p:cNvPicPr>
            <a:picLocks noChangeAspect="1"/>
          </p:cNvPicPr>
          <p:nvPr/>
        </p:nvPicPr>
        <p:blipFill>
          <a:blip r:embed="rId2" cstate="print"/>
          <a:stretch>
            <a:fillRect/>
          </a:stretch>
        </p:blipFill>
        <p:spPr>
          <a:xfrm>
            <a:off x="6781800" y="1905000"/>
            <a:ext cx="1905000" cy="21336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457200" y="533400"/>
            <a:ext cx="8229600"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800" b="1" spc="50" dirty="0" err="1"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শিক্ষক</a:t>
            </a:r>
            <a:r>
              <a:rPr lang="en-US" sz="4800" b="1" spc="50" dirty="0"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 </a:t>
            </a:r>
            <a:r>
              <a:rPr lang="en-US" sz="4800" b="1" spc="50" dirty="0" err="1"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rPr>
              <a:t>পরিচিতি</a:t>
            </a:r>
            <a:endParaRPr lang="en-US" sz="4800" b="1" spc="50" dirty="0" smtClean="0">
              <a:ln w="11430">
                <a:solidFill>
                  <a:srgbClr val="7030A0"/>
                </a:solidFill>
              </a:ln>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SutonnyMJ" pitchFamily="2" charset="0"/>
              <a:cs typeface="SutonnyMJ" pitchFamily="2" charset="0"/>
            </a:endParaRPr>
          </a:p>
        </p:txBody>
      </p:sp>
      <p:sp>
        <p:nvSpPr>
          <p:cNvPr id="5" name="Footer Placeholder 4"/>
          <p:cNvSpPr>
            <a:spLocks noGrp="1"/>
          </p:cNvSpPr>
          <p:nvPr>
            <p:ph type="ftr" sz="quarter" idx="11"/>
          </p:nvPr>
        </p:nvSpPr>
        <p:spPr/>
        <p:txBody>
          <a:bodyPr/>
          <a:lstStyle/>
          <a:p>
            <a:r>
              <a:rPr lang="en-US" smtClean="0"/>
              <a:t>Mizan Sir</a:t>
            </a: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9" presetClass="entr" presetSubtype="1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0" fill="hold"/>
                                        <p:tgtEl>
                                          <p:spTgt spid="3"/>
                                        </p:tgtEl>
                                        <p:attrNameLst>
                                          <p:attrName>ppt_w</p:attrName>
                                        </p:attrNameLst>
                                      </p:cBhvr>
                                      <p:tavLst>
                                        <p:tav tm="0" fmla="#ppt_w*sin(2.5*pi*$)">
                                          <p:val>
                                            <p:fltVal val="0"/>
                                          </p:val>
                                        </p:tav>
                                        <p:tav tm="100000">
                                          <p:val>
                                            <p:fltVal val="1"/>
                                          </p:val>
                                        </p:tav>
                                      </p:tavLst>
                                    </p:anim>
                                    <p:anim calcmode="lin" valueType="num">
                                      <p:cBhvr>
                                        <p:cTn id="29" dur="5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81000" y="1752600"/>
            <a:ext cx="8534400" cy="39703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6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ব্যবসায়</a:t>
            </a:r>
            <a:r>
              <a:rPr lang="en-US" sz="6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 </a:t>
            </a:r>
            <a:r>
              <a:rPr lang="en-US" sz="60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SutonnyMJ" pitchFamily="2" charset="0"/>
                <a:cs typeface="SutonnyMJ" pitchFamily="2" charset="0"/>
              </a:rPr>
              <a:t>উদ্যোগ</a:t>
            </a:r>
            <a:endParaRPr lang="en-US" sz="6000" dirty="0" smtClean="0">
              <a:solidFill>
                <a:srgbClr val="0070C0"/>
              </a:solidFill>
              <a:latin typeface="SutonnyMJ" pitchFamily="2" charset="0"/>
              <a:cs typeface="SutonnyMJ" pitchFamily="2" charset="0"/>
            </a:endParaRPr>
          </a:p>
          <a:p>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শ্রেণি</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	: ৯ম</a:t>
            </a:r>
          </a:p>
          <a:p>
            <a:pPr lvl="0"/>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অধ্যায়</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	</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৪র্থ</a:t>
            </a:r>
          </a:p>
          <a:p>
            <a:pPr lvl="0"/>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সময়</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	</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৫০ </a:t>
            </a:r>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rPr>
              <a:t>মিনিট</a:t>
            </a:r>
            <a:endPar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utonnyMJ" pitchFamily="2" charset="0"/>
              <a:cs typeface="SutonnyMJ" pitchFamily="2" charset="0"/>
            </a:endParaRPr>
          </a:p>
          <a:p>
            <a:endParaRPr lang="en-US" sz="4800" dirty="0">
              <a:latin typeface="SutonnyMJ" pitchFamily="2" charset="0"/>
              <a:cs typeface="SutonnyMJ" pitchFamily="2" charset="0"/>
            </a:endParaRPr>
          </a:p>
        </p:txBody>
      </p:sp>
      <p:sp>
        <p:nvSpPr>
          <p:cNvPr id="4" name="TextBox 3"/>
          <p:cNvSpPr txBox="1"/>
          <p:nvPr/>
        </p:nvSpPr>
        <p:spPr>
          <a:xfrm>
            <a:off x="381000" y="381000"/>
            <a:ext cx="8458200" cy="110799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6600" b="1" spc="50" dirty="0" err="1" smtClean="0">
                <a:ln w="11430"/>
                <a:solidFill>
                  <a:schemeClr val="accent1">
                    <a:lumMod val="75000"/>
                  </a:schemeClr>
                </a:solidFill>
                <a:effectLst>
                  <a:outerShdw blurRad="76200" dist="50800" dir="5400000" algn="tl" rotWithShape="0">
                    <a:srgbClr val="000000">
                      <a:alpha val="65000"/>
                    </a:srgbClr>
                  </a:outerShdw>
                </a:effectLst>
                <a:latin typeface="SutonnyMJ" pitchFamily="2" charset="0"/>
                <a:cs typeface="SutonnyMJ" pitchFamily="2" charset="0"/>
              </a:rPr>
              <a:t>পাঠ</a:t>
            </a:r>
            <a:r>
              <a:rPr lang="en-US" sz="6600" b="1" spc="50" dirty="0" smtClean="0">
                <a:ln w="11430"/>
                <a:solidFill>
                  <a:schemeClr val="accent1">
                    <a:lumMod val="75000"/>
                  </a:schemeClr>
                </a:solidFill>
                <a:effectLst>
                  <a:outerShdw blurRad="76200" dist="50800" dir="5400000" algn="tl" rotWithShape="0">
                    <a:srgbClr val="000000">
                      <a:alpha val="65000"/>
                    </a:srgbClr>
                  </a:outerShdw>
                </a:effectLst>
                <a:latin typeface="SutonnyMJ" pitchFamily="2" charset="0"/>
                <a:cs typeface="SutonnyMJ" pitchFamily="2" charset="0"/>
              </a:rPr>
              <a:t> </a:t>
            </a:r>
            <a:r>
              <a:rPr lang="en-US" sz="6600" b="1" spc="50" dirty="0" err="1" smtClean="0">
                <a:ln w="11430"/>
                <a:solidFill>
                  <a:schemeClr val="accent1">
                    <a:lumMod val="75000"/>
                  </a:schemeClr>
                </a:solidFill>
                <a:effectLst>
                  <a:outerShdw blurRad="76200" dist="50800" dir="5400000" algn="tl" rotWithShape="0">
                    <a:srgbClr val="000000">
                      <a:alpha val="65000"/>
                    </a:srgbClr>
                  </a:outerShdw>
                </a:effectLst>
                <a:latin typeface="SutonnyMJ" pitchFamily="2" charset="0"/>
                <a:cs typeface="SutonnyMJ" pitchFamily="2" charset="0"/>
              </a:rPr>
              <a:t>পরিচিতি</a:t>
            </a:r>
            <a:endParaRPr lang="en-US" sz="1050" b="1" spc="50" dirty="0" smtClean="0">
              <a:ln w="11430"/>
              <a:solidFill>
                <a:schemeClr val="accent1">
                  <a:lumMod val="75000"/>
                </a:schemeClr>
              </a:solidFill>
              <a:effectLst>
                <a:outerShdw blurRad="76200" dist="50800" dir="5400000" algn="tl" rotWithShape="0">
                  <a:srgbClr val="000000">
                    <a:alpha val="65000"/>
                  </a:srgbClr>
                </a:outerShdw>
              </a:effectLst>
              <a:latin typeface="SutonnyMJ" pitchFamily="2" charset="0"/>
              <a:cs typeface="SutonnyMJ" pitchFamily="2" charset="0"/>
            </a:endParaRPr>
          </a:p>
        </p:txBody>
      </p:sp>
      <p:sp>
        <p:nvSpPr>
          <p:cNvPr id="6" name="Footer Placeholder 5"/>
          <p:cNvSpPr>
            <a:spLocks noGrp="1"/>
          </p:cNvSpPr>
          <p:nvPr>
            <p:ph type="ftr" sz="quarter" idx="11"/>
          </p:nvPr>
        </p:nvSpPr>
        <p:spPr/>
        <p:txBody>
          <a:bodyPr/>
          <a:lstStyle/>
          <a:p>
            <a:r>
              <a:rPr lang="en-US" smtClean="0"/>
              <a:t>Mizan Sir</a:t>
            </a:r>
            <a:endParaRPr lang="en-US"/>
          </a:p>
        </p:txBody>
      </p:sp>
      <p:pic>
        <p:nvPicPr>
          <p:cNvPr id="8" name="Picture 7" descr="33.jpg"/>
          <p:cNvPicPr>
            <a:picLocks noChangeAspect="1"/>
          </p:cNvPicPr>
          <p:nvPr/>
        </p:nvPicPr>
        <p:blipFill>
          <a:blip r:embed="rId2"/>
          <a:stretch>
            <a:fillRect/>
          </a:stretch>
        </p:blipFill>
        <p:spPr>
          <a:xfrm>
            <a:off x="5791200" y="2743200"/>
            <a:ext cx="2586037" cy="2619375"/>
          </a:xfrm>
          <a:prstGeom prst="rect">
            <a:avLst/>
          </a:prstGeom>
        </p:spPr>
      </p:pic>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80">
                                          <p:stCondLst>
                                            <p:cond delay="0"/>
                                          </p:stCondLst>
                                        </p:cTn>
                                        <p:tgtEl>
                                          <p:spTgt spid="8"/>
                                        </p:tgtEl>
                                      </p:cBhvr>
                                    </p:animEffect>
                                    <p:anim calcmode="lin" valueType="num">
                                      <p:cBhvr>
                                        <p:cTn id="20"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5" dur="26">
                                          <p:stCondLst>
                                            <p:cond delay="650"/>
                                          </p:stCondLst>
                                        </p:cTn>
                                        <p:tgtEl>
                                          <p:spTgt spid="8"/>
                                        </p:tgtEl>
                                      </p:cBhvr>
                                      <p:to x="100000" y="60000"/>
                                    </p:animScale>
                                    <p:animScale>
                                      <p:cBhvr>
                                        <p:cTn id="26" dur="166" decel="50000">
                                          <p:stCondLst>
                                            <p:cond delay="676"/>
                                          </p:stCondLst>
                                        </p:cTn>
                                        <p:tgtEl>
                                          <p:spTgt spid="8"/>
                                        </p:tgtEl>
                                      </p:cBhvr>
                                      <p:to x="100000" y="100000"/>
                                    </p:animScale>
                                    <p:animScale>
                                      <p:cBhvr>
                                        <p:cTn id="27" dur="26">
                                          <p:stCondLst>
                                            <p:cond delay="1312"/>
                                          </p:stCondLst>
                                        </p:cTn>
                                        <p:tgtEl>
                                          <p:spTgt spid="8"/>
                                        </p:tgtEl>
                                      </p:cBhvr>
                                      <p:to x="100000" y="80000"/>
                                    </p:animScale>
                                    <p:animScale>
                                      <p:cBhvr>
                                        <p:cTn id="28" dur="166" decel="50000">
                                          <p:stCondLst>
                                            <p:cond delay="1338"/>
                                          </p:stCondLst>
                                        </p:cTn>
                                        <p:tgtEl>
                                          <p:spTgt spid="8"/>
                                        </p:tgtEl>
                                      </p:cBhvr>
                                      <p:to x="100000" y="100000"/>
                                    </p:animScale>
                                    <p:animScale>
                                      <p:cBhvr>
                                        <p:cTn id="29" dur="26">
                                          <p:stCondLst>
                                            <p:cond delay="1642"/>
                                          </p:stCondLst>
                                        </p:cTn>
                                        <p:tgtEl>
                                          <p:spTgt spid="8"/>
                                        </p:tgtEl>
                                      </p:cBhvr>
                                      <p:to x="100000" y="90000"/>
                                    </p:animScale>
                                    <p:animScale>
                                      <p:cBhvr>
                                        <p:cTn id="30" dur="166" decel="50000">
                                          <p:stCondLst>
                                            <p:cond delay="1668"/>
                                          </p:stCondLst>
                                        </p:cTn>
                                        <p:tgtEl>
                                          <p:spTgt spid="8"/>
                                        </p:tgtEl>
                                      </p:cBhvr>
                                      <p:to x="100000" y="100000"/>
                                    </p:animScale>
                                    <p:animScale>
                                      <p:cBhvr>
                                        <p:cTn id="31" dur="26">
                                          <p:stCondLst>
                                            <p:cond delay="1808"/>
                                          </p:stCondLst>
                                        </p:cTn>
                                        <p:tgtEl>
                                          <p:spTgt spid="8"/>
                                        </p:tgtEl>
                                      </p:cBhvr>
                                      <p:to x="100000" y="95000"/>
                                    </p:animScale>
                                    <p:animScale>
                                      <p:cBhvr>
                                        <p:cTn id="32" dur="166" decel="50000">
                                          <p:stCondLst>
                                            <p:cond delay="1834"/>
                                          </p:stCondLst>
                                        </p:cTn>
                                        <p:tgtEl>
                                          <p:spTgt spid="8"/>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19" presetClass="entr" presetSubtype="1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0" fill="hold"/>
                                        <p:tgtEl>
                                          <p:spTgt spid="8"/>
                                        </p:tgtEl>
                                        <p:attrNameLst>
                                          <p:attrName>ppt_w</p:attrName>
                                        </p:attrNameLst>
                                      </p:cBhvr>
                                      <p:tavLst>
                                        <p:tav tm="0" fmla="#ppt_w*sin(2.5*pi*$)">
                                          <p:val>
                                            <p:fltVal val="0"/>
                                          </p:val>
                                        </p:tav>
                                        <p:tav tm="100000">
                                          <p:val>
                                            <p:fltVal val="1"/>
                                          </p:val>
                                        </p:tav>
                                      </p:tavLst>
                                    </p:anim>
                                    <p:anim calcmode="lin" valueType="num">
                                      <p:cBhvr>
                                        <p:cTn id="38" dur="5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685800"/>
            <a:ext cx="69342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নিচের</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ছবিটি</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লক্ষ্য</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32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করো</a:t>
            </a:r>
            <a:r>
              <a:rPr lang="en-US" sz="32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en-US" sz="32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5" name="Footer Placeholder 4"/>
          <p:cNvSpPr>
            <a:spLocks noGrp="1"/>
          </p:cNvSpPr>
          <p:nvPr>
            <p:ph type="ftr" sz="quarter" idx="11"/>
          </p:nvPr>
        </p:nvSpPr>
        <p:spPr/>
        <p:txBody>
          <a:bodyPr/>
          <a:lstStyle/>
          <a:p>
            <a:r>
              <a:rPr lang="en-US" smtClean="0"/>
              <a:t>Mizan Sir</a:t>
            </a:r>
            <a:endParaRPr lang="en-US"/>
          </a:p>
        </p:txBody>
      </p:sp>
      <p:pic>
        <p:nvPicPr>
          <p:cNvPr id="6" name="Picture 5" descr="Untitled.jpg"/>
          <p:cNvPicPr>
            <a:picLocks noChangeAspect="1"/>
          </p:cNvPicPr>
          <p:nvPr/>
        </p:nvPicPr>
        <p:blipFill>
          <a:blip r:embed="rId2"/>
          <a:stretch>
            <a:fillRect/>
          </a:stretch>
        </p:blipFill>
        <p:spPr>
          <a:xfrm>
            <a:off x="533400" y="1600200"/>
            <a:ext cx="8115300" cy="40290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0" fill="hold"/>
                                        <p:tgtEl>
                                          <p:spTgt spid="4"/>
                                        </p:tgtEl>
                                        <p:attrNameLst>
                                          <p:attrName>ppt_w</p:attrName>
                                        </p:attrNameLst>
                                      </p:cBhvr>
                                      <p:tavLst>
                                        <p:tav tm="0" fmla="#ppt_w*sin(2.5*pi*$)">
                                          <p:val>
                                            <p:fltVal val="0"/>
                                          </p:val>
                                        </p:tav>
                                        <p:tav tm="100000">
                                          <p:val>
                                            <p:fltVal val="1"/>
                                          </p:val>
                                        </p:tav>
                                      </p:tavLst>
                                    </p:anim>
                                    <p:anim calcmode="lin" valueType="num">
                                      <p:cBhvr>
                                        <p:cTn id="8" dur="5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533400"/>
            <a:ext cx="693420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পাঠ</a:t>
            </a: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en-US" sz="54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শিরোনা</a:t>
            </a:r>
            <a:r>
              <a:rPr lang="en-US" sz="5400" b="1" cap="all" dirty="0" err="1">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ম</a:t>
            </a:r>
            <a:endParaRPr lang="en-US" sz="54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TextBox 2"/>
          <p:cNvSpPr txBox="1"/>
          <p:nvPr/>
        </p:nvSpPr>
        <p:spPr>
          <a:xfrm>
            <a:off x="381000" y="2209800"/>
            <a:ext cx="8382000" cy="280076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88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একমালিকানা</a:t>
            </a:r>
            <a:r>
              <a:rPr lang="en-US" sz="8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as-IN" sz="8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ব্যবসা</a:t>
            </a:r>
            <a:r>
              <a:rPr lang="en-US" sz="8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য়</a:t>
            </a:r>
            <a:endParaRPr lang="en-US" sz="1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Footer Placeholder 4"/>
          <p:cNvSpPr>
            <a:spLocks noGrp="1"/>
          </p:cNvSpPr>
          <p:nvPr>
            <p:ph type="ftr" sz="quarter" idx="11"/>
          </p:nvPr>
        </p:nvSpPr>
        <p:spPr/>
        <p:txBody>
          <a:bodyPr/>
          <a:lstStyle/>
          <a:p>
            <a:r>
              <a:rPr lang="en-US" smtClean="0"/>
              <a:t>Mizan Sir</a:t>
            </a:r>
            <a:endParaRPr lang="en-US"/>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8" presetClass="entr" presetSubtype="0" accel="50000" fill="hold" grpId="0" nodeType="clickEffect">
                                  <p:stCondLst>
                                    <p:cond delay="0"/>
                                  </p:stCondLst>
                                  <p:iterate type="lt">
                                    <p:tmPct val="50000"/>
                                  </p:iterate>
                                  <p:childTnLst>
                                    <p:set>
                                      <p:cBhvr>
                                        <p:cTn id="12" dur="1" fill="hold">
                                          <p:stCondLst>
                                            <p:cond delay="0"/>
                                          </p:stCondLst>
                                        </p:cTn>
                                        <p:tgtEl>
                                          <p:spTgt spid="3"/>
                                        </p:tgtEl>
                                        <p:attrNameLst>
                                          <p:attrName>style.visibility</p:attrName>
                                        </p:attrNameLst>
                                      </p:cBhvr>
                                      <p:to>
                                        <p:strVal val="visible"/>
                                      </p:to>
                                    </p:set>
                                    <p:set>
                                      <p:cBhvr>
                                        <p:cTn id="13" dur="455" fill="hold">
                                          <p:stCondLst>
                                            <p:cond delay="0"/>
                                          </p:stCondLst>
                                        </p:cTn>
                                        <p:tgtEl>
                                          <p:spTgt spid="3"/>
                                        </p:tgtEl>
                                        <p:attrNameLst>
                                          <p:attrName>style.rotation</p:attrName>
                                        </p:attrNameLst>
                                      </p:cBhvr>
                                      <p:to>
                                        <p:strVal val="-45.0"/>
                                      </p:to>
                                    </p:set>
                                    <p:anim calcmode="lin" valueType="num">
                                      <p:cBhvr>
                                        <p:cTn id="14" dur="455" fill="hold">
                                          <p:stCondLst>
                                            <p:cond delay="455"/>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9" presetClass="entr" presetSubtype="10" fill="hold" grpId="1" nodeType="clickEffect">
                                  <p:stCondLst>
                                    <p:cond delay="0"/>
                                  </p:stCondLst>
                                  <p:iterate type="lt">
                                    <p:tmPct val="0"/>
                                  </p:iterate>
                                  <p:childTnLst>
                                    <p:set>
                                      <p:cBhvr>
                                        <p:cTn id="21" dur="1" fill="hold">
                                          <p:stCondLst>
                                            <p:cond delay="0"/>
                                          </p:stCondLst>
                                        </p:cTn>
                                        <p:tgtEl>
                                          <p:spTgt spid="3"/>
                                        </p:tgtEl>
                                        <p:attrNameLst>
                                          <p:attrName>style.visibility</p:attrName>
                                        </p:attrNameLst>
                                      </p:cBhvr>
                                      <p:to>
                                        <p:strVal val="visible"/>
                                      </p:to>
                                    </p:set>
                                    <p:anim calcmode="lin" valueType="num">
                                      <p:cBhvr>
                                        <p:cTn id="22" dur="5000" fill="hold"/>
                                        <p:tgtEl>
                                          <p:spTgt spid="3"/>
                                        </p:tgtEl>
                                        <p:attrNameLst>
                                          <p:attrName>ppt_w</p:attrName>
                                        </p:attrNameLst>
                                      </p:cBhvr>
                                      <p:tavLst>
                                        <p:tav tm="0" fmla="#ppt_w*sin(2.5*pi*$)">
                                          <p:val>
                                            <p:fltVal val="0"/>
                                          </p:val>
                                        </p:tav>
                                        <p:tav tm="100000">
                                          <p:val>
                                            <p:fltVal val="1"/>
                                          </p:val>
                                        </p:tav>
                                      </p:tavLst>
                                    </p:anim>
                                    <p:anim calcmode="lin" valueType="num">
                                      <p:cBhvr>
                                        <p:cTn id="23" dur="5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3"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362200"/>
            <a:ext cx="8153400" cy="6001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fontAlgn="base">
              <a:lnSpc>
                <a:spcPct val="150000"/>
              </a:lnSpc>
              <a:spcBef>
                <a:spcPct val="0"/>
              </a:spcBef>
              <a:spcAft>
                <a:spcPct val="0"/>
              </a:spcAft>
            </a:pPr>
            <a:r>
              <a:rPr lang="as-IN" sz="2400" dirty="0" smtClean="0"/>
              <a:t>একমালিকানা ব্যবসায় কী তা বলতে পারবে।</a:t>
            </a:r>
            <a:endParaRPr lang="en-US" sz="2400" dirty="0" smtClean="0">
              <a:solidFill>
                <a:schemeClr val="tx1"/>
              </a:solidFill>
              <a:latin typeface="Arial" charset="0"/>
              <a:cs typeface="Arial" charset="0"/>
            </a:endParaRPr>
          </a:p>
        </p:txBody>
      </p:sp>
      <p:sp>
        <p:nvSpPr>
          <p:cNvPr id="3" name="TextBox 2"/>
          <p:cNvSpPr txBox="1"/>
          <p:nvPr/>
        </p:nvSpPr>
        <p:spPr>
          <a:xfrm>
            <a:off x="609600" y="762000"/>
            <a:ext cx="7772400" cy="76944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শিখনফল</a:t>
            </a:r>
            <a:endPar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Footer Placeholder 3"/>
          <p:cNvSpPr>
            <a:spLocks noGrp="1"/>
          </p:cNvSpPr>
          <p:nvPr>
            <p:ph type="ftr" sz="quarter" idx="11"/>
          </p:nvPr>
        </p:nvSpPr>
        <p:spPr/>
        <p:txBody>
          <a:bodyPr/>
          <a:lstStyle/>
          <a:p>
            <a:r>
              <a:rPr lang="en-US" smtClean="0"/>
              <a:t>Mizan Sir</a:t>
            </a:r>
            <a:endParaRPr lang="en-US"/>
          </a:p>
        </p:txBody>
      </p:sp>
      <p:sp>
        <p:nvSpPr>
          <p:cNvPr id="6" name="Rectangle 5"/>
          <p:cNvSpPr/>
          <p:nvPr/>
        </p:nvSpPr>
        <p:spPr>
          <a:xfrm>
            <a:off x="609600" y="3200400"/>
            <a:ext cx="8153400" cy="6001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eaLnBrk="0" fontAlgn="base" hangingPunct="0">
              <a:lnSpc>
                <a:spcPct val="150000"/>
              </a:lnSpc>
              <a:spcBef>
                <a:spcPct val="0"/>
              </a:spcBef>
              <a:spcAft>
                <a:spcPct val="0"/>
              </a:spcAft>
            </a:pPr>
            <a:r>
              <a:rPr lang="as-IN" sz="2400" dirty="0" smtClean="0"/>
              <a:t>একমালিকানা ব্যবসায়ের বৈশিষ্ট্যসমূহ ব্যাখ্যা করতে পারবে।</a:t>
            </a:r>
            <a:endParaRPr lang="en-US" sz="2400" dirty="0" smtClean="0">
              <a:solidFill>
                <a:schemeClr val="tx1"/>
              </a:solidFill>
              <a:latin typeface="Arial" charset="0"/>
              <a:cs typeface="Arial" charset="0"/>
            </a:endParaRPr>
          </a:p>
        </p:txBody>
      </p:sp>
      <p:sp>
        <p:nvSpPr>
          <p:cNvPr id="9" name="Rectangle 8"/>
          <p:cNvSpPr/>
          <p:nvPr/>
        </p:nvSpPr>
        <p:spPr>
          <a:xfrm>
            <a:off x="609600" y="4114800"/>
            <a:ext cx="8229600" cy="6001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lvl="0" eaLnBrk="0" fontAlgn="base" hangingPunct="0">
              <a:lnSpc>
                <a:spcPct val="150000"/>
              </a:lnSpc>
              <a:spcBef>
                <a:spcPct val="0"/>
              </a:spcBef>
              <a:spcAft>
                <a:spcPct val="0"/>
              </a:spcAft>
            </a:pPr>
            <a:r>
              <a:rPr lang="as-IN" sz="2400" dirty="0" smtClean="0"/>
              <a:t>একমালিকানা ব্যবসায়ের উপযুক্ত ক্ষেত্রগুলো চিহ্নিত করতে পারবে।</a:t>
            </a:r>
            <a:endParaRPr lang="en-US" sz="2400" dirty="0" smtClean="0">
              <a:solidFill>
                <a:schemeClr val="tx1"/>
              </a:solidFill>
              <a:latin typeface="Arial" charset="0"/>
              <a:cs typeface="Arial" charset="0"/>
            </a:endParaRPr>
          </a:p>
        </p:txBody>
      </p:sp>
      <p:sp>
        <p:nvSpPr>
          <p:cNvPr id="10" name="Rectangle 9"/>
          <p:cNvSpPr/>
          <p:nvPr/>
        </p:nvSpPr>
        <p:spPr>
          <a:xfrm>
            <a:off x="533400" y="5105400"/>
            <a:ext cx="8305800"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dirty="0" smtClean="0"/>
              <a:t> </a:t>
            </a:r>
            <a:r>
              <a:rPr lang="as-IN" sz="2400" dirty="0" smtClean="0"/>
              <a:t>কেন এটি সবচেয়ে জনপ্রিয় ব্যবসায় সংগঠন তা বিশ্লেষণ করতে পারবে।</a:t>
            </a:r>
            <a:endParaRPr lang="as-IN" sz="2400" dirty="0"/>
          </a:p>
        </p:txBody>
      </p:sp>
      <p:sp>
        <p:nvSpPr>
          <p:cNvPr id="8" name="TextBox 7"/>
          <p:cNvSpPr txBox="1"/>
          <p:nvPr/>
        </p:nvSpPr>
        <p:spPr>
          <a:xfrm>
            <a:off x="609600" y="1733490"/>
            <a:ext cx="4343400" cy="40011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000" dirty="0" err="1" smtClean="0"/>
              <a:t>এই</a:t>
            </a:r>
            <a:r>
              <a:rPr lang="en-US" sz="2000" dirty="0" smtClean="0"/>
              <a:t> </a:t>
            </a:r>
            <a:r>
              <a:rPr lang="en-US" sz="2000" dirty="0" err="1" smtClean="0"/>
              <a:t>পাঠ</a:t>
            </a:r>
            <a:r>
              <a:rPr lang="en-US" sz="2000" dirty="0" smtClean="0"/>
              <a:t> </a:t>
            </a:r>
            <a:r>
              <a:rPr lang="en-US" sz="2000" dirty="0" err="1" smtClean="0"/>
              <a:t>শেষে</a:t>
            </a:r>
            <a:r>
              <a:rPr lang="en-US" sz="2000" dirty="0" smtClean="0"/>
              <a:t> </a:t>
            </a:r>
            <a:r>
              <a:rPr lang="en-US" sz="2000" dirty="0" err="1" smtClean="0"/>
              <a:t>শিক্ষার্থীরা</a:t>
            </a:r>
            <a:r>
              <a:rPr lang="en-US" sz="2000" dirty="0" smtClean="0"/>
              <a:t> - </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80">
                                          <p:stCondLst>
                                            <p:cond delay="0"/>
                                          </p:stCondLst>
                                        </p:cTn>
                                        <p:tgtEl>
                                          <p:spTgt spid="2"/>
                                        </p:tgtEl>
                                      </p:cBhvr>
                                    </p:animEffect>
                                    <p:anim calcmode="lin" valueType="num">
                                      <p:cBhvr>
                                        <p:cTn id="2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gtEl>
                                      </p:cBhvr>
                                      <p:to x="100000" y="60000"/>
                                    </p:animScale>
                                    <p:animScale>
                                      <p:cBhvr>
                                        <p:cTn id="32" dur="166" decel="50000">
                                          <p:stCondLst>
                                            <p:cond delay="676"/>
                                          </p:stCondLst>
                                        </p:cTn>
                                        <p:tgtEl>
                                          <p:spTgt spid="2"/>
                                        </p:tgtEl>
                                      </p:cBhvr>
                                      <p:to x="100000" y="100000"/>
                                    </p:animScale>
                                    <p:animScale>
                                      <p:cBhvr>
                                        <p:cTn id="33" dur="26">
                                          <p:stCondLst>
                                            <p:cond delay="1312"/>
                                          </p:stCondLst>
                                        </p:cTn>
                                        <p:tgtEl>
                                          <p:spTgt spid="2"/>
                                        </p:tgtEl>
                                      </p:cBhvr>
                                      <p:to x="100000" y="80000"/>
                                    </p:animScale>
                                    <p:animScale>
                                      <p:cBhvr>
                                        <p:cTn id="34" dur="166" decel="50000">
                                          <p:stCondLst>
                                            <p:cond delay="1338"/>
                                          </p:stCondLst>
                                        </p:cTn>
                                        <p:tgtEl>
                                          <p:spTgt spid="2"/>
                                        </p:tgtEl>
                                      </p:cBhvr>
                                      <p:to x="100000" y="100000"/>
                                    </p:animScale>
                                    <p:animScale>
                                      <p:cBhvr>
                                        <p:cTn id="35" dur="26">
                                          <p:stCondLst>
                                            <p:cond delay="1642"/>
                                          </p:stCondLst>
                                        </p:cTn>
                                        <p:tgtEl>
                                          <p:spTgt spid="2"/>
                                        </p:tgtEl>
                                      </p:cBhvr>
                                      <p:to x="100000" y="90000"/>
                                    </p:animScale>
                                    <p:animScale>
                                      <p:cBhvr>
                                        <p:cTn id="36" dur="166" decel="50000">
                                          <p:stCondLst>
                                            <p:cond delay="1668"/>
                                          </p:stCondLst>
                                        </p:cTn>
                                        <p:tgtEl>
                                          <p:spTgt spid="2"/>
                                        </p:tgtEl>
                                      </p:cBhvr>
                                      <p:to x="100000" y="100000"/>
                                    </p:animScale>
                                    <p:animScale>
                                      <p:cBhvr>
                                        <p:cTn id="37" dur="26">
                                          <p:stCondLst>
                                            <p:cond delay="1808"/>
                                          </p:stCondLst>
                                        </p:cTn>
                                        <p:tgtEl>
                                          <p:spTgt spid="2"/>
                                        </p:tgtEl>
                                      </p:cBhvr>
                                      <p:to x="100000" y="95000"/>
                                    </p:animScale>
                                    <p:animScale>
                                      <p:cBhvr>
                                        <p:cTn id="38" dur="166" decel="50000">
                                          <p:stCondLst>
                                            <p:cond delay="1834"/>
                                          </p:stCondLst>
                                        </p:cTn>
                                        <p:tgtEl>
                                          <p:spTgt spid="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down)">
                                      <p:cBhvr>
                                        <p:cTn id="61" dur="580">
                                          <p:stCondLst>
                                            <p:cond delay="0"/>
                                          </p:stCondLst>
                                        </p:cTn>
                                        <p:tgtEl>
                                          <p:spTgt spid="9"/>
                                        </p:tgtEl>
                                      </p:cBhvr>
                                    </p:animEffect>
                                    <p:anim calcmode="lin" valueType="num">
                                      <p:cBhvr>
                                        <p:cTn id="6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7" dur="26">
                                          <p:stCondLst>
                                            <p:cond delay="650"/>
                                          </p:stCondLst>
                                        </p:cTn>
                                        <p:tgtEl>
                                          <p:spTgt spid="9"/>
                                        </p:tgtEl>
                                      </p:cBhvr>
                                      <p:to x="100000" y="60000"/>
                                    </p:animScale>
                                    <p:animScale>
                                      <p:cBhvr>
                                        <p:cTn id="68" dur="166" decel="50000">
                                          <p:stCondLst>
                                            <p:cond delay="676"/>
                                          </p:stCondLst>
                                        </p:cTn>
                                        <p:tgtEl>
                                          <p:spTgt spid="9"/>
                                        </p:tgtEl>
                                      </p:cBhvr>
                                      <p:to x="100000" y="100000"/>
                                    </p:animScale>
                                    <p:animScale>
                                      <p:cBhvr>
                                        <p:cTn id="69" dur="26">
                                          <p:stCondLst>
                                            <p:cond delay="1312"/>
                                          </p:stCondLst>
                                        </p:cTn>
                                        <p:tgtEl>
                                          <p:spTgt spid="9"/>
                                        </p:tgtEl>
                                      </p:cBhvr>
                                      <p:to x="100000" y="80000"/>
                                    </p:animScale>
                                    <p:animScale>
                                      <p:cBhvr>
                                        <p:cTn id="70" dur="166" decel="50000">
                                          <p:stCondLst>
                                            <p:cond delay="1338"/>
                                          </p:stCondLst>
                                        </p:cTn>
                                        <p:tgtEl>
                                          <p:spTgt spid="9"/>
                                        </p:tgtEl>
                                      </p:cBhvr>
                                      <p:to x="100000" y="100000"/>
                                    </p:animScale>
                                    <p:animScale>
                                      <p:cBhvr>
                                        <p:cTn id="71" dur="26">
                                          <p:stCondLst>
                                            <p:cond delay="1642"/>
                                          </p:stCondLst>
                                        </p:cTn>
                                        <p:tgtEl>
                                          <p:spTgt spid="9"/>
                                        </p:tgtEl>
                                      </p:cBhvr>
                                      <p:to x="100000" y="90000"/>
                                    </p:animScale>
                                    <p:animScale>
                                      <p:cBhvr>
                                        <p:cTn id="72" dur="166" decel="50000">
                                          <p:stCondLst>
                                            <p:cond delay="1668"/>
                                          </p:stCondLst>
                                        </p:cTn>
                                        <p:tgtEl>
                                          <p:spTgt spid="9"/>
                                        </p:tgtEl>
                                      </p:cBhvr>
                                      <p:to x="100000" y="100000"/>
                                    </p:animScale>
                                    <p:animScale>
                                      <p:cBhvr>
                                        <p:cTn id="73" dur="26">
                                          <p:stCondLst>
                                            <p:cond delay="1808"/>
                                          </p:stCondLst>
                                        </p:cTn>
                                        <p:tgtEl>
                                          <p:spTgt spid="9"/>
                                        </p:tgtEl>
                                      </p:cBhvr>
                                      <p:to x="100000" y="95000"/>
                                    </p:animScale>
                                    <p:animScale>
                                      <p:cBhvr>
                                        <p:cTn id="74" dur="166" decel="50000">
                                          <p:stCondLst>
                                            <p:cond delay="1834"/>
                                          </p:stCondLst>
                                        </p:cTn>
                                        <p:tgtEl>
                                          <p:spTgt spid="9"/>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down)">
                                      <p:cBhvr>
                                        <p:cTn id="79" dur="580">
                                          <p:stCondLst>
                                            <p:cond delay="0"/>
                                          </p:stCondLst>
                                        </p:cTn>
                                        <p:tgtEl>
                                          <p:spTgt spid="10"/>
                                        </p:tgtEl>
                                      </p:cBhvr>
                                    </p:animEffect>
                                    <p:anim calcmode="lin" valueType="num">
                                      <p:cBhvr>
                                        <p:cTn id="8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85" dur="26">
                                          <p:stCondLst>
                                            <p:cond delay="650"/>
                                          </p:stCondLst>
                                        </p:cTn>
                                        <p:tgtEl>
                                          <p:spTgt spid="10"/>
                                        </p:tgtEl>
                                      </p:cBhvr>
                                      <p:to x="100000" y="60000"/>
                                    </p:animScale>
                                    <p:animScale>
                                      <p:cBhvr>
                                        <p:cTn id="86" dur="166" decel="50000">
                                          <p:stCondLst>
                                            <p:cond delay="676"/>
                                          </p:stCondLst>
                                        </p:cTn>
                                        <p:tgtEl>
                                          <p:spTgt spid="10"/>
                                        </p:tgtEl>
                                      </p:cBhvr>
                                      <p:to x="100000" y="100000"/>
                                    </p:animScale>
                                    <p:animScale>
                                      <p:cBhvr>
                                        <p:cTn id="87" dur="26">
                                          <p:stCondLst>
                                            <p:cond delay="1312"/>
                                          </p:stCondLst>
                                        </p:cTn>
                                        <p:tgtEl>
                                          <p:spTgt spid="10"/>
                                        </p:tgtEl>
                                      </p:cBhvr>
                                      <p:to x="100000" y="80000"/>
                                    </p:animScale>
                                    <p:animScale>
                                      <p:cBhvr>
                                        <p:cTn id="88" dur="166" decel="50000">
                                          <p:stCondLst>
                                            <p:cond delay="1338"/>
                                          </p:stCondLst>
                                        </p:cTn>
                                        <p:tgtEl>
                                          <p:spTgt spid="10"/>
                                        </p:tgtEl>
                                      </p:cBhvr>
                                      <p:to x="100000" y="100000"/>
                                    </p:animScale>
                                    <p:animScale>
                                      <p:cBhvr>
                                        <p:cTn id="89" dur="26">
                                          <p:stCondLst>
                                            <p:cond delay="1642"/>
                                          </p:stCondLst>
                                        </p:cTn>
                                        <p:tgtEl>
                                          <p:spTgt spid="10"/>
                                        </p:tgtEl>
                                      </p:cBhvr>
                                      <p:to x="100000" y="90000"/>
                                    </p:animScale>
                                    <p:animScale>
                                      <p:cBhvr>
                                        <p:cTn id="90" dur="166" decel="50000">
                                          <p:stCondLst>
                                            <p:cond delay="1668"/>
                                          </p:stCondLst>
                                        </p:cTn>
                                        <p:tgtEl>
                                          <p:spTgt spid="10"/>
                                        </p:tgtEl>
                                      </p:cBhvr>
                                      <p:to x="100000" y="100000"/>
                                    </p:animScale>
                                    <p:animScale>
                                      <p:cBhvr>
                                        <p:cTn id="91" dur="26">
                                          <p:stCondLst>
                                            <p:cond delay="1808"/>
                                          </p:stCondLst>
                                        </p:cTn>
                                        <p:tgtEl>
                                          <p:spTgt spid="10"/>
                                        </p:tgtEl>
                                      </p:cBhvr>
                                      <p:to x="100000" y="95000"/>
                                    </p:animScale>
                                    <p:animScale>
                                      <p:cBhvr>
                                        <p:cTn id="92" dur="166" decel="50000">
                                          <p:stCondLst>
                                            <p:cond delay="1834"/>
                                          </p:stCondLst>
                                        </p:cTn>
                                        <p:tgtEl>
                                          <p:spTgt spid="10"/>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down)">
                                      <p:cBhvr>
                                        <p:cTn id="97" dur="580">
                                          <p:stCondLst>
                                            <p:cond delay="0"/>
                                          </p:stCondLst>
                                        </p:cTn>
                                        <p:tgtEl>
                                          <p:spTgt spid="8"/>
                                        </p:tgtEl>
                                      </p:cBhvr>
                                    </p:animEffect>
                                    <p:anim calcmode="lin" valueType="num">
                                      <p:cBhvr>
                                        <p:cTn id="9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03" dur="26">
                                          <p:stCondLst>
                                            <p:cond delay="650"/>
                                          </p:stCondLst>
                                        </p:cTn>
                                        <p:tgtEl>
                                          <p:spTgt spid="8"/>
                                        </p:tgtEl>
                                      </p:cBhvr>
                                      <p:to x="100000" y="60000"/>
                                    </p:animScale>
                                    <p:animScale>
                                      <p:cBhvr>
                                        <p:cTn id="104" dur="166" decel="50000">
                                          <p:stCondLst>
                                            <p:cond delay="676"/>
                                          </p:stCondLst>
                                        </p:cTn>
                                        <p:tgtEl>
                                          <p:spTgt spid="8"/>
                                        </p:tgtEl>
                                      </p:cBhvr>
                                      <p:to x="100000" y="100000"/>
                                    </p:animScale>
                                    <p:animScale>
                                      <p:cBhvr>
                                        <p:cTn id="105" dur="26">
                                          <p:stCondLst>
                                            <p:cond delay="1312"/>
                                          </p:stCondLst>
                                        </p:cTn>
                                        <p:tgtEl>
                                          <p:spTgt spid="8"/>
                                        </p:tgtEl>
                                      </p:cBhvr>
                                      <p:to x="100000" y="80000"/>
                                    </p:animScale>
                                    <p:animScale>
                                      <p:cBhvr>
                                        <p:cTn id="106" dur="166" decel="50000">
                                          <p:stCondLst>
                                            <p:cond delay="1338"/>
                                          </p:stCondLst>
                                        </p:cTn>
                                        <p:tgtEl>
                                          <p:spTgt spid="8"/>
                                        </p:tgtEl>
                                      </p:cBhvr>
                                      <p:to x="100000" y="100000"/>
                                    </p:animScale>
                                    <p:animScale>
                                      <p:cBhvr>
                                        <p:cTn id="107" dur="26">
                                          <p:stCondLst>
                                            <p:cond delay="1642"/>
                                          </p:stCondLst>
                                        </p:cTn>
                                        <p:tgtEl>
                                          <p:spTgt spid="8"/>
                                        </p:tgtEl>
                                      </p:cBhvr>
                                      <p:to x="100000" y="90000"/>
                                    </p:animScale>
                                    <p:animScale>
                                      <p:cBhvr>
                                        <p:cTn id="108" dur="166" decel="50000">
                                          <p:stCondLst>
                                            <p:cond delay="1668"/>
                                          </p:stCondLst>
                                        </p:cTn>
                                        <p:tgtEl>
                                          <p:spTgt spid="8"/>
                                        </p:tgtEl>
                                      </p:cBhvr>
                                      <p:to x="100000" y="100000"/>
                                    </p:animScale>
                                    <p:animScale>
                                      <p:cBhvr>
                                        <p:cTn id="109" dur="26">
                                          <p:stCondLst>
                                            <p:cond delay="1808"/>
                                          </p:stCondLst>
                                        </p:cTn>
                                        <p:tgtEl>
                                          <p:spTgt spid="8"/>
                                        </p:tgtEl>
                                      </p:cBhvr>
                                      <p:to x="100000" y="95000"/>
                                    </p:animScale>
                                    <p:animScale>
                                      <p:cBhvr>
                                        <p:cTn id="11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9" grpId="0" animBg="1"/>
      <p:bldP spid="10"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438400"/>
            <a:ext cx="7924800" cy="310854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as-IN" sz="2800" dirty="0" smtClean="0"/>
              <a:t>একজন মাত্র ব্যক্তির মালিকানায় গঠিত, পরিচালিত ও নিয়ন্ত্রিত ব্যবসায়কে একমালিকানা ব্যবসায় বলে।</a:t>
            </a:r>
            <a:endParaRPr lang="en-US" sz="2800" dirty="0" smtClean="0"/>
          </a:p>
          <a:p>
            <a:pPr algn="just"/>
            <a:endParaRPr lang="as-IN" sz="2800" dirty="0" smtClean="0"/>
          </a:p>
          <a:p>
            <a:pPr algn="just"/>
            <a:r>
              <a:rPr lang="as-IN" sz="2800" b="1" dirty="0" smtClean="0">
                <a:solidFill>
                  <a:srgbClr val="FF0000"/>
                </a:solidFill>
              </a:rPr>
              <a:t>মূল কথা:</a:t>
            </a:r>
            <a:r>
              <a:rPr lang="as-IN" sz="2800" dirty="0" smtClean="0">
                <a:solidFill>
                  <a:srgbClr val="FF0000"/>
                </a:solidFill>
              </a:rPr>
              <a:t>  </a:t>
            </a:r>
            <a:r>
              <a:rPr lang="as-IN" sz="2800" dirty="0" smtClean="0"/>
              <a:t>মালিক একাই পুঁজি যোগান দেন।</a:t>
            </a:r>
          </a:p>
          <a:p>
            <a:pPr lvl="1" algn="just"/>
            <a:r>
              <a:rPr lang="as-IN" sz="2800" dirty="0" smtClean="0"/>
              <a:t>লাভ হলে একা ভোগ করেন, লোকসান হলে একা বহন করেন।</a:t>
            </a:r>
          </a:p>
          <a:p>
            <a:pPr lvl="1"/>
            <a:r>
              <a:rPr lang="as-IN" sz="2800" dirty="0" smtClean="0"/>
              <a:t>এটি বিশ্বের প্রাচীনতম ব্যবসায় সংগঠন।</a:t>
            </a:r>
            <a:endParaRPr lang="as-IN" sz="2800" dirty="0"/>
          </a:p>
        </p:txBody>
      </p:sp>
      <p:sp>
        <p:nvSpPr>
          <p:cNvPr id="3" name="TextBox 2"/>
          <p:cNvSpPr txBox="1"/>
          <p:nvPr/>
        </p:nvSpPr>
        <p:spPr>
          <a:xfrm>
            <a:off x="609600" y="381000"/>
            <a:ext cx="52578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3600" b="1" dirty="0" smtClean="0"/>
              <a:t>একমালিকানা ব্যবসায় </a:t>
            </a:r>
          </a:p>
        </p:txBody>
      </p:sp>
      <p:sp>
        <p:nvSpPr>
          <p:cNvPr id="4" name="Footer Placeholder 3"/>
          <p:cNvSpPr>
            <a:spLocks noGrp="1"/>
          </p:cNvSpPr>
          <p:nvPr>
            <p:ph type="ftr" sz="quarter" idx="11"/>
          </p:nvPr>
        </p:nvSpPr>
        <p:spPr>
          <a:xfrm>
            <a:off x="3048000" y="6324600"/>
            <a:ext cx="2895600" cy="365125"/>
          </a:xfrm>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fmla="#ppt_w*sin(2.5*pi*$)">
                                          <p:val>
                                            <p:fltVal val="0"/>
                                          </p:val>
                                        </p:tav>
                                        <p:tav tm="100000">
                                          <p:val>
                                            <p:fltVal val="1"/>
                                          </p:val>
                                        </p:tav>
                                      </p:tavLst>
                                    </p:anim>
                                    <p:anim calcmode="lin" valueType="num">
                                      <p:cBhvr>
                                        <p:cTn id="8" dur="5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down)">
                                      <p:cBhvr>
                                        <p:cTn id="13" dur="580">
                                          <p:stCondLst>
                                            <p:cond delay="0"/>
                                          </p:stCondLst>
                                        </p:cTn>
                                        <p:tgtEl>
                                          <p:spTgt spid="2">
                                            <p:txEl>
                                              <p:pRg st="0" end="0"/>
                                            </p:txEl>
                                          </p:spTgt>
                                        </p:tgtEl>
                                      </p:cBhvr>
                                    </p:animEffect>
                                    <p:anim calcmode="lin" valueType="num">
                                      <p:cBhvr>
                                        <p:cTn id="14"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xEl>
                                              <p:pRg st="0" end="0"/>
                                            </p:txEl>
                                          </p:spTgt>
                                        </p:tgtEl>
                                      </p:cBhvr>
                                      <p:to x="100000" y="60000"/>
                                    </p:animScale>
                                    <p:animScale>
                                      <p:cBhvr>
                                        <p:cTn id="20" dur="166" decel="50000">
                                          <p:stCondLst>
                                            <p:cond delay="676"/>
                                          </p:stCondLst>
                                        </p:cTn>
                                        <p:tgtEl>
                                          <p:spTgt spid="2">
                                            <p:txEl>
                                              <p:pRg st="0" end="0"/>
                                            </p:txEl>
                                          </p:spTgt>
                                        </p:tgtEl>
                                      </p:cBhvr>
                                      <p:to x="100000" y="100000"/>
                                    </p:animScale>
                                    <p:animScale>
                                      <p:cBhvr>
                                        <p:cTn id="21" dur="26">
                                          <p:stCondLst>
                                            <p:cond delay="1312"/>
                                          </p:stCondLst>
                                        </p:cTn>
                                        <p:tgtEl>
                                          <p:spTgt spid="2">
                                            <p:txEl>
                                              <p:pRg st="0" end="0"/>
                                            </p:txEl>
                                          </p:spTgt>
                                        </p:tgtEl>
                                      </p:cBhvr>
                                      <p:to x="100000" y="80000"/>
                                    </p:animScale>
                                    <p:animScale>
                                      <p:cBhvr>
                                        <p:cTn id="22" dur="166" decel="50000">
                                          <p:stCondLst>
                                            <p:cond delay="1338"/>
                                          </p:stCondLst>
                                        </p:cTn>
                                        <p:tgtEl>
                                          <p:spTgt spid="2">
                                            <p:txEl>
                                              <p:pRg st="0" end="0"/>
                                            </p:txEl>
                                          </p:spTgt>
                                        </p:tgtEl>
                                      </p:cBhvr>
                                      <p:to x="100000" y="100000"/>
                                    </p:animScale>
                                    <p:animScale>
                                      <p:cBhvr>
                                        <p:cTn id="23" dur="26">
                                          <p:stCondLst>
                                            <p:cond delay="1642"/>
                                          </p:stCondLst>
                                        </p:cTn>
                                        <p:tgtEl>
                                          <p:spTgt spid="2">
                                            <p:txEl>
                                              <p:pRg st="0" end="0"/>
                                            </p:txEl>
                                          </p:spTgt>
                                        </p:tgtEl>
                                      </p:cBhvr>
                                      <p:to x="100000" y="90000"/>
                                    </p:animScale>
                                    <p:animScale>
                                      <p:cBhvr>
                                        <p:cTn id="24" dur="166" decel="50000">
                                          <p:stCondLst>
                                            <p:cond delay="1668"/>
                                          </p:stCondLst>
                                        </p:cTn>
                                        <p:tgtEl>
                                          <p:spTgt spid="2">
                                            <p:txEl>
                                              <p:pRg st="0" end="0"/>
                                            </p:txEl>
                                          </p:spTgt>
                                        </p:tgtEl>
                                      </p:cBhvr>
                                      <p:to x="100000" y="100000"/>
                                    </p:animScale>
                                    <p:animScale>
                                      <p:cBhvr>
                                        <p:cTn id="25" dur="26">
                                          <p:stCondLst>
                                            <p:cond delay="1808"/>
                                          </p:stCondLst>
                                        </p:cTn>
                                        <p:tgtEl>
                                          <p:spTgt spid="2">
                                            <p:txEl>
                                              <p:pRg st="0" end="0"/>
                                            </p:txEl>
                                          </p:spTgt>
                                        </p:tgtEl>
                                      </p:cBhvr>
                                      <p:to x="100000" y="95000"/>
                                    </p:animScale>
                                    <p:animScale>
                                      <p:cBhvr>
                                        <p:cTn id="26" dur="166" decel="50000">
                                          <p:stCondLst>
                                            <p:cond delay="1834"/>
                                          </p:stCondLst>
                                        </p:cTn>
                                        <p:tgtEl>
                                          <p:spTgt spid="2">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wipe(down)">
                                      <p:cBhvr>
                                        <p:cTn id="31" dur="580">
                                          <p:stCondLst>
                                            <p:cond delay="0"/>
                                          </p:stCondLst>
                                        </p:cTn>
                                        <p:tgtEl>
                                          <p:spTgt spid="2">
                                            <p:txEl>
                                              <p:pRg st="2" end="2"/>
                                            </p:txEl>
                                          </p:spTgt>
                                        </p:tgtEl>
                                      </p:cBhvr>
                                    </p:animEffect>
                                    <p:anim calcmode="lin" valueType="num">
                                      <p:cBhvr>
                                        <p:cTn id="32"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2">
                                            <p:txEl>
                                              <p:pRg st="2" end="2"/>
                                            </p:txEl>
                                          </p:spTgt>
                                        </p:tgtEl>
                                      </p:cBhvr>
                                      <p:to x="100000" y="60000"/>
                                    </p:animScale>
                                    <p:animScale>
                                      <p:cBhvr>
                                        <p:cTn id="38" dur="166" decel="50000">
                                          <p:stCondLst>
                                            <p:cond delay="676"/>
                                          </p:stCondLst>
                                        </p:cTn>
                                        <p:tgtEl>
                                          <p:spTgt spid="2">
                                            <p:txEl>
                                              <p:pRg st="2" end="2"/>
                                            </p:txEl>
                                          </p:spTgt>
                                        </p:tgtEl>
                                      </p:cBhvr>
                                      <p:to x="100000" y="100000"/>
                                    </p:animScale>
                                    <p:animScale>
                                      <p:cBhvr>
                                        <p:cTn id="39" dur="26">
                                          <p:stCondLst>
                                            <p:cond delay="1312"/>
                                          </p:stCondLst>
                                        </p:cTn>
                                        <p:tgtEl>
                                          <p:spTgt spid="2">
                                            <p:txEl>
                                              <p:pRg st="2" end="2"/>
                                            </p:txEl>
                                          </p:spTgt>
                                        </p:tgtEl>
                                      </p:cBhvr>
                                      <p:to x="100000" y="80000"/>
                                    </p:animScale>
                                    <p:animScale>
                                      <p:cBhvr>
                                        <p:cTn id="40" dur="166" decel="50000">
                                          <p:stCondLst>
                                            <p:cond delay="1338"/>
                                          </p:stCondLst>
                                        </p:cTn>
                                        <p:tgtEl>
                                          <p:spTgt spid="2">
                                            <p:txEl>
                                              <p:pRg st="2" end="2"/>
                                            </p:txEl>
                                          </p:spTgt>
                                        </p:tgtEl>
                                      </p:cBhvr>
                                      <p:to x="100000" y="100000"/>
                                    </p:animScale>
                                    <p:animScale>
                                      <p:cBhvr>
                                        <p:cTn id="41" dur="26">
                                          <p:stCondLst>
                                            <p:cond delay="1642"/>
                                          </p:stCondLst>
                                        </p:cTn>
                                        <p:tgtEl>
                                          <p:spTgt spid="2">
                                            <p:txEl>
                                              <p:pRg st="2" end="2"/>
                                            </p:txEl>
                                          </p:spTgt>
                                        </p:tgtEl>
                                      </p:cBhvr>
                                      <p:to x="100000" y="90000"/>
                                    </p:animScale>
                                    <p:animScale>
                                      <p:cBhvr>
                                        <p:cTn id="42" dur="166" decel="50000">
                                          <p:stCondLst>
                                            <p:cond delay="1668"/>
                                          </p:stCondLst>
                                        </p:cTn>
                                        <p:tgtEl>
                                          <p:spTgt spid="2">
                                            <p:txEl>
                                              <p:pRg st="2" end="2"/>
                                            </p:txEl>
                                          </p:spTgt>
                                        </p:tgtEl>
                                      </p:cBhvr>
                                      <p:to x="100000" y="100000"/>
                                    </p:animScale>
                                    <p:animScale>
                                      <p:cBhvr>
                                        <p:cTn id="43" dur="26">
                                          <p:stCondLst>
                                            <p:cond delay="1808"/>
                                          </p:stCondLst>
                                        </p:cTn>
                                        <p:tgtEl>
                                          <p:spTgt spid="2">
                                            <p:txEl>
                                              <p:pRg st="2" end="2"/>
                                            </p:txEl>
                                          </p:spTgt>
                                        </p:tgtEl>
                                      </p:cBhvr>
                                      <p:to x="100000" y="95000"/>
                                    </p:animScale>
                                    <p:animScale>
                                      <p:cBhvr>
                                        <p:cTn id="44" dur="166" decel="50000">
                                          <p:stCondLst>
                                            <p:cond delay="1834"/>
                                          </p:stCondLst>
                                        </p:cTn>
                                        <p:tgtEl>
                                          <p:spTgt spid="2">
                                            <p:txEl>
                                              <p:pRg st="2" end="2"/>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wipe(down)">
                                      <p:cBhvr>
                                        <p:cTn id="49" dur="580">
                                          <p:stCondLst>
                                            <p:cond delay="0"/>
                                          </p:stCondLst>
                                        </p:cTn>
                                        <p:tgtEl>
                                          <p:spTgt spid="2">
                                            <p:txEl>
                                              <p:pRg st="3" end="3"/>
                                            </p:txEl>
                                          </p:spTgt>
                                        </p:tgtEl>
                                      </p:cBhvr>
                                    </p:animEffect>
                                    <p:anim calcmode="lin" valueType="num">
                                      <p:cBhvr>
                                        <p:cTn id="50"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2">
                                            <p:txEl>
                                              <p:pRg st="3" end="3"/>
                                            </p:txEl>
                                          </p:spTgt>
                                        </p:tgtEl>
                                      </p:cBhvr>
                                      <p:to x="100000" y="60000"/>
                                    </p:animScale>
                                    <p:animScale>
                                      <p:cBhvr>
                                        <p:cTn id="56" dur="166" decel="50000">
                                          <p:stCondLst>
                                            <p:cond delay="676"/>
                                          </p:stCondLst>
                                        </p:cTn>
                                        <p:tgtEl>
                                          <p:spTgt spid="2">
                                            <p:txEl>
                                              <p:pRg st="3" end="3"/>
                                            </p:txEl>
                                          </p:spTgt>
                                        </p:tgtEl>
                                      </p:cBhvr>
                                      <p:to x="100000" y="100000"/>
                                    </p:animScale>
                                    <p:animScale>
                                      <p:cBhvr>
                                        <p:cTn id="57" dur="26">
                                          <p:stCondLst>
                                            <p:cond delay="1312"/>
                                          </p:stCondLst>
                                        </p:cTn>
                                        <p:tgtEl>
                                          <p:spTgt spid="2">
                                            <p:txEl>
                                              <p:pRg st="3" end="3"/>
                                            </p:txEl>
                                          </p:spTgt>
                                        </p:tgtEl>
                                      </p:cBhvr>
                                      <p:to x="100000" y="80000"/>
                                    </p:animScale>
                                    <p:animScale>
                                      <p:cBhvr>
                                        <p:cTn id="58" dur="166" decel="50000">
                                          <p:stCondLst>
                                            <p:cond delay="1338"/>
                                          </p:stCondLst>
                                        </p:cTn>
                                        <p:tgtEl>
                                          <p:spTgt spid="2">
                                            <p:txEl>
                                              <p:pRg st="3" end="3"/>
                                            </p:txEl>
                                          </p:spTgt>
                                        </p:tgtEl>
                                      </p:cBhvr>
                                      <p:to x="100000" y="100000"/>
                                    </p:animScale>
                                    <p:animScale>
                                      <p:cBhvr>
                                        <p:cTn id="59" dur="26">
                                          <p:stCondLst>
                                            <p:cond delay="1642"/>
                                          </p:stCondLst>
                                        </p:cTn>
                                        <p:tgtEl>
                                          <p:spTgt spid="2">
                                            <p:txEl>
                                              <p:pRg st="3" end="3"/>
                                            </p:txEl>
                                          </p:spTgt>
                                        </p:tgtEl>
                                      </p:cBhvr>
                                      <p:to x="100000" y="90000"/>
                                    </p:animScale>
                                    <p:animScale>
                                      <p:cBhvr>
                                        <p:cTn id="60" dur="166" decel="50000">
                                          <p:stCondLst>
                                            <p:cond delay="1668"/>
                                          </p:stCondLst>
                                        </p:cTn>
                                        <p:tgtEl>
                                          <p:spTgt spid="2">
                                            <p:txEl>
                                              <p:pRg st="3" end="3"/>
                                            </p:txEl>
                                          </p:spTgt>
                                        </p:tgtEl>
                                      </p:cBhvr>
                                      <p:to x="100000" y="100000"/>
                                    </p:animScale>
                                    <p:animScale>
                                      <p:cBhvr>
                                        <p:cTn id="61" dur="26">
                                          <p:stCondLst>
                                            <p:cond delay="1808"/>
                                          </p:stCondLst>
                                        </p:cTn>
                                        <p:tgtEl>
                                          <p:spTgt spid="2">
                                            <p:txEl>
                                              <p:pRg st="3" end="3"/>
                                            </p:txEl>
                                          </p:spTgt>
                                        </p:tgtEl>
                                      </p:cBhvr>
                                      <p:to x="100000" y="95000"/>
                                    </p:animScale>
                                    <p:animScale>
                                      <p:cBhvr>
                                        <p:cTn id="62" dur="166" decel="50000">
                                          <p:stCondLst>
                                            <p:cond delay="1834"/>
                                          </p:stCondLst>
                                        </p:cTn>
                                        <p:tgtEl>
                                          <p:spTgt spid="2">
                                            <p:txEl>
                                              <p:pRg st="3" end="3"/>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nodeType="click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Effect transition="in" filter="wipe(down)">
                                      <p:cBhvr>
                                        <p:cTn id="67" dur="580">
                                          <p:stCondLst>
                                            <p:cond delay="0"/>
                                          </p:stCondLst>
                                        </p:cTn>
                                        <p:tgtEl>
                                          <p:spTgt spid="2">
                                            <p:txEl>
                                              <p:pRg st="4" end="4"/>
                                            </p:txEl>
                                          </p:spTgt>
                                        </p:tgtEl>
                                      </p:cBhvr>
                                    </p:animEffect>
                                    <p:anim calcmode="lin" valueType="num">
                                      <p:cBhvr>
                                        <p:cTn id="68"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2">
                                            <p:txEl>
                                              <p:pRg st="4" end="4"/>
                                            </p:txEl>
                                          </p:spTgt>
                                        </p:tgtEl>
                                      </p:cBhvr>
                                      <p:to x="100000" y="60000"/>
                                    </p:animScale>
                                    <p:animScale>
                                      <p:cBhvr>
                                        <p:cTn id="74" dur="166" decel="50000">
                                          <p:stCondLst>
                                            <p:cond delay="676"/>
                                          </p:stCondLst>
                                        </p:cTn>
                                        <p:tgtEl>
                                          <p:spTgt spid="2">
                                            <p:txEl>
                                              <p:pRg st="4" end="4"/>
                                            </p:txEl>
                                          </p:spTgt>
                                        </p:tgtEl>
                                      </p:cBhvr>
                                      <p:to x="100000" y="100000"/>
                                    </p:animScale>
                                    <p:animScale>
                                      <p:cBhvr>
                                        <p:cTn id="75" dur="26">
                                          <p:stCondLst>
                                            <p:cond delay="1312"/>
                                          </p:stCondLst>
                                        </p:cTn>
                                        <p:tgtEl>
                                          <p:spTgt spid="2">
                                            <p:txEl>
                                              <p:pRg st="4" end="4"/>
                                            </p:txEl>
                                          </p:spTgt>
                                        </p:tgtEl>
                                      </p:cBhvr>
                                      <p:to x="100000" y="80000"/>
                                    </p:animScale>
                                    <p:animScale>
                                      <p:cBhvr>
                                        <p:cTn id="76" dur="166" decel="50000">
                                          <p:stCondLst>
                                            <p:cond delay="1338"/>
                                          </p:stCondLst>
                                        </p:cTn>
                                        <p:tgtEl>
                                          <p:spTgt spid="2">
                                            <p:txEl>
                                              <p:pRg st="4" end="4"/>
                                            </p:txEl>
                                          </p:spTgt>
                                        </p:tgtEl>
                                      </p:cBhvr>
                                      <p:to x="100000" y="100000"/>
                                    </p:animScale>
                                    <p:animScale>
                                      <p:cBhvr>
                                        <p:cTn id="77" dur="26">
                                          <p:stCondLst>
                                            <p:cond delay="1642"/>
                                          </p:stCondLst>
                                        </p:cTn>
                                        <p:tgtEl>
                                          <p:spTgt spid="2">
                                            <p:txEl>
                                              <p:pRg st="4" end="4"/>
                                            </p:txEl>
                                          </p:spTgt>
                                        </p:tgtEl>
                                      </p:cBhvr>
                                      <p:to x="100000" y="90000"/>
                                    </p:animScale>
                                    <p:animScale>
                                      <p:cBhvr>
                                        <p:cTn id="78" dur="166" decel="50000">
                                          <p:stCondLst>
                                            <p:cond delay="1668"/>
                                          </p:stCondLst>
                                        </p:cTn>
                                        <p:tgtEl>
                                          <p:spTgt spid="2">
                                            <p:txEl>
                                              <p:pRg st="4" end="4"/>
                                            </p:txEl>
                                          </p:spTgt>
                                        </p:tgtEl>
                                      </p:cBhvr>
                                      <p:to x="100000" y="100000"/>
                                    </p:animScale>
                                    <p:animScale>
                                      <p:cBhvr>
                                        <p:cTn id="79" dur="26">
                                          <p:stCondLst>
                                            <p:cond delay="1808"/>
                                          </p:stCondLst>
                                        </p:cTn>
                                        <p:tgtEl>
                                          <p:spTgt spid="2">
                                            <p:txEl>
                                              <p:pRg st="4" end="4"/>
                                            </p:txEl>
                                          </p:spTgt>
                                        </p:tgtEl>
                                      </p:cBhvr>
                                      <p:to x="100000" y="95000"/>
                                    </p:animScale>
                                    <p:animScale>
                                      <p:cBhvr>
                                        <p:cTn id="80"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295400"/>
            <a:ext cx="8382000" cy="456278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buFont typeface="Wingdings" pitchFamily="2" charset="2"/>
              <a:buChar char="Ø"/>
            </a:pPr>
            <a:r>
              <a:rPr lang="as-IN" sz="2800" b="1" dirty="0" smtClean="0">
                <a:solidFill>
                  <a:srgbClr val="0070C0"/>
                </a:solidFill>
              </a:rPr>
              <a:t>একক মালিকানা:</a:t>
            </a:r>
            <a:r>
              <a:rPr lang="as-IN" sz="2800" dirty="0" smtClean="0">
                <a:solidFill>
                  <a:srgbClr val="0070C0"/>
                </a:solidFill>
              </a:rPr>
              <a:t> </a:t>
            </a:r>
            <a:r>
              <a:rPr lang="as-IN" sz="2800" dirty="0" smtClean="0"/>
              <a:t>মালিক একজনই থাকেন।</a:t>
            </a:r>
          </a:p>
          <a:p>
            <a:pPr>
              <a:lnSpc>
                <a:spcPct val="150000"/>
              </a:lnSpc>
              <a:buFont typeface="Wingdings" pitchFamily="2" charset="2"/>
              <a:buChar char="Ø"/>
            </a:pPr>
            <a:r>
              <a:rPr lang="as-IN" sz="2800" b="1" dirty="0" smtClean="0">
                <a:solidFill>
                  <a:srgbClr val="0070C0"/>
                </a:solidFill>
              </a:rPr>
              <a:t>সহজ গঠন:</a:t>
            </a:r>
            <a:r>
              <a:rPr lang="as-IN" sz="2800" dirty="0" smtClean="0">
                <a:solidFill>
                  <a:srgbClr val="0070C0"/>
                </a:solidFill>
              </a:rPr>
              <a:t> </a:t>
            </a:r>
            <a:r>
              <a:rPr lang="as-IN" sz="2800" dirty="0" smtClean="0"/>
              <a:t>কোনো আইনি জটিলতা নেই, সহজেই শুরু করা যায়।</a:t>
            </a:r>
          </a:p>
          <a:p>
            <a:pPr>
              <a:lnSpc>
                <a:spcPct val="150000"/>
              </a:lnSpc>
              <a:buFont typeface="Wingdings" pitchFamily="2" charset="2"/>
              <a:buChar char="Ø"/>
            </a:pPr>
            <a:r>
              <a:rPr lang="as-IN" sz="2800" b="1" dirty="0" smtClean="0">
                <a:solidFill>
                  <a:srgbClr val="0070C0"/>
                </a:solidFill>
              </a:rPr>
              <a:t>স্বল্প পুঁজি:</a:t>
            </a:r>
            <a:r>
              <a:rPr lang="as-IN" sz="2800" dirty="0" smtClean="0">
                <a:solidFill>
                  <a:srgbClr val="0070C0"/>
                </a:solidFill>
              </a:rPr>
              <a:t> </a:t>
            </a:r>
            <a:r>
              <a:rPr lang="as-IN" sz="2800" dirty="0" smtClean="0"/>
              <a:t>অল্প টাকা নিয়ে এ ব্যবসায় শুরু করা সম্ভব।</a:t>
            </a:r>
          </a:p>
          <a:p>
            <a:pPr>
              <a:lnSpc>
                <a:spcPct val="150000"/>
              </a:lnSpc>
              <a:buFont typeface="Wingdings" pitchFamily="2" charset="2"/>
              <a:buChar char="Ø"/>
            </a:pPr>
            <a:r>
              <a:rPr lang="as-IN" sz="2800" b="1" dirty="0" smtClean="0">
                <a:solidFill>
                  <a:srgbClr val="0070C0"/>
                </a:solidFill>
              </a:rPr>
              <a:t>অসীম দায়:</a:t>
            </a:r>
            <a:r>
              <a:rPr lang="as-IN" sz="2800" dirty="0" smtClean="0">
                <a:solidFill>
                  <a:srgbClr val="0070C0"/>
                </a:solidFill>
              </a:rPr>
              <a:t> </a:t>
            </a:r>
            <a:r>
              <a:rPr lang="as-IN" sz="2800" dirty="0" smtClean="0"/>
              <a:t>ব্যবসায়ের ঋণের জন্য মালিকের ব্যক্তিগত সম্পত্তিও দায়ী হতে পারে।</a:t>
            </a:r>
          </a:p>
          <a:p>
            <a:pPr>
              <a:lnSpc>
                <a:spcPct val="150000"/>
              </a:lnSpc>
              <a:buFont typeface="Wingdings" pitchFamily="2" charset="2"/>
              <a:buChar char="Ø"/>
            </a:pPr>
            <a:r>
              <a:rPr lang="as-IN" sz="2800" b="1" dirty="0" smtClean="0">
                <a:solidFill>
                  <a:srgbClr val="0070C0"/>
                </a:solidFill>
              </a:rPr>
              <a:t>ক্ষুদ্র আয়তন:</a:t>
            </a:r>
            <a:r>
              <a:rPr lang="as-IN" sz="2800" dirty="0" smtClean="0">
                <a:solidFill>
                  <a:srgbClr val="0070C0"/>
                </a:solidFill>
              </a:rPr>
              <a:t> </a:t>
            </a:r>
            <a:r>
              <a:rPr lang="as-IN" sz="2800" dirty="0" smtClean="0"/>
              <a:t>সাধারণত এর আকার ছোট হয়।</a:t>
            </a:r>
            <a:endParaRPr lang="as-IN" sz="2800" dirty="0"/>
          </a:p>
        </p:txBody>
      </p:sp>
      <p:sp>
        <p:nvSpPr>
          <p:cNvPr id="3" name="TextBox 2"/>
          <p:cNvSpPr txBox="1"/>
          <p:nvPr/>
        </p:nvSpPr>
        <p:spPr>
          <a:xfrm>
            <a:off x="228600" y="381000"/>
            <a:ext cx="8305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3200" b="1" dirty="0" smtClean="0"/>
              <a:t>একমালিকানা ব্যবসায়ের বৈশিষ্ট্য</a:t>
            </a:r>
          </a:p>
        </p:txBody>
      </p:sp>
      <p:sp>
        <p:nvSpPr>
          <p:cNvPr id="5" name="Footer Placeholder 4"/>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fmla="#ppt_w*sin(2.5*pi*$)">
                                          <p:val>
                                            <p:fltVal val="0"/>
                                          </p:val>
                                        </p:tav>
                                        <p:tav tm="100000">
                                          <p:val>
                                            <p:fltVal val="1"/>
                                          </p:val>
                                        </p:tav>
                                      </p:tavLst>
                                    </p:anim>
                                    <p:anim calcmode="lin" valueType="num">
                                      <p:cBhvr>
                                        <p:cTn id="8" dur="5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wipe(down)">
                                      <p:cBhvr>
                                        <p:cTn id="13" dur="580">
                                          <p:stCondLst>
                                            <p:cond delay="0"/>
                                          </p:stCondLst>
                                        </p:cTn>
                                        <p:tgtEl>
                                          <p:spTgt spid="2">
                                            <p:txEl>
                                              <p:pRg st="0" end="0"/>
                                            </p:txEl>
                                          </p:spTgt>
                                        </p:tgtEl>
                                      </p:cBhvr>
                                    </p:animEffect>
                                    <p:anim calcmode="lin" valueType="num">
                                      <p:cBhvr>
                                        <p:cTn id="14"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xEl>
                                              <p:pRg st="0" end="0"/>
                                            </p:txEl>
                                          </p:spTgt>
                                        </p:tgtEl>
                                      </p:cBhvr>
                                      <p:to x="100000" y="60000"/>
                                    </p:animScale>
                                    <p:animScale>
                                      <p:cBhvr>
                                        <p:cTn id="20" dur="166" decel="50000">
                                          <p:stCondLst>
                                            <p:cond delay="676"/>
                                          </p:stCondLst>
                                        </p:cTn>
                                        <p:tgtEl>
                                          <p:spTgt spid="2">
                                            <p:txEl>
                                              <p:pRg st="0" end="0"/>
                                            </p:txEl>
                                          </p:spTgt>
                                        </p:tgtEl>
                                      </p:cBhvr>
                                      <p:to x="100000" y="100000"/>
                                    </p:animScale>
                                    <p:animScale>
                                      <p:cBhvr>
                                        <p:cTn id="21" dur="26">
                                          <p:stCondLst>
                                            <p:cond delay="1312"/>
                                          </p:stCondLst>
                                        </p:cTn>
                                        <p:tgtEl>
                                          <p:spTgt spid="2">
                                            <p:txEl>
                                              <p:pRg st="0" end="0"/>
                                            </p:txEl>
                                          </p:spTgt>
                                        </p:tgtEl>
                                      </p:cBhvr>
                                      <p:to x="100000" y="80000"/>
                                    </p:animScale>
                                    <p:animScale>
                                      <p:cBhvr>
                                        <p:cTn id="22" dur="166" decel="50000">
                                          <p:stCondLst>
                                            <p:cond delay="1338"/>
                                          </p:stCondLst>
                                        </p:cTn>
                                        <p:tgtEl>
                                          <p:spTgt spid="2">
                                            <p:txEl>
                                              <p:pRg st="0" end="0"/>
                                            </p:txEl>
                                          </p:spTgt>
                                        </p:tgtEl>
                                      </p:cBhvr>
                                      <p:to x="100000" y="100000"/>
                                    </p:animScale>
                                    <p:animScale>
                                      <p:cBhvr>
                                        <p:cTn id="23" dur="26">
                                          <p:stCondLst>
                                            <p:cond delay="1642"/>
                                          </p:stCondLst>
                                        </p:cTn>
                                        <p:tgtEl>
                                          <p:spTgt spid="2">
                                            <p:txEl>
                                              <p:pRg st="0" end="0"/>
                                            </p:txEl>
                                          </p:spTgt>
                                        </p:tgtEl>
                                      </p:cBhvr>
                                      <p:to x="100000" y="90000"/>
                                    </p:animScale>
                                    <p:animScale>
                                      <p:cBhvr>
                                        <p:cTn id="24" dur="166" decel="50000">
                                          <p:stCondLst>
                                            <p:cond delay="1668"/>
                                          </p:stCondLst>
                                        </p:cTn>
                                        <p:tgtEl>
                                          <p:spTgt spid="2">
                                            <p:txEl>
                                              <p:pRg st="0" end="0"/>
                                            </p:txEl>
                                          </p:spTgt>
                                        </p:tgtEl>
                                      </p:cBhvr>
                                      <p:to x="100000" y="100000"/>
                                    </p:animScale>
                                    <p:animScale>
                                      <p:cBhvr>
                                        <p:cTn id="25" dur="26">
                                          <p:stCondLst>
                                            <p:cond delay="1808"/>
                                          </p:stCondLst>
                                        </p:cTn>
                                        <p:tgtEl>
                                          <p:spTgt spid="2">
                                            <p:txEl>
                                              <p:pRg st="0" end="0"/>
                                            </p:txEl>
                                          </p:spTgt>
                                        </p:tgtEl>
                                      </p:cBhvr>
                                      <p:to x="100000" y="95000"/>
                                    </p:animScale>
                                    <p:animScale>
                                      <p:cBhvr>
                                        <p:cTn id="26" dur="166" decel="50000">
                                          <p:stCondLst>
                                            <p:cond delay="1834"/>
                                          </p:stCondLst>
                                        </p:cTn>
                                        <p:tgtEl>
                                          <p:spTgt spid="2">
                                            <p:txEl>
                                              <p:pRg st="0" end="0"/>
                                            </p:txEl>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Effect transition="in" filter="wipe(down)">
                                      <p:cBhvr>
                                        <p:cTn id="31" dur="580">
                                          <p:stCondLst>
                                            <p:cond delay="0"/>
                                          </p:stCondLst>
                                        </p:cTn>
                                        <p:tgtEl>
                                          <p:spTgt spid="2">
                                            <p:txEl>
                                              <p:pRg st="1" end="1"/>
                                            </p:txEl>
                                          </p:spTgt>
                                        </p:tgtEl>
                                      </p:cBhvr>
                                    </p:animEffect>
                                    <p:anim calcmode="lin" valueType="num">
                                      <p:cBhvr>
                                        <p:cTn id="32"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2">
                                            <p:txEl>
                                              <p:pRg st="1" end="1"/>
                                            </p:txEl>
                                          </p:spTgt>
                                        </p:tgtEl>
                                      </p:cBhvr>
                                      <p:to x="100000" y="60000"/>
                                    </p:animScale>
                                    <p:animScale>
                                      <p:cBhvr>
                                        <p:cTn id="38" dur="166" decel="50000">
                                          <p:stCondLst>
                                            <p:cond delay="676"/>
                                          </p:stCondLst>
                                        </p:cTn>
                                        <p:tgtEl>
                                          <p:spTgt spid="2">
                                            <p:txEl>
                                              <p:pRg st="1" end="1"/>
                                            </p:txEl>
                                          </p:spTgt>
                                        </p:tgtEl>
                                      </p:cBhvr>
                                      <p:to x="100000" y="100000"/>
                                    </p:animScale>
                                    <p:animScale>
                                      <p:cBhvr>
                                        <p:cTn id="39" dur="26">
                                          <p:stCondLst>
                                            <p:cond delay="1312"/>
                                          </p:stCondLst>
                                        </p:cTn>
                                        <p:tgtEl>
                                          <p:spTgt spid="2">
                                            <p:txEl>
                                              <p:pRg st="1" end="1"/>
                                            </p:txEl>
                                          </p:spTgt>
                                        </p:tgtEl>
                                      </p:cBhvr>
                                      <p:to x="100000" y="80000"/>
                                    </p:animScale>
                                    <p:animScale>
                                      <p:cBhvr>
                                        <p:cTn id="40" dur="166" decel="50000">
                                          <p:stCondLst>
                                            <p:cond delay="1338"/>
                                          </p:stCondLst>
                                        </p:cTn>
                                        <p:tgtEl>
                                          <p:spTgt spid="2">
                                            <p:txEl>
                                              <p:pRg st="1" end="1"/>
                                            </p:txEl>
                                          </p:spTgt>
                                        </p:tgtEl>
                                      </p:cBhvr>
                                      <p:to x="100000" y="100000"/>
                                    </p:animScale>
                                    <p:animScale>
                                      <p:cBhvr>
                                        <p:cTn id="41" dur="26">
                                          <p:stCondLst>
                                            <p:cond delay="1642"/>
                                          </p:stCondLst>
                                        </p:cTn>
                                        <p:tgtEl>
                                          <p:spTgt spid="2">
                                            <p:txEl>
                                              <p:pRg st="1" end="1"/>
                                            </p:txEl>
                                          </p:spTgt>
                                        </p:tgtEl>
                                      </p:cBhvr>
                                      <p:to x="100000" y="90000"/>
                                    </p:animScale>
                                    <p:animScale>
                                      <p:cBhvr>
                                        <p:cTn id="42" dur="166" decel="50000">
                                          <p:stCondLst>
                                            <p:cond delay="1668"/>
                                          </p:stCondLst>
                                        </p:cTn>
                                        <p:tgtEl>
                                          <p:spTgt spid="2">
                                            <p:txEl>
                                              <p:pRg st="1" end="1"/>
                                            </p:txEl>
                                          </p:spTgt>
                                        </p:tgtEl>
                                      </p:cBhvr>
                                      <p:to x="100000" y="100000"/>
                                    </p:animScale>
                                    <p:animScale>
                                      <p:cBhvr>
                                        <p:cTn id="43" dur="26">
                                          <p:stCondLst>
                                            <p:cond delay="1808"/>
                                          </p:stCondLst>
                                        </p:cTn>
                                        <p:tgtEl>
                                          <p:spTgt spid="2">
                                            <p:txEl>
                                              <p:pRg st="1" end="1"/>
                                            </p:txEl>
                                          </p:spTgt>
                                        </p:tgtEl>
                                      </p:cBhvr>
                                      <p:to x="100000" y="95000"/>
                                    </p:animScale>
                                    <p:animScale>
                                      <p:cBhvr>
                                        <p:cTn id="44" dur="166" decel="50000">
                                          <p:stCondLst>
                                            <p:cond delay="1834"/>
                                          </p:stCondLst>
                                        </p:cTn>
                                        <p:tgtEl>
                                          <p:spTgt spid="2">
                                            <p:txEl>
                                              <p:pRg st="1" end="1"/>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2">
                                            <p:txEl>
                                              <p:pRg st="2" end="2"/>
                                            </p:txEl>
                                          </p:spTgt>
                                        </p:tgtEl>
                                        <p:attrNameLst>
                                          <p:attrName>style.visibility</p:attrName>
                                        </p:attrNameLst>
                                      </p:cBhvr>
                                      <p:to>
                                        <p:strVal val="visible"/>
                                      </p:to>
                                    </p:set>
                                    <p:animEffect transition="in" filter="wipe(down)">
                                      <p:cBhvr>
                                        <p:cTn id="49" dur="580">
                                          <p:stCondLst>
                                            <p:cond delay="0"/>
                                          </p:stCondLst>
                                        </p:cTn>
                                        <p:tgtEl>
                                          <p:spTgt spid="2">
                                            <p:txEl>
                                              <p:pRg st="2" end="2"/>
                                            </p:txEl>
                                          </p:spTgt>
                                        </p:tgtEl>
                                      </p:cBhvr>
                                    </p:animEffect>
                                    <p:anim calcmode="lin" valueType="num">
                                      <p:cBhvr>
                                        <p:cTn id="50"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2">
                                            <p:txEl>
                                              <p:pRg st="2" end="2"/>
                                            </p:txEl>
                                          </p:spTgt>
                                        </p:tgtEl>
                                      </p:cBhvr>
                                      <p:to x="100000" y="60000"/>
                                    </p:animScale>
                                    <p:animScale>
                                      <p:cBhvr>
                                        <p:cTn id="56" dur="166" decel="50000">
                                          <p:stCondLst>
                                            <p:cond delay="676"/>
                                          </p:stCondLst>
                                        </p:cTn>
                                        <p:tgtEl>
                                          <p:spTgt spid="2">
                                            <p:txEl>
                                              <p:pRg st="2" end="2"/>
                                            </p:txEl>
                                          </p:spTgt>
                                        </p:tgtEl>
                                      </p:cBhvr>
                                      <p:to x="100000" y="100000"/>
                                    </p:animScale>
                                    <p:animScale>
                                      <p:cBhvr>
                                        <p:cTn id="57" dur="26">
                                          <p:stCondLst>
                                            <p:cond delay="1312"/>
                                          </p:stCondLst>
                                        </p:cTn>
                                        <p:tgtEl>
                                          <p:spTgt spid="2">
                                            <p:txEl>
                                              <p:pRg st="2" end="2"/>
                                            </p:txEl>
                                          </p:spTgt>
                                        </p:tgtEl>
                                      </p:cBhvr>
                                      <p:to x="100000" y="80000"/>
                                    </p:animScale>
                                    <p:animScale>
                                      <p:cBhvr>
                                        <p:cTn id="58" dur="166" decel="50000">
                                          <p:stCondLst>
                                            <p:cond delay="1338"/>
                                          </p:stCondLst>
                                        </p:cTn>
                                        <p:tgtEl>
                                          <p:spTgt spid="2">
                                            <p:txEl>
                                              <p:pRg st="2" end="2"/>
                                            </p:txEl>
                                          </p:spTgt>
                                        </p:tgtEl>
                                      </p:cBhvr>
                                      <p:to x="100000" y="100000"/>
                                    </p:animScale>
                                    <p:animScale>
                                      <p:cBhvr>
                                        <p:cTn id="59" dur="26">
                                          <p:stCondLst>
                                            <p:cond delay="1642"/>
                                          </p:stCondLst>
                                        </p:cTn>
                                        <p:tgtEl>
                                          <p:spTgt spid="2">
                                            <p:txEl>
                                              <p:pRg st="2" end="2"/>
                                            </p:txEl>
                                          </p:spTgt>
                                        </p:tgtEl>
                                      </p:cBhvr>
                                      <p:to x="100000" y="90000"/>
                                    </p:animScale>
                                    <p:animScale>
                                      <p:cBhvr>
                                        <p:cTn id="60" dur="166" decel="50000">
                                          <p:stCondLst>
                                            <p:cond delay="1668"/>
                                          </p:stCondLst>
                                        </p:cTn>
                                        <p:tgtEl>
                                          <p:spTgt spid="2">
                                            <p:txEl>
                                              <p:pRg st="2" end="2"/>
                                            </p:txEl>
                                          </p:spTgt>
                                        </p:tgtEl>
                                      </p:cBhvr>
                                      <p:to x="100000" y="100000"/>
                                    </p:animScale>
                                    <p:animScale>
                                      <p:cBhvr>
                                        <p:cTn id="61" dur="26">
                                          <p:stCondLst>
                                            <p:cond delay="1808"/>
                                          </p:stCondLst>
                                        </p:cTn>
                                        <p:tgtEl>
                                          <p:spTgt spid="2">
                                            <p:txEl>
                                              <p:pRg st="2" end="2"/>
                                            </p:txEl>
                                          </p:spTgt>
                                        </p:tgtEl>
                                      </p:cBhvr>
                                      <p:to x="100000" y="95000"/>
                                    </p:animScale>
                                    <p:animScale>
                                      <p:cBhvr>
                                        <p:cTn id="62" dur="166" decel="50000">
                                          <p:stCondLst>
                                            <p:cond delay="1834"/>
                                          </p:stCondLst>
                                        </p:cTn>
                                        <p:tgtEl>
                                          <p:spTgt spid="2">
                                            <p:txEl>
                                              <p:pRg st="2" end="2"/>
                                            </p:txEl>
                                          </p:spTgt>
                                        </p:tgtEl>
                                      </p:cBhvr>
                                      <p:to x="100000" y="100000"/>
                                    </p:animScale>
                                  </p:childTnLst>
                                </p:cTn>
                              </p:par>
                            </p:childTnLst>
                          </p:cTn>
                        </p:par>
                      </p:childTnLst>
                    </p:cTn>
                  </p:par>
                  <p:par>
                    <p:cTn id="63" fill="hold">
                      <p:stCondLst>
                        <p:cond delay="indefinite"/>
                      </p:stCondLst>
                      <p:childTnLst>
                        <p:par>
                          <p:cTn id="64" fill="hold">
                            <p:stCondLst>
                              <p:cond delay="0"/>
                            </p:stCondLst>
                            <p:childTnLst>
                              <p:par>
                                <p:cTn id="65" presetID="26" presetClass="entr" presetSubtype="0" fill="hold" nodeType="clickEffect">
                                  <p:stCondLst>
                                    <p:cond delay="0"/>
                                  </p:stCondLst>
                                  <p:childTnLst>
                                    <p:set>
                                      <p:cBhvr>
                                        <p:cTn id="66" dur="1" fill="hold">
                                          <p:stCondLst>
                                            <p:cond delay="0"/>
                                          </p:stCondLst>
                                        </p:cTn>
                                        <p:tgtEl>
                                          <p:spTgt spid="2">
                                            <p:txEl>
                                              <p:pRg st="3" end="3"/>
                                            </p:txEl>
                                          </p:spTgt>
                                        </p:tgtEl>
                                        <p:attrNameLst>
                                          <p:attrName>style.visibility</p:attrName>
                                        </p:attrNameLst>
                                      </p:cBhvr>
                                      <p:to>
                                        <p:strVal val="visible"/>
                                      </p:to>
                                    </p:set>
                                    <p:animEffect transition="in" filter="wipe(down)">
                                      <p:cBhvr>
                                        <p:cTn id="67" dur="580">
                                          <p:stCondLst>
                                            <p:cond delay="0"/>
                                          </p:stCondLst>
                                        </p:cTn>
                                        <p:tgtEl>
                                          <p:spTgt spid="2">
                                            <p:txEl>
                                              <p:pRg st="3" end="3"/>
                                            </p:txEl>
                                          </p:spTgt>
                                        </p:tgtEl>
                                      </p:cBhvr>
                                    </p:animEffect>
                                    <p:anim calcmode="lin" valueType="num">
                                      <p:cBhvr>
                                        <p:cTn id="68"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73" dur="26">
                                          <p:stCondLst>
                                            <p:cond delay="650"/>
                                          </p:stCondLst>
                                        </p:cTn>
                                        <p:tgtEl>
                                          <p:spTgt spid="2">
                                            <p:txEl>
                                              <p:pRg st="3" end="3"/>
                                            </p:txEl>
                                          </p:spTgt>
                                        </p:tgtEl>
                                      </p:cBhvr>
                                      <p:to x="100000" y="60000"/>
                                    </p:animScale>
                                    <p:animScale>
                                      <p:cBhvr>
                                        <p:cTn id="74" dur="166" decel="50000">
                                          <p:stCondLst>
                                            <p:cond delay="676"/>
                                          </p:stCondLst>
                                        </p:cTn>
                                        <p:tgtEl>
                                          <p:spTgt spid="2">
                                            <p:txEl>
                                              <p:pRg st="3" end="3"/>
                                            </p:txEl>
                                          </p:spTgt>
                                        </p:tgtEl>
                                      </p:cBhvr>
                                      <p:to x="100000" y="100000"/>
                                    </p:animScale>
                                    <p:animScale>
                                      <p:cBhvr>
                                        <p:cTn id="75" dur="26">
                                          <p:stCondLst>
                                            <p:cond delay="1312"/>
                                          </p:stCondLst>
                                        </p:cTn>
                                        <p:tgtEl>
                                          <p:spTgt spid="2">
                                            <p:txEl>
                                              <p:pRg st="3" end="3"/>
                                            </p:txEl>
                                          </p:spTgt>
                                        </p:tgtEl>
                                      </p:cBhvr>
                                      <p:to x="100000" y="80000"/>
                                    </p:animScale>
                                    <p:animScale>
                                      <p:cBhvr>
                                        <p:cTn id="76" dur="166" decel="50000">
                                          <p:stCondLst>
                                            <p:cond delay="1338"/>
                                          </p:stCondLst>
                                        </p:cTn>
                                        <p:tgtEl>
                                          <p:spTgt spid="2">
                                            <p:txEl>
                                              <p:pRg st="3" end="3"/>
                                            </p:txEl>
                                          </p:spTgt>
                                        </p:tgtEl>
                                      </p:cBhvr>
                                      <p:to x="100000" y="100000"/>
                                    </p:animScale>
                                    <p:animScale>
                                      <p:cBhvr>
                                        <p:cTn id="77" dur="26">
                                          <p:stCondLst>
                                            <p:cond delay="1642"/>
                                          </p:stCondLst>
                                        </p:cTn>
                                        <p:tgtEl>
                                          <p:spTgt spid="2">
                                            <p:txEl>
                                              <p:pRg st="3" end="3"/>
                                            </p:txEl>
                                          </p:spTgt>
                                        </p:tgtEl>
                                      </p:cBhvr>
                                      <p:to x="100000" y="90000"/>
                                    </p:animScale>
                                    <p:animScale>
                                      <p:cBhvr>
                                        <p:cTn id="78" dur="166" decel="50000">
                                          <p:stCondLst>
                                            <p:cond delay="1668"/>
                                          </p:stCondLst>
                                        </p:cTn>
                                        <p:tgtEl>
                                          <p:spTgt spid="2">
                                            <p:txEl>
                                              <p:pRg st="3" end="3"/>
                                            </p:txEl>
                                          </p:spTgt>
                                        </p:tgtEl>
                                      </p:cBhvr>
                                      <p:to x="100000" y="100000"/>
                                    </p:animScale>
                                    <p:animScale>
                                      <p:cBhvr>
                                        <p:cTn id="79" dur="26">
                                          <p:stCondLst>
                                            <p:cond delay="1808"/>
                                          </p:stCondLst>
                                        </p:cTn>
                                        <p:tgtEl>
                                          <p:spTgt spid="2">
                                            <p:txEl>
                                              <p:pRg st="3" end="3"/>
                                            </p:txEl>
                                          </p:spTgt>
                                        </p:tgtEl>
                                      </p:cBhvr>
                                      <p:to x="100000" y="95000"/>
                                    </p:animScale>
                                    <p:animScale>
                                      <p:cBhvr>
                                        <p:cTn id="80" dur="166" decel="50000">
                                          <p:stCondLst>
                                            <p:cond delay="1834"/>
                                          </p:stCondLst>
                                        </p:cTn>
                                        <p:tgtEl>
                                          <p:spTgt spid="2">
                                            <p:txEl>
                                              <p:pRg st="3" end="3"/>
                                            </p:txEl>
                                          </p:spTgt>
                                        </p:tgtEl>
                                      </p:cBhvr>
                                      <p:to x="100000" y="100000"/>
                                    </p:animScale>
                                  </p:childTnLst>
                                </p:cTn>
                              </p:par>
                            </p:childTnLst>
                          </p:cTn>
                        </p:par>
                      </p:childTnLst>
                    </p:cTn>
                  </p:par>
                  <p:par>
                    <p:cTn id="81" fill="hold">
                      <p:stCondLst>
                        <p:cond delay="indefinite"/>
                      </p:stCondLst>
                      <p:childTnLst>
                        <p:par>
                          <p:cTn id="82" fill="hold">
                            <p:stCondLst>
                              <p:cond delay="0"/>
                            </p:stCondLst>
                            <p:childTnLst>
                              <p:par>
                                <p:cTn id="83" presetID="26" presetClass="entr" presetSubtype="0" fill="hold" nodeType="click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down)">
                                      <p:cBhvr>
                                        <p:cTn id="85" dur="580">
                                          <p:stCondLst>
                                            <p:cond delay="0"/>
                                          </p:stCondLst>
                                        </p:cTn>
                                        <p:tgtEl>
                                          <p:spTgt spid="2">
                                            <p:txEl>
                                              <p:pRg st="4" end="4"/>
                                            </p:txEl>
                                          </p:spTgt>
                                        </p:tgtEl>
                                      </p:cBhvr>
                                    </p:animEffect>
                                    <p:anim calcmode="lin" valueType="num">
                                      <p:cBhvr>
                                        <p:cTn id="86"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91" dur="26">
                                          <p:stCondLst>
                                            <p:cond delay="650"/>
                                          </p:stCondLst>
                                        </p:cTn>
                                        <p:tgtEl>
                                          <p:spTgt spid="2">
                                            <p:txEl>
                                              <p:pRg st="4" end="4"/>
                                            </p:txEl>
                                          </p:spTgt>
                                        </p:tgtEl>
                                      </p:cBhvr>
                                      <p:to x="100000" y="60000"/>
                                    </p:animScale>
                                    <p:animScale>
                                      <p:cBhvr>
                                        <p:cTn id="92" dur="166" decel="50000">
                                          <p:stCondLst>
                                            <p:cond delay="676"/>
                                          </p:stCondLst>
                                        </p:cTn>
                                        <p:tgtEl>
                                          <p:spTgt spid="2">
                                            <p:txEl>
                                              <p:pRg st="4" end="4"/>
                                            </p:txEl>
                                          </p:spTgt>
                                        </p:tgtEl>
                                      </p:cBhvr>
                                      <p:to x="100000" y="100000"/>
                                    </p:animScale>
                                    <p:animScale>
                                      <p:cBhvr>
                                        <p:cTn id="93" dur="26">
                                          <p:stCondLst>
                                            <p:cond delay="1312"/>
                                          </p:stCondLst>
                                        </p:cTn>
                                        <p:tgtEl>
                                          <p:spTgt spid="2">
                                            <p:txEl>
                                              <p:pRg st="4" end="4"/>
                                            </p:txEl>
                                          </p:spTgt>
                                        </p:tgtEl>
                                      </p:cBhvr>
                                      <p:to x="100000" y="80000"/>
                                    </p:animScale>
                                    <p:animScale>
                                      <p:cBhvr>
                                        <p:cTn id="94" dur="166" decel="50000">
                                          <p:stCondLst>
                                            <p:cond delay="1338"/>
                                          </p:stCondLst>
                                        </p:cTn>
                                        <p:tgtEl>
                                          <p:spTgt spid="2">
                                            <p:txEl>
                                              <p:pRg st="4" end="4"/>
                                            </p:txEl>
                                          </p:spTgt>
                                        </p:tgtEl>
                                      </p:cBhvr>
                                      <p:to x="100000" y="100000"/>
                                    </p:animScale>
                                    <p:animScale>
                                      <p:cBhvr>
                                        <p:cTn id="95" dur="26">
                                          <p:stCondLst>
                                            <p:cond delay="1642"/>
                                          </p:stCondLst>
                                        </p:cTn>
                                        <p:tgtEl>
                                          <p:spTgt spid="2">
                                            <p:txEl>
                                              <p:pRg st="4" end="4"/>
                                            </p:txEl>
                                          </p:spTgt>
                                        </p:tgtEl>
                                      </p:cBhvr>
                                      <p:to x="100000" y="90000"/>
                                    </p:animScale>
                                    <p:animScale>
                                      <p:cBhvr>
                                        <p:cTn id="96" dur="166" decel="50000">
                                          <p:stCondLst>
                                            <p:cond delay="1668"/>
                                          </p:stCondLst>
                                        </p:cTn>
                                        <p:tgtEl>
                                          <p:spTgt spid="2">
                                            <p:txEl>
                                              <p:pRg st="4" end="4"/>
                                            </p:txEl>
                                          </p:spTgt>
                                        </p:tgtEl>
                                      </p:cBhvr>
                                      <p:to x="100000" y="100000"/>
                                    </p:animScale>
                                    <p:animScale>
                                      <p:cBhvr>
                                        <p:cTn id="97" dur="26">
                                          <p:stCondLst>
                                            <p:cond delay="1808"/>
                                          </p:stCondLst>
                                        </p:cTn>
                                        <p:tgtEl>
                                          <p:spTgt spid="2">
                                            <p:txEl>
                                              <p:pRg st="4" end="4"/>
                                            </p:txEl>
                                          </p:spTgt>
                                        </p:tgtEl>
                                      </p:cBhvr>
                                      <p:to x="100000" y="95000"/>
                                    </p:animScale>
                                    <p:animScale>
                                      <p:cBhvr>
                                        <p:cTn id="98"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267200"/>
            <a:ext cx="8305800" cy="83099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fontAlgn="base">
              <a:spcBef>
                <a:spcPct val="0"/>
              </a:spcBef>
              <a:spcAft>
                <a:spcPct val="0"/>
              </a:spcAft>
            </a:pPr>
            <a:r>
              <a:rPr lang="en-US" sz="2400" dirty="0" smtClean="0">
                <a:solidFill>
                  <a:schemeClr val="tx1"/>
                </a:solidFill>
                <a:latin typeface="Arial" charset="0"/>
                <a:cs typeface="Arial" charset="0"/>
              </a:rPr>
              <a:t>"</a:t>
            </a:r>
            <a:r>
              <a:rPr lang="bn-IN" sz="2400" dirty="0" smtClean="0">
                <a:solidFill>
                  <a:schemeClr val="tx1"/>
                </a:solidFill>
                <a:latin typeface="Arial" charset="0"/>
              </a:rPr>
              <a:t>একমালিকানা ব্যবসায় কেন সবচেয়ে প্রাচীন ব্যবসায় সংগঠন</a:t>
            </a:r>
            <a:r>
              <a:rPr lang="en-US" sz="2400" dirty="0" smtClean="0">
                <a:solidFill>
                  <a:schemeClr val="tx1"/>
                </a:solidFill>
                <a:latin typeface="Arial" charset="0"/>
                <a:cs typeface="Arial" charset="0"/>
              </a:rPr>
              <a:t>?"—</a:t>
            </a:r>
            <a:r>
              <a:rPr lang="bn-IN" sz="2400" dirty="0" smtClean="0">
                <a:solidFill>
                  <a:schemeClr val="tx1"/>
                </a:solidFill>
                <a:latin typeface="Arial" charset="0"/>
              </a:rPr>
              <a:t>৩টি বাক্যে উত্তরটি খাতায় লেখো।</a:t>
            </a:r>
            <a:endParaRPr lang="en-US" sz="2400" dirty="0" smtClean="0">
              <a:solidFill>
                <a:schemeClr val="tx1"/>
              </a:solidFill>
              <a:latin typeface="Arial" charset="0"/>
              <a:cs typeface="Arial" charset="0"/>
            </a:endParaRPr>
          </a:p>
        </p:txBody>
      </p:sp>
      <p:sp>
        <p:nvSpPr>
          <p:cNvPr id="3" name="TextBox 2"/>
          <p:cNvSpPr txBox="1"/>
          <p:nvPr/>
        </p:nvSpPr>
        <p:spPr>
          <a:xfrm>
            <a:off x="381000" y="381000"/>
            <a:ext cx="80772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3200" b="1" dirty="0" smtClean="0"/>
              <a:t>একক কাজ </a:t>
            </a:r>
          </a:p>
        </p:txBody>
      </p:sp>
      <p:sp>
        <p:nvSpPr>
          <p:cNvPr id="4" name="Footer Placeholder 3"/>
          <p:cNvSpPr>
            <a:spLocks noGrp="1"/>
          </p:cNvSpPr>
          <p:nvPr>
            <p:ph type="ftr" sz="quarter" idx="11"/>
          </p:nvPr>
        </p:nvSpPr>
        <p:spPr/>
        <p:txBody>
          <a:bodyPr/>
          <a:lstStyle/>
          <a:p>
            <a:r>
              <a:rPr lang="en-US" smtClean="0"/>
              <a:t>Mizan Sir</a:t>
            </a:r>
            <a:endParaRPr lang="en-US"/>
          </a:p>
        </p:txBody>
      </p:sp>
      <p:pic>
        <p:nvPicPr>
          <p:cNvPr id="5" name="Picture 4" descr="single work.jpg"/>
          <p:cNvPicPr>
            <a:picLocks noChangeAspect="1"/>
          </p:cNvPicPr>
          <p:nvPr/>
        </p:nvPicPr>
        <p:blipFill>
          <a:blip r:embed="rId2"/>
          <a:stretch>
            <a:fillRect/>
          </a:stretch>
        </p:blipFill>
        <p:spPr>
          <a:xfrm>
            <a:off x="2057400" y="1143000"/>
            <a:ext cx="5025112" cy="2743200"/>
          </a:xfrm>
          <a:prstGeom prst="rect">
            <a:avLst/>
          </a:prstGeom>
        </p:spPr>
      </p:pic>
      <p:pic>
        <p:nvPicPr>
          <p:cNvPr id="6" name="Picture 5" descr="11.jpg"/>
          <p:cNvPicPr>
            <a:picLocks noChangeAspect="1"/>
          </p:cNvPicPr>
          <p:nvPr/>
        </p:nvPicPr>
        <p:blipFill>
          <a:blip r:embed="rId3"/>
          <a:stretch>
            <a:fillRect/>
          </a:stretch>
        </p:blipFill>
        <p:spPr>
          <a:xfrm>
            <a:off x="533400" y="5638800"/>
            <a:ext cx="3533775" cy="8477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19" presetClass="entr" presetSubtype="1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0" fill="hold"/>
                                        <p:tgtEl>
                                          <p:spTgt spid="5"/>
                                        </p:tgtEl>
                                        <p:attrNameLst>
                                          <p:attrName>ppt_w</p:attrName>
                                        </p:attrNameLst>
                                      </p:cBhvr>
                                      <p:tavLst>
                                        <p:tav tm="0" fmla="#ppt_w*sin(2.5*pi*$)">
                                          <p:val>
                                            <p:fltVal val="0"/>
                                          </p:val>
                                        </p:tav>
                                        <p:tav tm="100000">
                                          <p:val>
                                            <p:fltVal val="1"/>
                                          </p:val>
                                        </p:tav>
                                      </p:tavLst>
                                    </p:anim>
                                    <p:anim calcmode="lin" valueType="num">
                                      <p:cBhvr>
                                        <p:cTn id="32" dur="5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9"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0" fill="hold"/>
                                        <p:tgtEl>
                                          <p:spTgt spid="6"/>
                                        </p:tgtEl>
                                        <p:attrNameLst>
                                          <p:attrName>ppt_w</p:attrName>
                                        </p:attrNameLst>
                                      </p:cBhvr>
                                      <p:tavLst>
                                        <p:tav tm="0" fmla="#ppt_w*sin(2.5*pi*$)">
                                          <p:val>
                                            <p:fltVal val="0"/>
                                          </p:val>
                                        </p:tav>
                                        <p:tav tm="100000">
                                          <p:val>
                                            <p:fltVal val="1"/>
                                          </p:val>
                                        </p:tav>
                                      </p:tavLst>
                                    </p:anim>
                                    <p:anim calcmode="lin" valueType="num">
                                      <p:cBhvr>
                                        <p:cTn id="38"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371600"/>
            <a:ext cx="8305800" cy="5262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200000"/>
              </a:lnSpc>
              <a:buFont typeface="Wingdings" pitchFamily="2" charset="2"/>
              <a:buChar char="Ø"/>
            </a:pPr>
            <a:r>
              <a:rPr lang="as-IN" sz="2400" b="1" dirty="0" smtClean="0">
                <a:solidFill>
                  <a:srgbClr val="0070C0"/>
                </a:solidFill>
              </a:rPr>
              <a:t>সহজ গঠন:</a:t>
            </a:r>
            <a:r>
              <a:rPr lang="as-IN" sz="2400" dirty="0" smtClean="0">
                <a:solidFill>
                  <a:srgbClr val="0070C0"/>
                </a:solidFill>
              </a:rPr>
              <a:t> </a:t>
            </a:r>
            <a:r>
              <a:rPr lang="as-IN" sz="2400" dirty="0" smtClean="0"/>
              <a:t>ট্রেড লাইসেন্স নিয়ে সহজেই শুরু করা যায়।</a:t>
            </a:r>
          </a:p>
          <a:p>
            <a:pPr algn="just">
              <a:lnSpc>
                <a:spcPct val="200000"/>
              </a:lnSpc>
              <a:buFont typeface="Wingdings" pitchFamily="2" charset="2"/>
              <a:buChar char="Ø"/>
            </a:pPr>
            <a:r>
              <a:rPr lang="as-IN" sz="2400" b="1" dirty="0" smtClean="0">
                <a:solidFill>
                  <a:srgbClr val="0070C0"/>
                </a:solidFill>
              </a:rPr>
              <a:t>দ্রুত সিদ্ধান্ত গ্রহণ:</a:t>
            </a:r>
            <a:r>
              <a:rPr lang="as-IN" sz="2400" dirty="0" smtClean="0">
                <a:solidFill>
                  <a:srgbClr val="0070C0"/>
                </a:solidFill>
              </a:rPr>
              <a:t> </a:t>
            </a:r>
            <a:r>
              <a:rPr lang="as-IN" sz="2400" dirty="0" smtClean="0"/>
              <a:t>মালিক একাই সব সিদ্ধান্ত নিতে পারেন।</a:t>
            </a:r>
          </a:p>
          <a:p>
            <a:pPr algn="just">
              <a:lnSpc>
                <a:spcPct val="200000"/>
              </a:lnSpc>
              <a:buFont typeface="Wingdings" pitchFamily="2" charset="2"/>
              <a:buChar char="Ø"/>
            </a:pPr>
            <a:r>
              <a:rPr lang="as-IN" sz="2400" b="1" dirty="0" smtClean="0">
                <a:solidFill>
                  <a:srgbClr val="0070C0"/>
                </a:solidFill>
              </a:rPr>
              <a:t>গোপনীয়তা রক্ষা:</a:t>
            </a:r>
            <a:r>
              <a:rPr lang="as-IN" sz="2400" dirty="0" smtClean="0">
                <a:solidFill>
                  <a:srgbClr val="0070C0"/>
                </a:solidFill>
              </a:rPr>
              <a:t> </a:t>
            </a:r>
            <a:r>
              <a:rPr lang="as-IN" sz="2400" dirty="0" smtClean="0"/>
              <a:t>ব্যবসায়ের তথ্য গোপন রাখা সহজ।</a:t>
            </a:r>
          </a:p>
          <a:p>
            <a:pPr algn="just">
              <a:lnSpc>
                <a:spcPct val="200000"/>
              </a:lnSpc>
              <a:buFont typeface="Wingdings" pitchFamily="2" charset="2"/>
              <a:buChar char="Ø"/>
            </a:pPr>
            <a:r>
              <a:rPr lang="as-IN" sz="2400" b="1" dirty="0" smtClean="0">
                <a:solidFill>
                  <a:srgbClr val="0070C0"/>
                </a:solidFill>
              </a:rPr>
              <a:t>স্বল্প মূলধন:</a:t>
            </a:r>
            <a:r>
              <a:rPr lang="as-IN" sz="2400" dirty="0" smtClean="0">
                <a:solidFill>
                  <a:srgbClr val="0070C0"/>
                </a:solidFill>
              </a:rPr>
              <a:t> </a:t>
            </a:r>
            <a:r>
              <a:rPr lang="as-IN" sz="2400" dirty="0" smtClean="0"/>
              <a:t>গ্রামের ছোট দোকান বা ভ্রাম্যমাণ ব্যবসায় করা যায়।</a:t>
            </a:r>
          </a:p>
          <a:p>
            <a:pPr algn="just">
              <a:lnSpc>
                <a:spcPct val="200000"/>
              </a:lnSpc>
              <a:buFont typeface="Wingdings" pitchFamily="2" charset="2"/>
              <a:buChar char="Ø"/>
            </a:pPr>
            <a:r>
              <a:rPr lang="as-IN" sz="2400" b="1" dirty="0" smtClean="0">
                <a:solidFill>
                  <a:srgbClr val="0070C0"/>
                </a:solidFill>
              </a:rPr>
              <a:t>মালিক-শ্রমিক সুসম্পর্ক:</a:t>
            </a:r>
            <a:r>
              <a:rPr lang="as-IN" sz="2400" dirty="0" smtClean="0">
                <a:solidFill>
                  <a:srgbClr val="0070C0"/>
                </a:solidFill>
              </a:rPr>
              <a:t> </a:t>
            </a:r>
            <a:r>
              <a:rPr lang="as-IN" sz="2400" dirty="0" smtClean="0"/>
              <a:t>মালিক সরাসরি ক্রেতা ও কর্মচারীদের সাথে যোগাযোগ রাখতে পারেন।</a:t>
            </a:r>
            <a:endParaRPr lang="as-IN" sz="2400" dirty="0"/>
          </a:p>
        </p:txBody>
      </p:sp>
      <p:sp>
        <p:nvSpPr>
          <p:cNvPr id="3" name="TextBox 2"/>
          <p:cNvSpPr txBox="1"/>
          <p:nvPr/>
        </p:nvSpPr>
        <p:spPr>
          <a:xfrm>
            <a:off x="304800" y="457200"/>
            <a:ext cx="78486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3200" b="1" dirty="0" smtClean="0"/>
              <a:t>একমালিকানা ব্যবসায়ের সুবিধাসমূহ</a:t>
            </a:r>
          </a:p>
        </p:txBody>
      </p:sp>
      <p:sp>
        <p:nvSpPr>
          <p:cNvPr id="5" name="Footer Placeholder 4"/>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5"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 calcmode="lin" valueType="num">
                                      <p:cBhvr>
                                        <p:cTn id="25"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26"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27" dur="1000"/>
                                        <p:tgtEl>
                                          <p:spTgt spid="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2">
                                            <p:txEl>
                                              <p:pRg st="1" end="1"/>
                                            </p:txEl>
                                          </p:spTgt>
                                        </p:tgtEl>
                                        <p:attrNameLst>
                                          <p:attrName>style.visibility</p:attrName>
                                        </p:attrNameLst>
                                      </p:cBhvr>
                                      <p:to>
                                        <p:strVal val="visible"/>
                                      </p:to>
                                    </p:set>
                                    <p:anim calcmode="lin" valueType="num">
                                      <p:cBhvr>
                                        <p:cTn id="32"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33"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34" dur="1000"/>
                                        <p:tgtEl>
                                          <p:spTgt spid="2">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5" presetClass="entr" presetSubtype="0" fill="hold" nodeType="clickEffect">
                                  <p:stCondLst>
                                    <p:cond delay="0"/>
                                  </p:stCondLst>
                                  <p:childTnLst>
                                    <p:set>
                                      <p:cBhvr>
                                        <p:cTn id="38" dur="1" fill="hold">
                                          <p:stCondLst>
                                            <p:cond delay="0"/>
                                          </p:stCondLst>
                                        </p:cTn>
                                        <p:tgtEl>
                                          <p:spTgt spid="2">
                                            <p:txEl>
                                              <p:pRg st="2" end="2"/>
                                            </p:txEl>
                                          </p:spTgt>
                                        </p:tgtEl>
                                        <p:attrNameLst>
                                          <p:attrName>style.visibility</p:attrName>
                                        </p:attrNameLst>
                                      </p:cBhvr>
                                      <p:to>
                                        <p:strVal val="visible"/>
                                      </p:to>
                                    </p:set>
                                    <p:anim calcmode="lin" valueType="num">
                                      <p:cBhvr>
                                        <p:cTn id="39"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40"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41" dur="1000"/>
                                        <p:tgtEl>
                                          <p:spTgt spid="2">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2">
                                            <p:txEl>
                                              <p:pRg st="3" end="3"/>
                                            </p:txEl>
                                          </p:spTgt>
                                        </p:tgtEl>
                                        <p:attrNameLst>
                                          <p:attrName>style.visibility</p:attrName>
                                        </p:attrNameLst>
                                      </p:cBhvr>
                                      <p:to>
                                        <p:strVal val="visible"/>
                                      </p:to>
                                    </p:set>
                                    <p:anim calcmode="lin" valueType="num">
                                      <p:cBhvr>
                                        <p:cTn id="46"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47"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48" dur="1000"/>
                                        <p:tgtEl>
                                          <p:spTgt spid="2">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55" presetClass="entr" presetSubtype="0" fill="hold" nodeType="clickEffect">
                                  <p:stCondLst>
                                    <p:cond delay="0"/>
                                  </p:stCondLst>
                                  <p:childTnLst>
                                    <p:set>
                                      <p:cBhvr>
                                        <p:cTn id="52" dur="1" fill="hold">
                                          <p:stCondLst>
                                            <p:cond delay="0"/>
                                          </p:stCondLst>
                                        </p:cTn>
                                        <p:tgtEl>
                                          <p:spTgt spid="2">
                                            <p:txEl>
                                              <p:pRg st="4" end="4"/>
                                            </p:txEl>
                                          </p:spTgt>
                                        </p:tgtEl>
                                        <p:attrNameLst>
                                          <p:attrName>style.visibility</p:attrName>
                                        </p:attrNameLst>
                                      </p:cBhvr>
                                      <p:to>
                                        <p:strVal val="visible"/>
                                      </p:to>
                                    </p:set>
                                    <p:anim calcmode="lin" valueType="num">
                                      <p:cBhvr>
                                        <p:cTn id="53"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54"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55"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778240"/>
            <a:ext cx="8686800" cy="170816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pPr>
            <a:r>
              <a:rPr lang="as-IN" sz="2400" dirty="0" smtClean="0"/>
              <a:t>কাজ: </a:t>
            </a:r>
            <a:r>
              <a:rPr lang="en-US" sz="2400" dirty="0" err="1" smtClean="0"/>
              <a:t>একটি</a:t>
            </a:r>
            <a:r>
              <a:rPr lang="as-IN" sz="2400" dirty="0" smtClean="0"/>
              <a:t> ছক পূরণ করো:</a:t>
            </a:r>
          </a:p>
          <a:p>
            <a:pPr lvl="1">
              <a:lnSpc>
                <a:spcPct val="150000"/>
              </a:lnSpc>
            </a:pPr>
            <a:r>
              <a:rPr lang="as-IN" sz="2400" dirty="0" smtClean="0"/>
              <a:t>বাম কলাম: ৩টি পচনশীল পণ্যের নাম।</a:t>
            </a:r>
          </a:p>
          <a:p>
            <a:pPr lvl="1">
              <a:lnSpc>
                <a:spcPct val="150000"/>
              </a:lnSpc>
            </a:pPr>
            <a:r>
              <a:rPr lang="as-IN" sz="2400" dirty="0" smtClean="0"/>
              <a:t>ডান কলাম: ৩টি সেবাধর্মী একমালিকানা ব্যবসায়ের নাম।</a:t>
            </a:r>
          </a:p>
        </p:txBody>
      </p:sp>
      <p:sp>
        <p:nvSpPr>
          <p:cNvPr id="3" name="TextBox 2"/>
          <p:cNvSpPr txBox="1"/>
          <p:nvPr/>
        </p:nvSpPr>
        <p:spPr>
          <a:xfrm>
            <a:off x="228600" y="304800"/>
            <a:ext cx="8534400"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as-IN" sz="2800" b="1" dirty="0" smtClean="0"/>
              <a:t>জোড়ায় কাজ</a:t>
            </a:r>
            <a:endParaRPr lang="en-US" sz="2800" b="1" dirty="0" smtClean="0"/>
          </a:p>
        </p:txBody>
      </p:sp>
      <p:sp>
        <p:nvSpPr>
          <p:cNvPr id="4" name="Footer Placeholder 3"/>
          <p:cNvSpPr>
            <a:spLocks noGrp="1"/>
          </p:cNvSpPr>
          <p:nvPr>
            <p:ph type="ftr" sz="quarter" idx="11"/>
          </p:nvPr>
        </p:nvSpPr>
        <p:spPr/>
        <p:txBody>
          <a:bodyPr/>
          <a:lstStyle/>
          <a:p>
            <a:r>
              <a:rPr lang="en-US" smtClean="0"/>
              <a:t>Mizan Sir</a:t>
            </a:r>
            <a:endParaRPr lang="en-US"/>
          </a:p>
        </p:txBody>
      </p:sp>
      <p:pic>
        <p:nvPicPr>
          <p:cNvPr id="5" name="Picture 4" descr="jorai kaj.jpg"/>
          <p:cNvPicPr>
            <a:picLocks noChangeAspect="1"/>
          </p:cNvPicPr>
          <p:nvPr/>
        </p:nvPicPr>
        <p:blipFill>
          <a:blip r:embed="rId2"/>
          <a:stretch>
            <a:fillRect/>
          </a:stretch>
        </p:blipFill>
        <p:spPr>
          <a:xfrm>
            <a:off x="2133601" y="953765"/>
            <a:ext cx="4953000" cy="2703835"/>
          </a:xfrm>
          <a:prstGeom prst="rect">
            <a:avLst/>
          </a:prstGeom>
        </p:spPr>
      </p:pic>
      <p:pic>
        <p:nvPicPr>
          <p:cNvPr id="6" name="Picture 5" descr="12.jpg"/>
          <p:cNvPicPr>
            <a:picLocks noChangeAspect="1"/>
          </p:cNvPicPr>
          <p:nvPr/>
        </p:nvPicPr>
        <p:blipFill>
          <a:blip r:embed="rId3"/>
          <a:stretch>
            <a:fillRect/>
          </a:stretch>
        </p:blipFill>
        <p:spPr>
          <a:xfrm>
            <a:off x="228600" y="5791200"/>
            <a:ext cx="3448050" cy="809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0" fill="hold"/>
                                        <p:tgtEl>
                                          <p:spTgt spid="3"/>
                                        </p:tgtEl>
                                        <p:attrNameLst>
                                          <p:attrName>ppt_x</p:attrName>
                                        </p:attrNameLst>
                                      </p:cBhvr>
                                      <p:tavLst>
                                        <p:tav tm="0">
                                          <p:val>
                                            <p:strVal val="#ppt_x"/>
                                          </p:val>
                                        </p:tav>
                                        <p:tav tm="100000">
                                          <p:val>
                                            <p:strVal val="#ppt_x"/>
                                          </p:val>
                                        </p:tav>
                                      </p:tavLst>
                                    </p:anim>
                                    <p:anim calcmode="lin" valueType="num">
                                      <p:cBhvr additive="base">
                                        <p:cTn id="8" dur="5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19" presetClass="entr" presetSubtype="1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0" fill="hold"/>
                                        <p:tgtEl>
                                          <p:spTgt spid="5"/>
                                        </p:tgtEl>
                                        <p:attrNameLst>
                                          <p:attrName>ppt_w</p:attrName>
                                        </p:attrNameLst>
                                      </p:cBhvr>
                                      <p:tavLst>
                                        <p:tav tm="0" fmla="#ppt_w*sin(2.5*pi*$)">
                                          <p:val>
                                            <p:fltVal val="0"/>
                                          </p:val>
                                        </p:tav>
                                        <p:tav tm="100000">
                                          <p:val>
                                            <p:fltVal val="1"/>
                                          </p:val>
                                        </p:tav>
                                      </p:tavLst>
                                    </p:anim>
                                    <p:anim calcmode="lin" valueType="num">
                                      <p:cBhvr>
                                        <p:cTn id="32" dur="5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9"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0" fill="hold"/>
                                        <p:tgtEl>
                                          <p:spTgt spid="6"/>
                                        </p:tgtEl>
                                        <p:attrNameLst>
                                          <p:attrName>ppt_w</p:attrName>
                                        </p:attrNameLst>
                                      </p:cBhvr>
                                      <p:tavLst>
                                        <p:tav tm="0" fmla="#ppt_w*sin(2.5*pi*$)">
                                          <p:val>
                                            <p:fltVal val="0"/>
                                          </p:val>
                                        </p:tav>
                                        <p:tav tm="100000">
                                          <p:val>
                                            <p:fltVal val="1"/>
                                          </p:val>
                                        </p:tav>
                                      </p:tavLst>
                                    </p:anim>
                                    <p:anim calcmode="lin" valueType="num">
                                      <p:cBhvr>
                                        <p:cTn id="38"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447800"/>
            <a:ext cx="8458200" cy="397031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as-IN" sz="2800" dirty="0" smtClean="0"/>
              <a:t>সব ব্যবসায় একমালিকানায় হয় না, তবে নিচের ক্ষেত্রগুলো সবচেয়ে উপযুক্ত:</a:t>
            </a:r>
          </a:p>
          <a:p>
            <a:pPr algn="just">
              <a:buFont typeface="Wingdings" pitchFamily="2" charset="2"/>
              <a:buChar char="Ø"/>
            </a:pPr>
            <a:r>
              <a:rPr lang="as-IN" sz="2800" b="1" dirty="0" smtClean="0">
                <a:solidFill>
                  <a:srgbClr val="0070C0"/>
                </a:solidFill>
              </a:rPr>
              <a:t>ক্ষুদ্র আয়তন:</a:t>
            </a:r>
            <a:r>
              <a:rPr lang="as-IN" sz="2800" dirty="0" smtClean="0">
                <a:solidFill>
                  <a:srgbClr val="0070C0"/>
                </a:solidFill>
              </a:rPr>
              <a:t> </a:t>
            </a:r>
            <a:r>
              <a:rPr lang="as-IN" sz="2800" dirty="0" smtClean="0"/>
              <a:t>পানের দোকান, মুদি দোকান।</a:t>
            </a:r>
          </a:p>
          <a:p>
            <a:pPr algn="just">
              <a:buFont typeface="Wingdings" pitchFamily="2" charset="2"/>
              <a:buChar char="Ø"/>
            </a:pPr>
            <a:r>
              <a:rPr lang="as-IN" sz="2800" b="1" dirty="0" smtClean="0">
                <a:solidFill>
                  <a:srgbClr val="0070C0"/>
                </a:solidFill>
              </a:rPr>
              <a:t>পচনশীল দ্রব্য:</a:t>
            </a:r>
            <a:r>
              <a:rPr lang="as-IN" sz="2800" dirty="0" smtClean="0">
                <a:solidFill>
                  <a:srgbClr val="0070C0"/>
                </a:solidFill>
              </a:rPr>
              <a:t> </a:t>
            </a:r>
            <a:r>
              <a:rPr lang="as-IN" sz="2800" dirty="0" smtClean="0"/>
              <a:t>সবজি, ফল, মাছ-মাংসের দোকান।</a:t>
            </a:r>
          </a:p>
          <a:p>
            <a:pPr algn="just">
              <a:buFont typeface="Wingdings" pitchFamily="2" charset="2"/>
              <a:buChar char="Ø"/>
            </a:pPr>
            <a:r>
              <a:rPr lang="as-IN" sz="2800" b="1" dirty="0" smtClean="0">
                <a:solidFill>
                  <a:srgbClr val="0070C0"/>
                </a:solidFill>
              </a:rPr>
              <a:t>পেশাদারী কাজ:</a:t>
            </a:r>
            <a:r>
              <a:rPr lang="as-IN" sz="2800" dirty="0" smtClean="0">
                <a:solidFill>
                  <a:srgbClr val="0070C0"/>
                </a:solidFill>
              </a:rPr>
              <a:t> </a:t>
            </a:r>
            <a:r>
              <a:rPr lang="as-IN" sz="2800" dirty="0" smtClean="0"/>
              <a:t>দর্জিবাড়ি (টেইলর), সেলুন, লন্ড্রি।</a:t>
            </a:r>
          </a:p>
          <a:p>
            <a:pPr algn="just">
              <a:buFont typeface="Wingdings" pitchFamily="2" charset="2"/>
              <a:buChar char="Ø"/>
            </a:pPr>
            <a:r>
              <a:rPr lang="as-IN" sz="2800" b="1" dirty="0" smtClean="0">
                <a:solidFill>
                  <a:srgbClr val="0070C0"/>
                </a:solidFill>
              </a:rPr>
              <a:t>পরিবর্তনশীল চাহিদা:</a:t>
            </a:r>
            <a:r>
              <a:rPr lang="as-IN" sz="2800" dirty="0" smtClean="0">
                <a:solidFill>
                  <a:srgbClr val="0070C0"/>
                </a:solidFill>
              </a:rPr>
              <a:t> </a:t>
            </a:r>
            <a:r>
              <a:rPr lang="as-IN" sz="2800" dirty="0" smtClean="0"/>
              <a:t>বুটিক শপ, শৌখিন সামগ্রীর দোকান।</a:t>
            </a:r>
          </a:p>
          <a:p>
            <a:pPr algn="just">
              <a:buFont typeface="Wingdings" pitchFamily="2" charset="2"/>
              <a:buChar char="Ø"/>
            </a:pPr>
            <a:r>
              <a:rPr lang="as-IN" sz="2800" b="1" dirty="0" smtClean="0">
                <a:solidFill>
                  <a:srgbClr val="0070C0"/>
                </a:solidFill>
              </a:rPr>
              <a:t>মৌসুমি ব্যবসায়:</a:t>
            </a:r>
            <a:r>
              <a:rPr lang="as-IN" sz="2800" dirty="0" smtClean="0">
                <a:solidFill>
                  <a:srgbClr val="0070C0"/>
                </a:solidFill>
              </a:rPr>
              <a:t> </a:t>
            </a:r>
            <a:r>
              <a:rPr lang="as-IN" sz="2800" dirty="0" smtClean="0"/>
              <a:t>ফলের দোকান বা শীতকালীন পোশাকের ব্যবসায়।</a:t>
            </a:r>
            <a:endParaRPr lang="as-IN" sz="2800" dirty="0"/>
          </a:p>
        </p:txBody>
      </p:sp>
      <p:sp>
        <p:nvSpPr>
          <p:cNvPr id="6" name="Footer Placeholder 5"/>
          <p:cNvSpPr>
            <a:spLocks noGrp="1"/>
          </p:cNvSpPr>
          <p:nvPr>
            <p:ph type="ftr" sz="quarter" idx="11"/>
          </p:nvPr>
        </p:nvSpPr>
        <p:spPr/>
        <p:txBody>
          <a:bodyPr/>
          <a:lstStyle/>
          <a:p>
            <a:r>
              <a:rPr lang="en-US" smtClean="0"/>
              <a:t>Mizan Sir</a:t>
            </a:r>
            <a:endParaRPr lang="en-US"/>
          </a:p>
        </p:txBody>
      </p:sp>
      <p:sp>
        <p:nvSpPr>
          <p:cNvPr id="8" name="TextBox 7"/>
          <p:cNvSpPr txBox="1"/>
          <p:nvPr/>
        </p:nvSpPr>
        <p:spPr>
          <a:xfrm>
            <a:off x="381000" y="381000"/>
            <a:ext cx="8153400"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2800" b="1" dirty="0" smtClean="0"/>
              <a:t>একমালিকানা ব্যবসায়ের উপযুক্ত ক্ষেত্রসমূহ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0" fill="hold"/>
                                        <p:tgtEl>
                                          <p:spTgt spid="8"/>
                                        </p:tgtEl>
                                        <p:attrNameLst>
                                          <p:attrName>ppt_w</p:attrName>
                                        </p:attrNameLst>
                                      </p:cBhvr>
                                      <p:tavLst>
                                        <p:tav tm="0" fmla="#ppt_w*sin(2.5*pi*$)">
                                          <p:val>
                                            <p:fltVal val="0"/>
                                          </p:val>
                                        </p:tav>
                                        <p:tav tm="100000">
                                          <p:val>
                                            <p:fltVal val="1"/>
                                          </p:val>
                                        </p:tav>
                                      </p:tavLst>
                                    </p:anim>
                                    <p:anim calcmode="lin" valueType="num">
                                      <p:cBhvr>
                                        <p:cTn id="8" dur="5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5">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 calcmode="lin" valueType="num">
                                      <p:cBhvr>
                                        <p:cTn id="20" dur="1000" fill="hold"/>
                                        <p:tgtEl>
                                          <p:spTgt spid="5">
                                            <p:txEl>
                                              <p:pRg st="1" end="1"/>
                                            </p:txEl>
                                          </p:spTgt>
                                        </p:tgtEl>
                                        <p:attrNameLst>
                                          <p:attrName>ppt_w</p:attrName>
                                        </p:attrNameLst>
                                      </p:cBhvr>
                                      <p:tavLst>
                                        <p:tav tm="0">
                                          <p:val>
                                            <p:strVal val="#ppt_w*0.70"/>
                                          </p:val>
                                        </p:tav>
                                        <p:tav tm="100000">
                                          <p:val>
                                            <p:strVal val="#ppt_w"/>
                                          </p:val>
                                        </p:tav>
                                      </p:tavLst>
                                    </p:anim>
                                    <p:anim calcmode="lin" valueType="num">
                                      <p:cBhvr>
                                        <p:cTn id="21" dur="1000" fill="hold"/>
                                        <p:tgtEl>
                                          <p:spTgt spid="5">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 calcmode="lin" valueType="num">
                                      <p:cBhvr>
                                        <p:cTn id="27" dur="1000" fill="hold"/>
                                        <p:tgtEl>
                                          <p:spTgt spid="5">
                                            <p:txEl>
                                              <p:pRg st="2" end="2"/>
                                            </p:txEl>
                                          </p:spTgt>
                                        </p:tgtEl>
                                        <p:attrNameLst>
                                          <p:attrName>ppt_w</p:attrName>
                                        </p:attrNameLst>
                                      </p:cBhvr>
                                      <p:tavLst>
                                        <p:tav tm="0">
                                          <p:val>
                                            <p:strVal val="#ppt_w*0.70"/>
                                          </p:val>
                                        </p:tav>
                                        <p:tav tm="100000">
                                          <p:val>
                                            <p:strVal val="#ppt_w"/>
                                          </p:val>
                                        </p:tav>
                                      </p:tavLst>
                                    </p:anim>
                                    <p:anim calcmode="lin" valueType="num">
                                      <p:cBhvr>
                                        <p:cTn id="28" dur="1000" fill="hold"/>
                                        <p:tgtEl>
                                          <p:spTgt spid="5">
                                            <p:txEl>
                                              <p:pRg st="2" end="2"/>
                                            </p:txEl>
                                          </p:spTgt>
                                        </p:tgtEl>
                                        <p:attrNameLst>
                                          <p:attrName>ppt_h</p:attrName>
                                        </p:attrNameLst>
                                      </p:cBhvr>
                                      <p:tavLst>
                                        <p:tav tm="0">
                                          <p:val>
                                            <p:strVal val="#ppt_h"/>
                                          </p:val>
                                        </p:tav>
                                        <p:tav tm="100000">
                                          <p:val>
                                            <p:strVal val="#ppt_h"/>
                                          </p:val>
                                        </p:tav>
                                      </p:tavLst>
                                    </p:anim>
                                    <p:animEffect transition="in" filter="fade">
                                      <p:cBhvr>
                                        <p:cTn id="29" dur="1000"/>
                                        <p:tgtEl>
                                          <p:spTgt spid="5">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p:cTn id="34" dur="1000" fill="hold"/>
                                        <p:tgtEl>
                                          <p:spTgt spid="5">
                                            <p:txEl>
                                              <p:pRg st="3" end="3"/>
                                            </p:txEl>
                                          </p:spTgt>
                                        </p:tgtEl>
                                        <p:attrNameLst>
                                          <p:attrName>ppt_w</p:attrName>
                                        </p:attrNameLst>
                                      </p:cBhvr>
                                      <p:tavLst>
                                        <p:tav tm="0">
                                          <p:val>
                                            <p:strVal val="#ppt_w*0.70"/>
                                          </p:val>
                                        </p:tav>
                                        <p:tav tm="100000">
                                          <p:val>
                                            <p:strVal val="#ppt_w"/>
                                          </p:val>
                                        </p:tav>
                                      </p:tavLst>
                                    </p:anim>
                                    <p:anim calcmode="lin" valueType="num">
                                      <p:cBhvr>
                                        <p:cTn id="35"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6" dur="1000"/>
                                        <p:tgtEl>
                                          <p:spTgt spid="5">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p:cTn id="41" dur="1000" fill="hold"/>
                                        <p:tgtEl>
                                          <p:spTgt spid="5">
                                            <p:txEl>
                                              <p:pRg st="4" end="4"/>
                                            </p:txEl>
                                          </p:spTgt>
                                        </p:tgtEl>
                                        <p:attrNameLst>
                                          <p:attrName>ppt_w</p:attrName>
                                        </p:attrNameLst>
                                      </p:cBhvr>
                                      <p:tavLst>
                                        <p:tav tm="0">
                                          <p:val>
                                            <p:strVal val="#ppt_w*0.70"/>
                                          </p:val>
                                        </p:tav>
                                        <p:tav tm="100000">
                                          <p:val>
                                            <p:strVal val="#ppt_w"/>
                                          </p:val>
                                        </p:tav>
                                      </p:tavLst>
                                    </p:anim>
                                    <p:anim calcmode="lin" valueType="num">
                                      <p:cBhvr>
                                        <p:cTn id="42" dur="1000" fill="hold"/>
                                        <p:tgtEl>
                                          <p:spTgt spid="5">
                                            <p:txEl>
                                              <p:pRg st="4" end="4"/>
                                            </p:txEl>
                                          </p:spTgt>
                                        </p:tgtEl>
                                        <p:attrNameLst>
                                          <p:attrName>ppt_h</p:attrName>
                                        </p:attrNameLst>
                                      </p:cBhvr>
                                      <p:tavLst>
                                        <p:tav tm="0">
                                          <p:val>
                                            <p:strVal val="#ppt_h"/>
                                          </p:val>
                                        </p:tav>
                                        <p:tav tm="100000">
                                          <p:val>
                                            <p:strVal val="#ppt_h"/>
                                          </p:val>
                                        </p:tav>
                                      </p:tavLst>
                                    </p:anim>
                                    <p:animEffect transition="in" filter="fade">
                                      <p:cBhvr>
                                        <p:cTn id="43" dur="1000"/>
                                        <p:tgtEl>
                                          <p:spTgt spid="5">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55" presetClass="entr" presetSubtype="0" fill="hold" nodeType="clickEffect">
                                  <p:stCondLst>
                                    <p:cond delay="0"/>
                                  </p:stCondLst>
                                  <p:childTnLst>
                                    <p:set>
                                      <p:cBhvr>
                                        <p:cTn id="47" dur="1" fill="hold">
                                          <p:stCondLst>
                                            <p:cond delay="0"/>
                                          </p:stCondLst>
                                        </p:cTn>
                                        <p:tgtEl>
                                          <p:spTgt spid="5">
                                            <p:txEl>
                                              <p:pRg st="5" end="5"/>
                                            </p:txEl>
                                          </p:spTgt>
                                        </p:tgtEl>
                                        <p:attrNameLst>
                                          <p:attrName>style.visibility</p:attrName>
                                        </p:attrNameLst>
                                      </p:cBhvr>
                                      <p:to>
                                        <p:strVal val="visible"/>
                                      </p:to>
                                    </p:set>
                                    <p:anim calcmode="lin" valueType="num">
                                      <p:cBhvr>
                                        <p:cTn id="48" dur="1000" fill="hold"/>
                                        <p:tgtEl>
                                          <p:spTgt spid="5">
                                            <p:txEl>
                                              <p:pRg st="5" end="5"/>
                                            </p:txEl>
                                          </p:spTgt>
                                        </p:tgtEl>
                                        <p:attrNameLst>
                                          <p:attrName>ppt_w</p:attrName>
                                        </p:attrNameLst>
                                      </p:cBhvr>
                                      <p:tavLst>
                                        <p:tav tm="0">
                                          <p:val>
                                            <p:strVal val="#ppt_w*0.70"/>
                                          </p:val>
                                        </p:tav>
                                        <p:tav tm="100000">
                                          <p:val>
                                            <p:strVal val="#ppt_w"/>
                                          </p:val>
                                        </p:tav>
                                      </p:tavLst>
                                    </p:anim>
                                    <p:anim calcmode="lin" valueType="num">
                                      <p:cBhvr>
                                        <p:cTn id="49" dur="1000" fill="hold"/>
                                        <p:tgtEl>
                                          <p:spTgt spid="5">
                                            <p:txEl>
                                              <p:pRg st="5" end="5"/>
                                            </p:txEl>
                                          </p:spTgt>
                                        </p:tgtEl>
                                        <p:attrNameLst>
                                          <p:attrName>ppt_h</p:attrName>
                                        </p:attrNameLst>
                                      </p:cBhvr>
                                      <p:tavLst>
                                        <p:tav tm="0">
                                          <p:val>
                                            <p:strVal val="#ppt_h"/>
                                          </p:val>
                                        </p:tav>
                                        <p:tav tm="100000">
                                          <p:val>
                                            <p:strVal val="#ppt_h"/>
                                          </p:val>
                                        </p:tav>
                                      </p:tavLst>
                                    </p:anim>
                                    <p:animEffect transition="in" filter="fade">
                                      <p:cBhvr>
                                        <p:cTn id="50"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371600"/>
            <a:ext cx="8382000" cy="452431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lnSpc>
                <a:spcPct val="200000"/>
              </a:lnSpc>
              <a:buFont typeface="Wingdings" pitchFamily="2" charset="2"/>
              <a:buChar char="Ø"/>
            </a:pPr>
            <a:r>
              <a:rPr lang="as-IN" sz="2400" b="1" dirty="0" smtClean="0">
                <a:solidFill>
                  <a:srgbClr val="0070C0"/>
                </a:solidFill>
              </a:rPr>
              <a:t>সহজ গঠন:</a:t>
            </a:r>
            <a:r>
              <a:rPr lang="as-IN" sz="2400" dirty="0" smtClean="0">
                <a:solidFill>
                  <a:srgbClr val="0070C0"/>
                </a:solidFill>
              </a:rPr>
              <a:t> </a:t>
            </a:r>
            <a:r>
              <a:rPr lang="as-IN" sz="2400" dirty="0" smtClean="0"/>
              <a:t>কোনো আইনি আনুষ্ঠানিকতা ছাড়াই এটি শুরু করা যায়।</a:t>
            </a:r>
          </a:p>
          <a:p>
            <a:pPr algn="just">
              <a:lnSpc>
                <a:spcPct val="200000"/>
              </a:lnSpc>
              <a:buFont typeface="Wingdings" pitchFamily="2" charset="2"/>
              <a:buChar char="Ø"/>
            </a:pPr>
            <a:r>
              <a:rPr lang="as-IN" sz="2400" b="1" dirty="0" smtClean="0">
                <a:solidFill>
                  <a:srgbClr val="0070C0"/>
                </a:solidFill>
              </a:rPr>
              <a:t>মালিকের স্বাধীনতা</a:t>
            </a:r>
            <a:r>
              <a:rPr lang="as-IN" sz="2400" b="1" dirty="0" smtClean="0"/>
              <a:t>:</a:t>
            </a:r>
            <a:r>
              <a:rPr lang="as-IN" sz="2400" dirty="0" smtClean="0"/>
              <a:t> সিদ্ধান্ত গ্রহণে মালিকের পূর্ণ স্বাধীনতা থাকে।</a:t>
            </a:r>
          </a:p>
          <a:p>
            <a:pPr algn="just">
              <a:lnSpc>
                <a:spcPct val="200000"/>
              </a:lnSpc>
              <a:buFont typeface="Wingdings" pitchFamily="2" charset="2"/>
              <a:buChar char="Ø"/>
            </a:pPr>
            <a:r>
              <a:rPr lang="as-IN" sz="2400" b="1" dirty="0" smtClean="0">
                <a:solidFill>
                  <a:srgbClr val="0070C0"/>
                </a:solidFill>
              </a:rPr>
              <a:t>গোপনীয়তা:</a:t>
            </a:r>
            <a:r>
              <a:rPr lang="as-IN" sz="2400" dirty="0" smtClean="0"/>
              <a:t> ব্যবসায়িক কৌশল অন্য কেউ জানতে পারে না।</a:t>
            </a:r>
          </a:p>
          <a:p>
            <a:pPr algn="just">
              <a:lnSpc>
                <a:spcPct val="200000"/>
              </a:lnSpc>
              <a:buFont typeface="Wingdings" pitchFamily="2" charset="2"/>
              <a:buChar char="Ø"/>
            </a:pPr>
            <a:r>
              <a:rPr lang="as-IN" sz="2400" b="1" dirty="0" smtClean="0">
                <a:solidFill>
                  <a:srgbClr val="0070C0"/>
                </a:solidFill>
              </a:rPr>
              <a:t>একক মুনাফা</a:t>
            </a:r>
            <a:r>
              <a:rPr lang="as-IN" sz="2400" b="1" dirty="0" smtClean="0"/>
              <a:t>:</a:t>
            </a:r>
            <a:r>
              <a:rPr lang="as-IN" sz="2400" dirty="0" smtClean="0"/>
              <a:t> লাভের পুরো অংশ মালিক একাই ভোগ করেন।</a:t>
            </a:r>
          </a:p>
          <a:p>
            <a:pPr algn="just">
              <a:lnSpc>
                <a:spcPct val="200000"/>
              </a:lnSpc>
              <a:buFont typeface="Wingdings" pitchFamily="2" charset="2"/>
              <a:buChar char="Ø"/>
            </a:pPr>
            <a:r>
              <a:rPr lang="as-IN" sz="2400" b="1" dirty="0" smtClean="0">
                <a:solidFill>
                  <a:srgbClr val="0070C0"/>
                </a:solidFill>
              </a:rPr>
              <a:t>ব্যক্তিগত সম্পর্ক:</a:t>
            </a:r>
            <a:r>
              <a:rPr lang="as-IN" sz="2400" dirty="0" smtClean="0">
                <a:solidFill>
                  <a:srgbClr val="0070C0"/>
                </a:solidFill>
              </a:rPr>
              <a:t> </a:t>
            </a:r>
            <a:r>
              <a:rPr lang="as-IN" sz="2400" dirty="0" smtClean="0"/>
              <a:t>মালিক ও ক্রেতার মধ্যে সুসম্পর্ক বজায় থাকে।</a:t>
            </a:r>
            <a:endParaRPr lang="as-IN" sz="2400" dirty="0"/>
          </a:p>
        </p:txBody>
      </p:sp>
      <p:sp>
        <p:nvSpPr>
          <p:cNvPr id="4" name="Footer Placeholder 3"/>
          <p:cNvSpPr>
            <a:spLocks noGrp="1"/>
          </p:cNvSpPr>
          <p:nvPr>
            <p:ph type="ftr" sz="quarter" idx="11"/>
          </p:nvPr>
        </p:nvSpPr>
        <p:spPr/>
        <p:txBody>
          <a:bodyPr/>
          <a:lstStyle/>
          <a:p>
            <a:r>
              <a:rPr lang="en-US" smtClean="0"/>
              <a:t>Mizan Sir</a:t>
            </a:r>
            <a:endParaRPr lang="en-US"/>
          </a:p>
        </p:txBody>
      </p:sp>
      <p:sp>
        <p:nvSpPr>
          <p:cNvPr id="5" name="TextBox 4"/>
          <p:cNvSpPr txBox="1"/>
          <p:nvPr/>
        </p:nvSpPr>
        <p:spPr>
          <a:xfrm>
            <a:off x="304800" y="381000"/>
            <a:ext cx="7772400"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2400" b="1" dirty="0" smtClean="0"/>
              <a:t>একমালিকানা ব্যবসায়ের জনপ্রিয়তা ও স্থায়িত্বের কারণ</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066800"/>
            <a:ext cx="8382000" cy="558614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as-IN" sz="2400" dirty="0" smtClean="0"/>
              <a:t>এটি কোনো আইনি প্রক্রিয়ার মাধ্যমে শুরু হয় না, তাই এর বিলোপসাধনও খুব সহজ:</a:t>
            </a:r>
          </a:p>
          <a:p>
            <a:pPr>
              <a:lnSpc>
                <a:spcPct val="150000"/>
              </a:lnSpc>
              <a:buFont typeface="Wingdings" pitchFamily="2" charset="2"/>
              <a:buChar char="Ø"/>
            </a:pPr>
            <a:r>
              <a:rPr lang="as-IN" sz="2400" b="1" dirty="0" smtClean="0">
                <a:solidFill>
                  <a:srgbClr val="0070C0"/>
                </a:solidFill>
              </a:rPr>
              <a:t>মালিকের ইচ্ছা:</a:t>
            </a:r>
            <a:r>
              <a:rPr lang="as-IN" sz="2400" dirty="0" smtClean="0">
                <a:solidFill>
                  <a:srgbClr val="0070C0"/>
                </a:solidFill>
              </a:rPr>
              <a:t> </a:t>
            </a:r>
            <a:r>
              <a:rPr lang="as-IN" sz="2400" dirty="0" smtClean="0"/>
              <a:t>মালিক চাইলে যেকোনো সময় ব্যবসায় বন্ধ করে দিতে পারেন।</a:t>
            </a:r>
          </a:p>
          <a:p>
            <a:pPr>
              <a:lnSpc>
                <a:spcPct val="150000"/>
              </a:lnSpc>
              <a:buFont typeface="Wingdings" pitchFamily="2" charset="2"/>
              <a:buChar char="Ø"/>
            </a:pPr>
            <a:r>
              <a:rPr lang="as-IN" sz="2400" b="1" dirty="0" smtClean="0">
                <a:solidFill>
                  <a:srgbClr val="0070C0"/>
                </a:solidFill>
              </a:rPr>
              <a:t>মালিকের মৃত্যু বা অসুস্থতা</a:t>
            </a:r>
            <a:r>
              <a:rPr lang="as-IN" sz="2400" b="1" dirty="0" smtClean="0"/>
              <a:t>:</a:t>
            </a:r>
            <a:r>
              <a:rPr lang="as-IN" sz="2400" dirty="0" smtClean="0"/>
              <a:t> মালিকের মৃত্যু বা দীর্ঘস্থায়ী অসুস্থতায় এটি বন্ধ হতে পারে।</a:t>
            </a:r>
          </a:p>
          <a:p>
            <a:pPr>
              <a:lnSpc>
                <a:spcPct val="150000"/>
              </a:lnSpc>
              <a:buFont typeface="Wingdings" pitchFamily="2" charset="2"/>
              <a:buChar char="Ø"/>
            </a:pPr>
            <a:r>
              <a:rPr lang="as-IN" sz="2400" b="1" dirty="0" smtClean="0">
                <a:solidFill>
                  <a:srgbClr val="0070C0"/>
                </a:solidFill>
              </a:rPr>
              <a:t>মালিকের দেউলিয়া ঘোষণা</a:t>
            </a:r>
            <a:r>
              <a:rPr lang="as-IN" sz="2400" b="1" dirty="0" smtClean="0"/>
              <a:t>:</a:t>
            </a:r>
            <a:r>
              <a:rPr lang="as-IN" sz="2400" dirty="0" smtClean="0"/>
              <a:t> মালিক যদি ঋণ পরিশোধে অক্ষম হন।</a:t>
            </a:r>
          </a:p>
          <a:p>
            <a:pPr>
              <a:lnSpc>
                <a:spcPct val="150000"/>
              </a:lnSpc>
              <a:buFont typeface="Wingdings" pitchFamily="2" charset="2"/>
              <a:buChar char="Ø"/>
            </a:pPr>
            <a:r>
              <a:rPr lang="as-IN" sz="2400" b="1" dirty="0" smtClean="0">
                <a:solidFill>
                  <a:srgbClr val="0070C0"/>
                </a:solidFill>
              </a:rPr>
              <a:t>ব্যবসায়ের উদ্দেশ্য হাসিল</a:t>
            </a:r>
            <a:r>
              <a:rPr lang="as-IN" sz="2400" b="1" dirty="0" smtClean="0"/>
              <a:t>:</a:t>
            </a:r>
            <a:r>
              <a:rPr lang="as-IN" sz="2400" dirty="0" smtClean="0"/>
              <a:t> যে নির্দিষ্ট কাজের জন্য ব্যবসায় শুরু হয়েছিল তা শেষ হলে।</a:t>
            </a:r>
            <a:endParaRPr lang="as-IN" sz="2400" dirty="0"/>
          </a:p>
        </p:txBody>
      </p:sp>
      <p:sp>
        <p:nvSpPr>
          <p:cNvPr id="3" name="TextBox 2"/>
          <p:cNvSpPr txBox="1"/>
          <p:nvPr/>
        </p:nvSpPr>
        <p:spPr>
          <a:xfrm>
            <a:off x="228600" y="152400"/>
            <a:ext cx="82296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as-IN" sz="3200" b="1" dirty="0" smtClean="0"/>
              <a:t>একমালিকানা ব্যবসায়ের বিলোপসাধন</a:t>
            </a:r>
          </a:p>
        </p:txBody>
      </p:sp>
      <p:sp>
        <p:nvSpPr>
          <p:cNvPr id="4" name="Footer Placeholder 3"/>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80">
                                          <p:stCondLst>
                                            <p:cond delay="0"/>
                                          </p:stCondLst>
                                        </p:cTn>
                                        <p:tgtEl>
                                          <p:spTgt spid="2">
                                            <p:txEl>
                                              <p:pRg st="0" end="0"/>
                                            </p:txEl>
                                          </p:spTgt>
                                        </p:tgtEl>
                                      </p:cBhvr>
                                    </p:animEffect>
                                    <p:anim calcmode="lin" valueType="num">
                                      <p:cBhvr>
                                        <p:cTn id="26"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0" end="0"/>
                                            </p:txEl>
                                          </p:spTgt>
                                        </p:tgtEl>
                                      </p:cBhvr>
                                      <p:to x="100000" y="60000"/>
                                    </p:animScale>
                                    <p:animScale>
                                      <p:cBhvr>
                                        <p:cTn id="32" dur="166" decel="50000">
                                          <p:stCondLst>
                                            <p:cond delay="676"/>
                                          </p:stCondLst>
                                        </p:cTn>
                                        <p:tgtEl>
                                          <p:spTgt spid="2">
                                            <p:txEl>
                                              <p:pRg st="0" end="0"/>
                                            </p:txEl>
                                          </p:spTgt>
                                        </p:tgtEl>
                                      </p:cBhvr>
                                      <p:to x="100000" y="100000"/>
                                    </p:animScale>
                                    <p:animScale>
                                      <p:cBhvr>
                                        <p:cTn id="33" dur="26">
                                          <p:stCondLst>
                                            <p:cond delay="1312"/>
                                          </p:stCondLst>
                                        </p:cTn>
                                        <p:tgtEl>
                                          <p:spTgt spid="2">
                                            <p:txEl>
                                              <p:pRg st="0" end="0"/>
                                            </p:txEl>
                                          </p:spTgt>
                                        </p:tgtEl>
                                      </p:cBhvr>
                                      <p:to x="100000" y="80000"/>
                                    </p:animScale>
                                    <p:animScale>
                                      <p:cBhvr>
                                        <p:cTn id="34" dur="166" decel="50000">
                                          <p:stCondLst>
                                            <p:cond delay="1338"/>
                                          </p:stCondLst>
                                        </p:cTn>
                                        <p:tgtEl>
                                          <p:spTgt spid="2">
                                            <p:txEl>
                                              <p:pRg st="0" end="0"/>
                                            </p:txEl>
                                          </p:spTgt>
                                        </p:tgtEl>
                                      </p:cBhvr>
                                      <p:to x="100000" y="100000"/>
                                    </p:animScale>
                                    <p:animScale>
                                      <p:cBhvr>
                                        <p:cTn id="35" dur="26">
                                          <p:stCondLst>
                                            <p:cond delay="1642"/>
                                          </p:stCondLst>
                                        </p:cTn>
                                        <p:tgtEl>
                                          <p:spTgt spid="2">
                                            <p:txEl>
                                              <p:pRg st="0" end="0"/>
                                            </p:txEl>
                                          </p:spTgt>
                                        </p:tgtEl>
                                      </p:cBhvr>
                                      <p:to x="100000" y="90000"/>
                                    </p:animScale>
                                    <p:animScale>
                                      <p:cBhvr>
                                        <p:cTn id="36" dur="166" decel="50000">
                                          <p:stCondLst>
                                            <p:cond delay="1668"/>
                                          </p:stCondLst>
                                        </p:cTn>
                                        <p:tgtEl>
                                          <p:spTgt spid="2">
                                            <p:txEl>
                                              <p:pRg st="0" end="0"/>
                                            </p:txEl>
                                          </p:spTgt>
                                        </p:tgtEl>
                                      </p:cBhvr>
                                      <p:to x="100000" y="100000"/>
                                    </p:animScale>
                                    <p:animScale>
                                      <p:cBhvr>
                                        <p:cTn id="37" dur="26">
                                          <p:stCondLst>
                                            <p:cond delay="1808"/>
                                          </p:stCondLst>
                                        </p:cTn>
                                        <p:tgtEl>
                                          <p:spTgt spid="2">
                                            <p:txEl>
                                              <p:pRg st="0" end="0"/>
                                            </p:txEl>
                                          </p:spTgt>
                                        </p:tgtEl>
                                      </p:cBhvr>
                                      <p:to x="100000" y="95000"/>
                                    </p:animScale>
                                    <p:animScale>
                                      <p:cBhvr>
                                        <p:cTn id="38" dur="166" decel="50000">
                                          <p:stCondLst>
                                            <p:cond delay="1834"/>
                                          </p:stCondLst>
                                        </p:cTn>
                                        <p:tgtEl>
                                          <p:spTgt spid="2">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2">
                                            <p:txEl>
                                              <p:pRg st="1" end="1"/>
                                            </p:txEl>
                                          </p:spTgt>
                                        </p:tgtEl>
                                        <p:attrNameLst>
                                          <p:attrName>style.visibility</p:attrName>
                                        </p:attrNameLst>
                                      </p:cBhvr>
                                      <p:to>
                                        <p:strVal val="visible"/>
                                      </p:to>
                                    </p:set>
                                    <p:animEffect transition="in" filter="wipe(down)">
                                      <p:cBhvr>
                                        <p:cTn id="43" dur="580">
                                          <p:stCondLst>
                                            <p:cond delay="0"/>
                                          </p:stCondLst>
                                        </p:cTn>
                                        <p:tgtEl>
                                          <p:spTgt spid="2">
                                            <p:txEl>
                                              <p:pRg st="1" end="1"/>
                                            </p:txEl>
                                          </p:spTgt>
                                        </p:tgtEl>
                                      </p:cBhvr>
                                    </p:animEffect>
                                    <p:anim calcmode="lin" valueType="num">
                                      <p:cBhvr>
                                        <p:cTn id="44"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xEl>
                                              <p:pRg st="1" end="1"/>
                                            </p:txEl>
                                          </p:spTgt>
                                        </p:tgtEl>
                                      </p:cBhvr>
                                      <p:to x="100000" y="60000"/>
                                    </p:animScale>
                                    <p:animScale>
                                      <p:cBhvr>
                                        <p:cTn id="50" dur="166" decel="50000">
                                          <p:stCondLst>
                                            <p:cond delay="676"/>
                                          </p:stCondLst>
                                        </p:cTn>
                                        <p:tgtEl>
                                          <p:spTgt spid="2">
                                            <p:txEl>
                                              <p:pRg st="1" end="1"/>
                                            </p:txEl>
                                          </p:spTgt>
                                        </p:tgtEl>
                                      </p:cBhvr>
                                      <p:to x="100000" y="100000"/>
                                    </p:animScale>
                                    <p:animScale>
                                      <p:cBhvr>
                                        <p:cTn id="51" dur="26">
                                          <p:stCondLst>
                                            <p:cond delay="1312"/>
                                          </p:stCondLst>
                                        </p:cTn>
                                        <p:tgtEl>
                                          <p:spTgt spid="2">
                                            <p:txEl>
                                              <p:pRg st="1" end="1"/>
                                            </p:txEl>
                                          </p:spTgt>
                                        </p:tgtEl>
                                      </p:cBhvr>
                                      <p:to x="100000" y="80000"/>
                                    </p:animScale>
                                    <p:animScale>
                                      <p:cBhvr>
                                        <p:cTn id="52" dur="166" decel="50000">
                                          <p:stCondLst>
                                            <p:cond delay="1338"/>
                                          </p:stCondLst>
                                        </p:cTn>
                                        <p:tgtEl>
                                          <p:spTgt spid="2">
                                            <p:txEl>
                                              <p:pRg st="1" end="1"/>
                                            </p:txEl>
                                          </p:spTgt>
                                        </p:tgtEl>
                                      </p:cBhvr>
                                      <p:to x="100000" y="100000"/>
                                    </p:animScale>
                                    <p:animScale>
                                      <p:cBhvr>
                                        <p:cTn id="53" dur="26">
                                          <p:stCondLst>
                                            <p:cond delay="1642"/>
                                          </p:stCondLst>
                                        </p:cTn>
                                        <p:tgtEl>
                                          <p:spTgt spid="2">
                                            <p:txEl>
                                              <p:pRg st="1" end="1"/>
                                            </p:txEl>
                                          </p:spTgt>
                                        </p:tgtEl>
                                      </p:cBhvr>
                                      <p:to x="100000" y="90000"/>
                                    </p:animScale>
                                    <p:animScale>
                                      <p:cBhvr>
                                        <p:cTn id="54" dur="166" decel="50000">
                                          <p:stCondLst>
                                            <p:cond delay="1668"/>
                                          </p:stCondLst>
                                        </p:cTn>
                                        <p:tgtEl>
                                          <p:spTgt spid="2">
                                            <p:txEl>
                                              <p:pRg st="1" end="1"/>
                                            </p:txEl>
                                          </p:spTgt>
                                        </p:tgtEl>
                                      </p:cBhvr>
                                      <p:to x="100000" y="100000"/>
                                    </p:animScale>
                                    <p:animScale>
                                      <p:cBhvr>
                                        <p:cTn id="55" dur="26">
                                          <p:stCondLst>
                                            <p:cond delay="1808"/>
                                          </p:stCondLst>
                                        </p:cTn>
                                        <p:tgtEl>
                                          <p:spTgt spid="2">
                                            <p:txEl>
                                              <p:pRg st="1" end="1"/>
                                            </p:txEl>
                                          </p:spTgt>
                                        </p:tgtEl>
                                      </p:cBhvr>
                                      <p:to x="100000" y="95000"/>
                                    </p:animScale>
                                    <p:animScale>
                                      <p:cBhvr>
                                        <p:cTn id="56" dur="166" decel="50000">
                                          <p:stCondLst>
                                            <p:cond delay="1834"/>
                                          </p:stCondLst>
                                        </p:cTn>
                                        <p:tgtEl>
                                          <p:spTgt spid="2">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Effect transition="in" filter="wipe(down)">
                                      <p:cBhvr>
                                        <p:cTn id="61" dur="580">
                                          <p:stCondLst>
                                            <p:cond delay="0"/>
                                          </p:stCondLst>
                                        </p:cTn>
                                        <p:tgtEl>
                                          <p:spTgt spid="2">
                                            <p:txEl>
                                              <p:pRg st="2" end="2"/>
                                            </p:txEl>
                                          </p:spTgt>
                                        </p:tgtEl>
                                      </p:cBhvr>
                                    </p:animEffect>
                                    <p:anim calcmode="lin" valueType="num">
                                      <p:cBhvr>
                                        <p:cTn id="62"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
                                            <p:txEl>
                                              <p:pRg st="2" end="2"/>
                                            </p:txEl>
                                          </p:spTgt>
                                        </p:tgtEl>
                                      </p:cBhvr>
                                      <p:to x="100000" y="60000"/>
                                    </p:animScale>
                                    <p:animScale>
                                      <p:cBhvr>
                                        <p:cTn id="68" dur="166" decel="50000">
                                          <p:stCondLst>
                                            <p:cond delay="676"/>
                                          </p:stCondLst>
                                        </p:cTn>
                                        <p:tgtEl>
                                          <p:spTgt spid="2">
                                            <p:txEl>
                                              <p:pRg st="2" end="2"/>
                                            </p:txEl>
                                          </p:spTgt>
                                        </p:tgtEl>
                                      </p:cBhvr>
                                      <p:to x="100000" y="100000"/>
                                    </p:animScale>
                                    <p:animScale>
                                      <p:cBhvr>
                                        <p:cTn id="69" dur="26">
                                          <p:stCondLst>
                                            <p:cond delay="1312"/>
                                          </p:stCondLst>
                                        </p:cTn>
                                        <p:tgtEl>
                                          <p:spTgt spid="2">
                                            <p:txEl>
                                              <p:pRg st="2" end="2"/>
                                            </p:txEl>
                                          </p:spTgt>
                                        </p:tgtEl>
                                      </p:cBhvr>
                                      <p:to x="100000" y="80000"/>
                                    </p:animScale>
                                    <p:animScale>
                                      <p:cBhvr>
                                        <p:cTn id="70" dur="166" decel="50000">
                                          <p:stCondLst>
                                            <p:cond delay="1338"/>
                                          </p:stCondLst>
                                        </p:cTn>
                                        <p:tgtEl>
                                          <p:spTgt spid="2">
                                            <p:txEl>
                                              <p:pRg st="2" end="2"/>
                                            </p:txEl>
                                          </p:spTgt>
                                        </p:tgtEl>
                                      </p:cBhvr>
                                      <p:to x="100000" y="100000"/>
                                    </p:animScale>
                                    <p:animScale>
                                      <p:cBhvr>
                                        <p:cTn id="71" dur="26">
                                          <p:stCondLst>
                                            <p:cond delay="1642"/>
                                          </p:stCondLst>
                                        </p:cTn>
                                        <p:tgtEl>
                                          <p:spTgt spid="2">
                                            <p:txEl>
                                              <p:pRg st="2" end="2"/>
                                            </p:txEl>
                                          </p:spTgt>
                                        </p:tgtEl>
                                      </p:cBhvr>
                                      <p:to x="100000" y="90000"/>
                                    </p:animScale>
                                    <p:animScale>
                                      <p:cBhvr>
                                        <p:cTn id="72" dur="166" decel="50000">
                                          <p:stCondLst>
                                            <p:cond delay="1668"/>
                                          </p:stCondLst>
                                        </p:cTn>
                                        <p:tgtEl>
                                          <p:spTgt spid="2">
                                            <p:txEl>
                                              <p:pRg st="2" end="2"/>
                                            </p:txEl>
                                          </p:spTgt>
                                        </p:tgtEl>
                                      </p:cBhvr>
                                      <p:to x="100000" y="100000"/>
                                    </p:animScale>
                                    <p:animScale>
                                      <p:cBhvr>
                                        <p:cTn id="73" dur="26">
                                          <p:stCondLst>
                                            <p:cond delay="1808"/>
                                          </p:stCondLst>
                                        </p:cTn>
                                        <p:tgtEl>
                                          <p:spTgt spid="2">
                                            <p:txEl>
                                              <p:pRg st="2" end="2"/>
                                            </p:txEl>
                                          </p:spTgt>
                                        </p:tgtEl>
                                      </p:cBhvr>
                                      <p:to x="100000" y="95000"/>
                                    </p:animScale>
                                    <p:animScale>
                                      <p:cBhvr>
                                        <p:cTn id="74" dur="166" decel="50000">
                                          <p:stCondLst>
                                            <p:cond delay="1834"/>
                                          </p:stCondLst>
                                        </p:cTn>
                                        <p:tgtEl>
                                          <p:spTgt spid="2">
                                            <p:txEl>
                                              <p:pRg st="2" end="2"/>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2">
                                            <p:txEl>
                                              <p:pRg st="3" end="3"/>
                                            </p:txEl>
                                          </p:spTgt>
                                        </p:tgtEl>
                                        <p:attrNameLst>
                                          <p:attrName>style.visibility</p:attrName>
                                        </p:attrNameLst>
                                      </p:cBhvr>
                                      <p:to>
                                        <p:strVal val="visible"/>
                                      </p:to>
                                    </p:set>
                                    <p:animEffect transition="in" filter="wipe(down)">
                                      <p:cBhvr>
                                        <p:cTn id="79" dur="580">
                                          <p:stCondLst>
                                            <p:cond delay="0"/>
                                          </p:stCondLst>
                                        </p:cTn>
                                        <p:tgtEl>
                                          <p:spTgt spid="2">
                                            <p:txEl>
                                              <p:pRg st="3" end="3"/>
                                            </p:txEl>
                                          </p:spTgt>
                                        </p:tgtEl>
                                      </p:cBhvr>
                                    </p:animEffect>
                                    <p:anim calcmode="lin" valueType="num">
                                      <p:cBhvr>
                                        <p:cTn id="80"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
                                            <p:txEl>
                                              <p:pRg st="3" end="3"/>
                                            </p:txEl>
                                          </p:spTgt>
                                        </p:tgtEl>
                                      </p:cBhvr>
                                      <p:to x="100000" y="60000"/>
                                    </p:animScale>
                                    <p:animScale>
                                      <p:cBhvr>
                                        <p:cTn id="86" dur="166" decel="50000">
                                          <p:stCondLst>
                                            <p:cond delay="676"/>
                                          </p:stCondLst>
                                        </p:cTn>
                                        <p:tgtEl>
                                          <p:spTgt spid="2">
                                            <p:txEl>
                                              <p:pRg st="3" end="3"/>
                                            </p:txEl>
                                          </p:spTgt>
                                        </p:tgtEl>
                                      </p:cBhvr>
                                      <p:to x="100000" y="100000"/>
                                    </p:animScale>
                                    <p:animScale>
                                      <p:cBhvr>
                                        <p:cTn id="87" dur="26">
                                          <p:stCondLst>
                                            <p:cond delay="1312"/>
                                          </p:stCondLst>
                                        </p:cTn>
                                        <p:tgtEl>
                                          <p:spTgt spid="2">
                                            <p:txEl>
                                              <p:pRg st="3" end="3"/>
                                            </p:txEl>
                                          </p:spTgt>
                                        </p:tgtEl>
                                      </p:cBhvr>
                                      <p:to x="100000" y="80000"/>
                                    </p:animScale>
                                    <p:animScale>
                                      <p:cBhvr>
                                        <p:cTn id="88" dur="166" decel="50000">
                                          <p:stCondLst>
                                            <p:cond delay="1338"/>
                                          </p:stCondLst>
                                        </p:cTn>
                                        <p:tgtEl>
                                          <p:spTgt spid="2">
                                            <p:txEl>
                                              <p:pRg st="3" end="3"/>
                                            </p:txEl>
                                          </p:spTgt>
                                        </p:tgtEl>
                                      </p:cBhvr>
                                      <p:to x="100000" y="100000"/>
                                    </p:animScale>
                                    <p:animScale>
                                      <p:cBhvr>
                                        <p:cTn id="89" dur="26">
                                          <p:stCondLst>
                                            <p:cond delay="1642"/>
                                          </p:stCondLst>
                                        </p:cTn>
                                        <p:tgtEl>
                                          <p:spTgt spid="2">
                                            <p:txEl>
                                              <p:pRg st="3" end="3"/>
                                            </p:txEl>
                                          </p:spTgt>
                                        </p:tgtEl>
                                      </p:cBhvr>
                                      <p:to x="100000" y="90000"/>
                                    </p:animScale>
                                    <p:animScale>
                                      <p:cBhvr>
                                        <p:cTn id="90" dur="166" decel="50000">
                                          <p:stCondLst>
                                            <p:cond delay="1668"/>
                                          </p:stCondLst>
                                        </p:cTn>
                                        <p:tgtEl>
                                          <p:spTgt spid="2">
                                            <p:txEl>
                                              <p:pRg st="3" end="3"/>
                                            </p:txEl>
                                          </p:spTgt>
                                        </p:tgtEl>
                                      </p:cBhvr>
                                      <p:to x="100000" y="100000"/>
                                    </p:animScale>
                                    <p:animScale>
                                      <p:cBhvr>
                                        <p:cTn id="91" dur="26">
                                          <p:stCondLst>
                                            <p:cond delay="1808"/>
                                          </p:stCondLst>
                                        </p:cTn>
                                        <p:tgtEl>
                                          <p:spTgt spid="2">
                                            <p:txEl>
                                              <p:pRg st="3" end="3"/>
                                            </p:txEl>
                                          </p:spTgt>
                                        </p:tgtEl>
                                      </p:cBhvr>
                                      <p:to x="100000" y="95000"/>
                                    </p:animScale>
                                    <p:animScale>
                                      <p:cBhvr>
                                        <p:cTn id="92" dur="166" decel="50000">
                                          <p:stCondLst>
                                            <p:cond delay="1834"/>
                                          </p:stCondLst>
                                        </p:cTn>
                                        <p:tgtEl>
                                          <p:spTgt spid="2">
                                            <p:txEl>
                                              <p:pRg st="3" end="3"/>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nodeType="clickEffect">
                                  <p:stCondLst>
                                    <p:cond delay="0"/>
                                  </p:stCondLst>
                                  <p:childTnLst>
                                    <p:set>
                                      <p:cBhvr>
                                        <p:cTn id="96" dur="1" fill="hold">
                                          <p:stCondLst>
                                            <p:cond delay="0"/>
                                          </p:stCondLst>
                                        </p:cTn>
                                        <p:tgtEl>
                                          <p:spTgt spid="2">
                                            <p:txEl>
                                              <p:pRg st="4" end="4"/>
                                            </p:txEl>
                                          </p:spTgt>
                                        </p:tgtEl>
                                        <p:attrNameLst>
                                          <p:attrName>style.visibility</p:attrName>
                                        </p:attrNameLst>
                                      </p:cBhvr>
                                      <p:to>
                                        <p:strVal val="visible"/>
                                      </p:to>
                                    </p:set>
                                    <p:animEffect transition="in" filter="wipe(down)">
                                      <p:cBhvr>
                                        <p:cTn id="97" dur="580">
                                          <p:stCondLst>
                                            <p:cond delay="0"/>
                                          </p:stCondLst>
                                        </p:cTn>
                                        <p:tgtEl>
                                          <p:spTgt spid="2">
                                            <p:txEl>
                                              <p:pRg st="4" end="4"/>
                                            </p:txEl>
                                          </p:spTgt>
                                        </p:tgtEl>
                                      </p:cBhvr>
                                    </p:animEffect>
                                    <p:anim calcmode="lin" valueType="num">
                                      <p:cBhvr>
                                        <p:cTn id="98"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2">
                                            <p:txEl>
                                              <p:pRg st="4" end="4"/>
                                            </p:txEl>
                                          </p:spTgt>
                                        </p:tgtEl>
                                      </p:cBhvr>
                                      <p:to x="100000" y="60000"/>
                                    </p:animScale>
                                    <p:animScale>
                                      <p:cBhvr>
                                        <p:cTn id="104" dur="166" decel="50000">
                                          <p:stCondLst>
                                            <p:cond delay="676"/>
                                          </p:stCondLst>
                                        </p:cTn>
                                        <p:tgtEl>
                                          <p:spTgt spid="2">
                                            <p:txEl>
                                              <p:pRg st="4" end="4"/>
                                            </p:txEl>
                                          </p:spTgt>
                                        </p:tgtEl>
                                      </p:cBhvr>
                                      <p:to x="100000" y="100000"/>
                                    </p:animScale>
                                    <p:animScale>
                                      <p:cBhvr>
                                        <p:cTn id="105" dur="26">
                                          <p:stCondLst>
                                            <p:cond delay="1312"/>
                                          </p:stCondLst>
                                        </p:cTn>
                                        <p:tgtEl>
                                          <p:spTgt spid="2">
                                            <p:txEl>
                                              <p:pRg st="4" end="4"/>
                                            </p:txEl>
                                          </p:spTgt>
                                        </p:tgtEl>
                                      </p:cBhvr>
                                      <p:to x="100000" y="80000"/>
                                    </p:animScale>
                                    <p:animScale>
                                      <p:cBhvr>
                                        <p:cTn id="106" dur="166" decel="50000">
                                          <p:stCondLst>
                                            <p:cond delay="1338"/>
                                          </p:stCondLst>
                                        </p:cTn>
                                        <p:tgtEl>
                                          <p:spTgt spid="2">
                                            <p:txEl>
                                              <p:pRg st="4" end="4"/>
                                            </p:txEl>
                                          </p:spTgt>
                                        </p:tgtEl>
                                      </p:cBhvr>
                                      <p:to x="100000" y="100000"/>
                                    </p:animScale>
                                    <p:animScale>
                                      <p:cBhvr>
                                        <p:cTn id="107" dur="26">
                                          <p:stCondLst>
                                            <p:cond delay="1642"/>
                                          </p:stCondLst>
                                        </p:cTn>
                                        <p:tgtEl>
                                          <p:spTgt spid="2">
                                            <p:txEl>
                                              <p:pRg st="4" end="4"/>
                                            </p:txEl>
                                          </p:spTgt>
                                        </p:tgtEl>
                                      </p:cBhvr>
                                      <p:to x="100000" y="90000"/>
                                    </p:animScale>
                                    <p:animScale>
                                      <p:cBhvr>
                                        <p:cTn id="108" dur="166" decel="50000">
                                          <p:stCondLst>
                                            <p:cond delay="1668"/>
                                          </p:stCondLst>
                                        </p:cTn>
                                        <p:tgtEl>
                                          <p:spTgt spid="2">
                                            <p:txEl>
                                              <p:pRg st="4" end="4"/>
                                            </p:txEl>
                                          </p:spTgt>
                                        </p:tgtEl>
                                      </p:cBhvr>
                                      <p:to x="100000" y="100000"/>
                                    </p:animScale>
                                    <p:animScale>
                                      <p:cBhvr>
                                        <p:cTn id="109" dur="26">
                                          <p:stCondLst>
                                            <p:cond delay="1808"/>
                                          </p:stCondLst>
                                        </p:cTn>
                                        <p:tgtEl>
                                          <p:spTgt spid="2">
                                            <p:txEl>
                                              <p:pRg st="4" end="4"/>
                                            </p:txEl>
                                          </p:spTgt>
                                        </p:tgtEl>
                                      </p:cBhvr>
                                      <p:to x="100000" y="95000"/>
                                    </p:animScale>
                                    <p:animScale>
                                      <p:cBhvr>
                                        <p:cTn id="110"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447800"/>
            <a:ext cx="7543800" cy="447814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Font typeface="Wingdings" pitchFamily="2" charset="2"/>
              <a:buChar char="Ø"/>
            </a:pPr>
            <a:r>
              <a:rPr lang="as-IN" sz="2400" b="1" dirty="0" smtClean="0">
                <a:solidFill>
                  <a:srgbClr val="0070C0"/>
                </a:solidFill>
              </a:rPr>
              <a:t>মূলধনের সীমাবদ্ধতা:</a:t>
            </a:r>
            <a:r>
              <a:rPr lang="as-IN" sz="2400" dirty="0" smtClean="0">
                <a:solidFill>
                  <a:srgbClr val="0070C0"/>
                </a:solidFill>
              </a:rPr>
              <a:t> </a:t>
            </a:r>
            <a:r>
              <a:rPr lang="as-IN" sz="2400" dirty="0" smtClean="0"/>
              <a:t>একজন মানুষের পক্ষে অনেক বেশি টাকা যোগাড় করা কঠিন।</a:t>
            </a:r>
          </a:p>
          <a:p>
            <a:pPr algn="just">
              <a:lnSpc>
                <a:spcPct val="150000"/>
              </a:lnSpc>
              <a:buFont typeface="Wingdings" pitchFamily="2" charset="2"/>
              <a:buChar char="Ø"/>
            </a:pPr>
            <a:r>
              <a:rPr lang="as-IN" sz="2400" b="1" dirty="0" smtClean="0">
                <a:solidFill>
                  <a:srgbClr val="0070C0"/>
                </a:solidFill>
              </a:rPr>
              <a:t>অসীম দায়:</a:t>
            </a:r>
            <a:r>
              <a:rPr lang="as-IN" sz="2400" dirty="0" smtClean="0">
                <a:solidFill>
                  <a:srgbClr val="0070C0"/>
                </a:solidFill>
              </a:rPr>
              <a:t> </a:t>
            </a:r>
            <a:r>
              <a:rPr lang="as-IN" sz="2400" dirty="0" smtClean="0"/>
              <a:t>লোকসান হলে মালিককে ঘরবাড়ি বিক্রি করেও দেনা মেটাতে হতে পারে।</a:t>
            </a:r>
          </a:p>
          <a:p>
            <a:pPr algn="just">
              <a:lnSpc>
                <a:spcPct val="150000"/>
              </a:lnSpc>
              <a:buFont typeface="Wingdings" pitchFamily="2" charset="2"/>
              <a:buChar char="Ø"/>
            </a:pPr>
            <a:r>
              <a:rPr lang="as-IN" sz="2400" b="1" dirty="0" smtClean="0">
                <a:solidFill>
                  <a:srgbClr val="0070C0"/>
                </a:solidFill>
              </a:rPr>
              <a:t>স্থায়িত্বের অভাব:</a:t>
            </a:r>
            <a:r>
              <a:rPr lang="as-IN" sz="2400" dirty="0" smtClean="0">
                <a:solidFill>
                  <a:srgbClr val="0070C0"/>
                </a:solidFill>
              </a:rPr>
              <a:t> </a:t>
            </a:r>
            <a:r>
              <a:rPr lang="as-IN" sz="2400" dirty="0" smtClean="0"/>
              <a:t>মালিক মারা গেলে বা অসুস্থ হলে ব্যবসায় বন্ধ হয়ে যেতে পারে।</a:t>
            </a:r>
          </a:p>
          <a:p>
            <a:pPr algn="just">
              <a:lnSpc>
                <a:spcPct val="150000"/>
              </a:lnSpc>
              <a:buFont typeface="Wingdings" pitchFamily="2" charset="2"/>
              <a:buChar char="Ø"/>
            </a:pPr>
            <a:r>
              <a:rPr lang="as-IN" sz="2400" b="1" dirty="0" smtClean="0">
                <a:solidFill>
                  <a:srgbClr val="0070C0"/>
                </a:solidFill>
              </a:rPr>
              <a:t>অতিরিক্ত পরিশ্রম:</a:t>
            </a:r>
            <a:r>
              <a:rPr lang="as-IN" sz="2400" dirty="0" smtClean="0">
                <a:solidFill>
                  <a:srgbClr val="0070C0"/>
                </a:solidFill>
              </a:rPr>
              <a:t> </a:t>
            </a:r>
            <a:r>
              <a:rPr lang="as-IN" sz="2400" dirty="0" smtClean="0"/>
              <a:t>মালিককে একাই সব কাজ দেখাশোনা করতে হয়।</a:t>
            </a:r>
            <a:endParaRPr lang="as-IN" sz="2400" dirty="0"/>
          </a:p>
        </p:txBody>
      </p:sp>
      <p:sp>
        <p:nvSpPr>
          <p:cNvPr id="3" name="TextBox 2"/>
          <p:cNvSpPr txBox="1"/>
          <p:nvPr/>
        </p:nvSpPr>
        <p:spPr>
          <a:xfrm>
            <a:off x="304800" y="304800"/>
            <a:ext cx="84582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3200" b="1" dirty="0" smtClean="0"/>
              <a:t>সীমাবদ্ধতা (অসুবিধা)</a:t>
            </a:r>
          </a:p>
        </p:txBody>
      </p:sp>
      <p:sp>
        <p:nvSpPr>
          <p:cNvPr id="4" name="Footer Placeholder 3"/>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80">
                                          <p:stCondLst>
                                            <p:cond delay="0"/>
                                          </p:stCondLst>
                                        </p:cTn>
                                        <p:tgtEl>
                                          <p:spTgt spid="2">
                                            <p:txEl>
                                              <p:pRg st="0" end="0"/>
                                            </p:txEl>
                                          </p:spTgt>
                                        </p:tgtEl>
                                      </p:cBhvr>
                                    </p:animEffect>
                                    <p:anim calcmode="lin" valueType="num">
                                      <p:cBhvr>
                                        <p:cTn id="26"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0" end="0"/>
                                            </p:txEl>
                                          </p:spTgt>
                                        </p:tgtEl>
                                      </p:cBhvr>
                                      <p:to x="100000" y="60000"/>
                                    </p:animScale>
                                    <p:animScale>
                                      <p:cBhvr>
                                        <p:cTn id="32" dur="166" decel="50000">
                                          <p:stCondLst>
                                            <p:cond delay="676"/>
                                          </p:stCondLst>
                                        </p:cTn>
                                        <p:tgtEl>
                                          <p:spTgt spid="2">
                                            <p:txEl>
                                              <p:pRg st="0" end="0"/>
                                            </p:txEl>
                                          </p:spTgt>
                                        </p:tgtEl>
                                      </p:cBhvr>
                                      <p:to x="100000" y="100000"/>
                                    </p:animScale>
                                    <p:animScale>
                                      <p:cBhvr>
                                        <p:cTn id="33" dur="26">
                                          <p:stCondLst>
                                            <p:cond delay="1312"/>
                                          </p:stCondLst>
                                        </p:cTn>
                                        <p:tgtEl>
                                          <p:spTgt spid="2">
                                            <p:txEl>
                                              <p:pRg st="0" end="0"/>
                                            </p:txEl>
                                          </p:spTgt>
                                        </p:tgtEl>
                                      </p:cBhvr>
                                      <p:to x="100000" y="80000"/>
                                    </p:animScale>
                                    <p:animScale>
                                      <p:cBhvr>
                                        <p:cTn id="34" dur="166" decel="50000">
                                          <p:stCondLst>
                                            <p:cond delay="1338"/>
                                          </p:stCondLst>
                                        </p:cTn>
                                        <p:tgtEl>
                                          <p:spTgt spid="2">
                                            <p:txEl>
                                              <p:pRg st="0" end="0"/>
                                            </p:txEl>
                                          </p:spTgt>
                                        </p:tgtEl>
                                      </p:cBhvr>
                                      <p:to x="100000" y="100000"/>
                                    </p:animScale>
                                    <p:animScale>
                                      <p:cBhvr>
                                        <p:cTn id="35" dur="26">
                                          <p:stCondLst>
                                            <p:cond delay="1642"/>
                                          </p:stCondLst>
                                        </p:cTn>
                                        <p:tgtEl>
                                          <p:spTgt spid="2">
                                            <p:txEl>
                                              <p:pRg st="0" end="0"/>
                                            </p:txEl>
                                          </p:spTgt>
                                        </p:tgtEl>
                                      </p:cBhvr>
                                      <p:to x="100000" y="90000"/>
                                    </p:animScale>
                                    <p:animScale>
                                      <p:cBhvr>
                                        <p:cTn id="36" dur="166" decel="50000">
                                          <p:stCondLst>
                                            <p:cond delay="1668"/>
                                          </p:stCondLst>
                                        </p:cTn>
                                        <p:tgtEl>
                                          <p:spTgt spid="2">
                                            <p:txEl>
                                              <p:pRg st="0" end="0"/>
                                            </p:txEl>
                                          </p:spTgt>
                                        </p:tgtEl>
                                      </p:cBhvr>
                                      <p:to x="100000" y="100000"/>
                                    </p:animScale>
                                    <p:animScale>
                                      <p:cBhvr>
                                        <p:cTn id="37" dur="26">
                                          <p:stCondLst>
                                            <p:cond delay="1808"/>
                                          </p:stCondLst>
                                        </p:cTn>
                                        <p:tgtEl>
                                          <p:spTgt spid="2">
                                            <p:txEl>
                                              <p:pRg st="0" end="0"/>
                                            </p:txEl>
                                          </p:spTgt>
                                        </p:tgtEl>
                                      </p:cBhvr>
                                      <p:to x="100000" y="95000"/>
                                    </p:animScale>
                                    <p:animScale>
                                      <p:cBhvr>
                                        <p:cTn id="38" dur="166" decel="50000">
                                          <p:stCondLst>
                                            <p:cond delay="1834"/>
                                          </p:stCondLst>
                                        </p:cTn>
                                        <p:tgtEl>
                                          <p:spTgt spid="2">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2">
                                            <p:txEl>
                                              <p:pRg st="1" end="1"/>
                                            </p:txEl>
                                          </p:spTgt>
                                        </p:tgtEl>
                                        <p:attrNameLst>
                                          <p:attrName>style.visibility</p:attrName>
                                        </p:attrNameLst>
                                      </p:cBhvr>
                                      <p:to>
                                        <p:strVal val="visible"/>
                                      </p:to>
                                    </p:set>
                                    <p:animEffect transition="in" filter="wipe(down)">
                                      <p:cBhvr>
                                        <p:cTn id="43" dur="580">
                                          <p:stCondLst>
                                            <p:cond delay="0"/>
                                          </p:stCondLst>
                                        </p:cTn>
                                        <p:tgtEl>
                                          <p:spTgt spid="2">
                                            <p:txEl>
                                              <p:pRg st="1" end="1"/>
                                            </p:txEl>
                                          </p:spTgt>
                                        </p:tgtEl>
                                      </p:cBhvr>
                                    </p:animEffect>
                                    <p:anim calcmode="lin" valueType="num">
                                      <p:cBhvr>
                                        <p:cTn id="44"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xEl>
                                              <p:pRg st="1" end="1"/>
                                            </p:txEl>
                                          </p:spTgt>
                                        </p:tgtEl>
                                      </p:cBhvr>
                                      <p:to x="100000" y="60000"/>
                                    </p:animScale>
                                    <p:animScale>
                                      <p:cBhvr>
                                        <p:cTn id="50" dur="166" decel="50000">
                                          <p:stCondLst>
                                            <p:cond delay="676"/>
                                          </p:stCondLst>
                                        </p:cTn>
                                        <p:tgtEl>
                                          <p:spTgt spid="2">
                                            <p:txEl>
                                              <p:pRg st="1" end="1"/>
                                            </p:txEl>
                                          </p:spTgt>
                                        </p:tgtEl>
                                      </p:cBhvr>
                                      <p:to x="100000" y="100000"/>
                                    </p:animScale>
                                    <p:animScale>
                                      <p:cBhvr>
                                        <p:cTn id="51" dur="26">
                                          <p:stCondLst>
                                            <p:cond delay="1312"/>
                                          </p:stCondLst>
                                        </p:cTn>
                                        <p:tgtEl>
                                          <p:spTgt spid="2">
                                            <p:txEl>
                                              <p:pRg st="1" end="1"/>
                                            </p:txEl>
                                          </p:spTgt>
                                        </p:tgtEl>
                                      </p:cBhvr>
                                      <p:to x="100000" y="80000"/>
                                    </p:animScale>
                                    <p:animScale>
                                      <p:cBhvr>
                                        <p:cTn id="52" dur="166" decel="50000">
                                          <p:stCondLst>
                                            <p:cond delay="1338"/>
                                          </p:stCondLst>
                                        </p:cTn>
                                        <p:tgtEl>
                                          <p:spTgt spid="2">
                                            <p:txEl>
                                              <p:pRg st="1" end="1"/>
                                            </p:txEl>
                                          </p:spTgt>
                                        </p:tgtEl>
                                      </p:cBhvr>
                                      <p:to x="100000" y="100000"/>
                                    </p:animScale>
                                    <p:animScale>
                                      <p:cBhvr>
                                        <p:cTn id="53" dur="26">
                                          <p:stCondLst>
                                            <p:cond delay="1642"/>
                                          </p:stCondLst>
                                        </p:cTn>
                                        <p:tgtEl>
                                          <p:spTgt spid="2">
                                            <p:txEl>
                                              <p:pRg st="1" end="1"/>
                                            </p:txEl>
                                          </p:spTgt>
                                        </p:tgtEl>
                                      </p:cBhvr>
                                      <p:to x="100000" y="90000"/>
                                    </p:animScale>
                                    <p:animScale>
                                      <p:cBhvr>
                                        <p:cTn id="54" dur="166" decel="50000">
                                          <p:stCondLst>
                                            <p:cond delay="1668"/>
                                          </p:stCondLst>
                                        </p:cTn>
                                        <p:tgtEl>
                                          <p:spTgt spid="2">
                                            <p:txEl>
                                              <p:pRg st="1" end="1"/>
                                            </p:txEl>
                                          </p:spTgt>
                                        </p:tgtEl>
                                      </p:cBhvr>
                                      <p:to x="100000" y="100000"/>
                                    </p:animScale>
                                    <p:animScale>
                                      <p:cBhvr>
                                        <p:cTn id="55" dur="26">
                                          <p:stCondLst>
                                            <p:cond delay="1808"/>
                                          </p:stCondLst>
                                        </p:cTn>
                                        <p:tgtEl>
                                          <p:spTgt spid="2">
                                            <p:txEl>
                                              <p:pRg st="1" end="1"/>
                                            </p:txEl>
                                          </p:spTgt>
                                        </p:tgtEl>
                                      </p:cBhvr>
                                      <p:to x="100000" y="95000"/>
                                    </p:animScale>
                                    <p:animScale>
                                      <p:cBhvr>
                                        <p:cTn id="56" dur="166" decel="50000">
                                          <p:stCondLst>
                                            <p:cond delay="1834"/>
                                          </p:stCondLst>
                                        </p:cTn>
                                        <p:tgtEl>
                                          <p:spTgt spid="2">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Effect transition="in" filter="wipe(down)">
                                      <p:cBhvr>
                                        <p:cTn id="61" dur="580">
                                          <p:stCondLst>
                                            <p:cond delay="0"/>
                                          </p:stCondLst>
                                        </p:cTn>
                                        <p:tgtEl>
                                          <p:spTgt spid="2">
                                            <p:txEl>
                                              <p:pRg st="2" end="2"/>
                                            </p:txEl>
                                          </p:spTgt>
                                        </p:tgtEl>
                                      </p:cBhvr>
                                    </p:animEffect>
                                    <p:anim calcmode="lin" valueType="num">
                                      <p:cBhvr>
                                        <p:cTn id="62"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
                                            <p:txEl>
                                              <p:pRg st="2" end="2"/>
                                            </p:txEl>
                                          </p:spTgt>
                                        </p:tgtEl>
                                      </p:cBhvr>
                                      <p:to x="100000" y="60000"/>
                                    </p:animScale>
                                    <p:animScale>
                                      <p:cBhvr>
                                        <p:cTn id="68" dur="166" decel="50000">
                                          <p:stCondLst>
                                            <p:cond delay="676"/>
                                          </p:stCondLst>
                                        </p:cTn>
                                        <p:tgtEl>
                                          <p:spTgt spid="2">
                                            <p:txEl>
                                              <p:pRg st="2" end="2"/>
                                            </p:txEl>
                                          </p:spTgt>
                                        </p:tgtEl>
                                      </p:cBhvr>
                                      <p:to x="100000" y="100000"/>
                                    </p:animScale>
                                    <p:animScale>
                                      <p:cBhvr>
                                        <p:cTn id="69" dur="26">
                                          <p:stCondLst>
                                            <p:cond delay="1312"/>
                                          </p:stCondLst>
                                        </p:cTn>
                                        <p:tgtEl>
                                          <p:spTgt spid="2">
                                            <p:txEl>
                                              <p:pRg st="2" end="2"/>
                                            </p:txEl>
                                          </p:spTgt>
                                        </p:tgtEl>
                                      </p:cBhvr>
                                      <p:to x="100000" y="80000"/>
                                    </p:animScale>
                                    <p:animScale>
                                      <p:cBhvr>
                                        <p:cTn id="70" dur="166" decel="50000">
                                          <p:stCondLst>
                                            <p:cond delay="1338"/>
                                          </p:stCondLst>
                                        </p:cTn>
                                        <p:tgtEl>
                                          <p:spTgt spid="2">
                                            <p:txEl>
                                              <p:pRg st="2" end="2"/>
                                            </p:txEl>
                                          </p:spTgt>
                                        </p:tgtEl>
                                      </p:cBhvr>
                                      <p:to x="100000" y="100000"/>
                                    </p:animScale>
                                    <p:animScale>
                                      <p:cBhvr>
                                        <p:cTn id="71" dur="26">
                                          <p:stCondLst>
                                            <p:cond delay="1642"/>
                                          </p:stCondLst>
                                        </p:cTn>
                                        <p:tgtEl>
                                          <p:spTgt spid="2">
                                            <p:txEl>
                                              <p:pRg st="2" end="2"/>
                                            </p:txEl>
                                          </p:spTgt>
                                        </p:tgtEl>
                                      </p:cBhvr>
                                      <p:to x="100000" y="90000"/>
                                    </p:animScale>
                                    <p:animScale>
                                      <p:cBhvr>
                                        <p:cTn id="72" dur="166" decel="50000">
                                          <p:stCondLst>
                                            <p:cond delay="1668"/>
                                          </p:stCondLst>
                                        </p:cTn>
                                        <p:tgtEl>
                                          <p:spTgt spid="2">
                                            <p:txEl>
                                              <p:pRg st="2" end="2"/>
                                            </p:txEl>
                                          </p:spTgt>
                                        </p:tgtEl>
                                      </p:cBhvr>
                                      <p:to x="100000" y="100000"/>
                                    </p:animScale>
                                    <p:animScale>
                                      <p:cBhvr>
                                        <p:cTn id="73" dur="26">
                                          <p:stCondLst>
                                            <p:cond delay="1808"/>
                                          </p:stCondLst>
                                        </p:cTn>
                                        <p:tgtEl>
                                          <p:spTgt spid="2">
                                            <p:txEl>
                                              <p:pRg st="2" end="2"/>
                                            </p:txEl>
                                          </p:spTgt>
                                        </p:tgtEl>
                                      </p:cBhvr>
                                      <p:to x="100000" y="95000"/>
                                    </p:animScale>
                                    <p:animScale>
                                      <p:cBhvr>
                                        <p:cTn id="74" dur="166" decel="50000">
                                          <p:stCondLst>
                                            <p:cond delay="1834"/>
                                          </p:stCondLst>
                                        </p:cTn>
                                        <p:tgtEl>
                                          <p:spTgt spid="2">
                                            <p:txEl>
                                              <p:pRg st="2" end="2"/>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2">
                                            <p:txEl>
                                              <p:pRg st="3" end="3"/>
                                            </p:txEl>
                                          </p:spTgt>
                                        </p:tgtEl>
                                        <p:attrNameLst>
                                          <p:attrName>style.visibility</p:attrName>
                                        </p:attrNameLst>
                                      </p:cBhvr>
                                      <p:to>
                                        <p:strVal val="visible"/>
                                      </p:to>
                                    </p:set>
                                    <p:animEffect transition="in" filter="wipe(down)">
                                      <p:cBhvr>
                                        <p:cTn id="79" dur="580">
                                          <p:stCondLst>
                                            <p:cond delay="0"/>
                                          </p:stCondLst>
                                        </p:cTn>
                                        <p:tgtEl>
                                          <p:spTgt spid="2">
                                            <p:txEl>
                                              <p:pRg st="3" end="3"/>
                                            </p:txEl>
                                          </p:spTgt>
                                        </p:tgtEl>
                                      </p:cBhvr>
                                    </p:animEffect>
                                    <p:anim calcmode="lin" valueType="num">
                                      <p:cBhvr>
                                        <p:cTn id="80"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
                                            <p:txEl>
                                              <p:pRg st="3" end="3"/>
                                            </p:txEl>
                                          </p:spTgt>
                                        </p:tgtEl>
                                      </p:cBhvr>
                                      <p:to x="100000" y="60000"/>
                                    </p:animScale>
                                    <p:animScale>
                                      <p:cBhvr>
                                        <p:cTn id="86" dur="166" decel="50000">
                                          <p:stCondLst>
                                            <p:cond delay="676"/>
                                          </p:stCondLst>
                                        </p:cTn>
                                        <p:tgtEl>
                                          <p:spTgt spid="2">
                                            <p:txEl>
                                              <p:pRg st="3" end="3"/>
                                            </p:txEl>
                                          </p:spTgt>
                                        </p:tgtEl>
                                      </p:cBhvr>
                                      <p:to x="100000" y="100000"/>
                                    </p:animScale>
                                    <p:animScale>
                                      <p:cBhvr>
                                        <p:cTn id="87" dur="26">
                                          <p:stCondLst>
                                            <p:cond delay="1312"/>
                                          </p:stCondLst>
                                        </p:cTn>
                                        <p:tgtEl>
                                          <p:spTgt spid="2">
                                            <p:txEl>
                                              <p:pRg st="3" end="3"/>
                                            </p:txEl>
                                          </p:spTgt>
                                        </p:tgtEl>
                                      </p:cBhvr>
                                      <p:to x="100000" y="80000"/>
                                    </p:animScale>
                                    <p:animScale>
                                      <p:cBhvr>
                                        <p:cTn id="88" dur="166" decel="50000">
                                          <p:stCondLst>
                                            <p:cond delay="1338"/>
                                          </p:stCondLst>
                                        </p:cTn>
                                        <p:tgtEl>
                                          <p:spTgt spid="2">
                                            <p:txEl>
                                              <p:pRg st="3" end="3"/>
                                            </p:txEl>
                                          </p:spTgt>
                                        </p:tgtEl>
                                      </p:cBhvr>
                                      <p:to x="100000" y="100000"/>
                                    </p:animScale>
                                    <p:animScale>
                                      <p:cBhvr>
                                        <p:cTn id="89" dur="26">
                                          <p:stCondLst>
                                            <p:cond delay="1642"/>
                                          </p:stCondLst>
                                        </p:cTn>
                                        <p:tgtEl>
                                          <p:spTgt spid="2">
                                            <p:txEl>
                                              <p:pRg st="3" end="3"/>
                                            </p:txEl>
                                          </p:spTgt>
                                        </p:tgtEl>
                                      </p:cBhvr>
                                      <p:to x="100000" y="90000"/>
                                    </p:animScale>
                                    <p:animScale>
                                      <p:cBhvr>
                                        <p:cTn id="90" dur="166" decel="50000">
                                          <p:stCondLst>
                                            <p:cond delay="1668"/>
                                          </p:stCondLst>
                                        </p:cTn>
                                        <p:tgtEl>
                                          <p:spTgt spid="2">
                                            <p:txEl>
                                              <p:pRg st="3" end="3"/>
                                            </p:txEl>
                                          </p:spTgt>
                                        </p:tgtEl>
                                      </p:cBhvr>
                                      <p:to x="100000" y="100000"/>
                                    </p:animScale>
                                    <p:animScale>
                                      <p:cBhvr>
                                        <p:cTn id="91" dur="26">
                                          <p:stCondLst>
                                            <p:cond delay="1808"/>
                                          </p:stCondLst>
                                        </p:cTn>
                                        <p:tgtEl>
                                          <p:spTgt spid="2">
                                            <p:txEl>
                                              <p:pRg st="3" end="3"/>
                                            </p:txEl>
                                          </p:spTgt>
                                        </p:tgtEl>
                                      </p:cBhvr>
                                      <p:to x="100000" y="95000"/>
                                    </p:animScale>
                                    <p:animScale>
                                      <p:cBhvr>
                                        <p:cTn id="92" dur="166" decel="50000">
                                          <p:stCondLst>
                                            <p:cond delay="1834"/>
                                          </p:stCondLst>
                                        </p:cTn>
                                        <p:tgtEl>
                                          <p:spTgt spid="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447800"/>
            <a:ext cx="7543800" cy="5262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buFont typeface="Wingdings" pitchFamily="2" charset="2"/>
              <a:buChar char="Ø"/>
            </a:pPr>
            <a:r>
              <a:rPr lang="as-IN" sz="2800" b="1" dirty="0" smtClean="0">
                <a:solidFill>
                  <a:srgbClr val="0070C0"/>
                </a:solidFill>
              </a:rPr>
              <a:t>বেকারত্ব হ্রাস:</a:t>
            </a:r>
            <a:r>
              <a:rPr lang="as-IN" sz="2800" dirty="0" smtClean="0">
                <a:solidFill>
                  <a:srgbClr val="0070C0"/>
                </a:solidFill>
              </a:rPr>
              <a:t> </a:t>
            </a:r>
            <a:r>
              <a:rPr lang="as-IN" sz="2800" dirty="0" smtClean="0"/>
              <a:t>আত্মকর্মসংস্থানের প্রধান মাধ্যম।</a:t>
            </a:r>
          </a:p>
          <a:p>
            <a:pPr algn="just">
              <a:lnSpc>
                <a:spcPct val="150000"/>
              </a:lnSpc>
              <a:buFont typeface="Wingdings" pitchFamily="2" charset="2"/>
              <a:buChar char="Ø"/>
            </a:pPr>
            <a:r>
              <a:rPr lang="as-IN" sz="2800" b="1" dirty="0" smtClean="0">
                <a:solidFill>
                  <a:srgbClr val="0070C0"/>
                </a:solidFill>
              </a:rPr>
              <a:t>আর্থিক উন্নয়ন:</a:t>
            </a:r>
            <a:r>
              <a:rPr lang="as-IN" sz="2800" dirty="0" smtClean="0">
                <a:solidFill>
                  <a:srgbClr val="0070C0"/>
                </a:solidFill>
              </a:rPr>
              <a:t> </a:t>
            </a:r>
            <a:r>
              <a:rPr lang="as-IN" sz="2800" dirty="0" smtClean="0"/>
              <a:t>গ্রামের সাধারণ মানুষের উপার্জনের উৎস।</a:t>
            </a:r>
          </a:p>
          <a:p>
            <a:pPr algn="just">
              <a:lnSpc>
                <a:spcPct val="150000"/>
              </a:lnSpc>
              <a:buFont typeface="Wingdings" pitchFamily="2" charset="2"/>
              <a:buChar char="Ø"/>
            </a:pPr>
            <a:r>
              <a:rPr lang="as-IN" sz="2800" b="1" dirty="0" smtClean="0">
                <a:solidFill>
                  <a:srgbClr val="0070C0"/>
                </a:solidFill>
              </a:rPr>
              <a:t>সুষ্ঠু বণ্টন:</a:t>
            </a:r>
            <a:r>
              <a:rPr lang="as-IN" sz="2800" dirty="0" smtClean="0">
                <a:solidFill>
                  <a:srgbClr val="0070C0"/>
                </a:solidFill>
              </a:rPr>
              <a:t> </a:t>
            </a:r>
            <a:r>
              <a:rPr lang="as-IN" sz="2800" dirty="0" smtClean="0"/>
              <a:t>পণ্য ও সেবা প্রত্যন্ত অঞ্চলে পৌঁছে দেওয়া।</a:t>
            </a:r>
          </a:p>
          <a:p>
            <a:pPr algn="just">
              <a:lnSpc>
                <a:spcPct val="150000"/>
              </a:lnSpc>
              <a:buFont typeface="Wingdings" pitchFamily="2" charset="2"/>
              <a:buChar char="Ø"/>
            </a:pPr>
            <a:r>
              <a:rPr lang="as-IN" sz="2800" b="1" dirty="0" smtClean="0">
                <a:solidFill>
                  <a:srgbClr val="0070C0"/>
                </a:solidFill>
              </a:rPr>
              <a:t>বড় শিল্পের সহায়ক:</a:t>
            </a:r>
            <a:r>
              <a:rPr lang="as-IN" sz="2800" dirty="0" smtClean="0">
                <a:solidFill>
                  <a:srgbClr val="0070C0"/>
                </a:solidFill>
              </a:rPr>
              <a:t> </a:t>
            </a:r>
            <a:r>
              <a:rPr lang="as-IN" sz="2800" dirty="0" smtClean="0"/>
              <a:t>এটি বড় বড় শিল্প কারখানার কাঁচামাল ও খুচরা যন্ত্রাংশ সরবরাহ করে।</a:t>
            </a:r>
            <a:endParaRPr lang="as-IN" sz="2800" dirty="0"/>
          </a:p>
        </p:txBody>
      </p:sp>
      <p:sp>
        <p:nvSpPr>
          <p:cNvPr id="3" name="TextBox 2"/>
          <p:cNvSpPr txBox="1"/>
          <p:nvPr/>
        </p:nvSpPr>
        <p:spPr>
          <a:xfrm>
            <a:off x="609600" y="609600"/>
            <a:ext cx="79248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as-IN" sz="3200" b="1" dirty="0" smtClean="0"/>
              <a:t>বাংলাদেশের প্রেক্ষাপটে একমালিকানা ব্যবসায়</a:t>
            </a:r>
          </a:p>
        </p:txBody>
      </p:sp>
      <p:sp>
        <p:nvSpPr>
          <p:cNvPr id="4" name="Footer Placeholder 3"/>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580">
                                          <p:stCondLst>
                                            <p:cond delay="0"/>
                                          </p:stCondLst>
                                        </p:cTn>
                                        <p:tgtEl>
                                          <p:spTgt spid="2">
                                            <p:txEl>
                                              <p:pRg st="0" end="0"/>
                                            </p:txEl>
                                          </p:spTgt>
                                        </p:tgtEl>
                                      </p:cBhvr>
                                    </p:animEffect>
                                    <p:anim calcmode="lin" valueType="num">
                                      <p:cBhvr>
                                        <p:cTn id="26"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0" end="0"/>
                                            </p:txEl>
                                          </p:spTgt>
                                        </p:tgtEl>
                                      </p:cBhvr>
                                      <p:to x="100000" y="60000"/>
                                    </p:animScale>
                                    <p:animScale>
                                      <p:cBhvr>
                                        <p:cTn id="32" dur="166" decel="50000">
                                          <p:stCondLst>
                                            <p:cond delay="676"/>
                                          </p:stCondLst>
                                        </p:cTn>
                                        <p:tgtEl>
                                          <p:spTgt spid="2">
                                            <p:txEl>
                                              <p:pRg st="0" end="0"/>
                                            </p:txEl>
                                          </p:spTgt>
                                        </p:tgtEl>
                                      </p:cBhvr>
                                      <p:to x="100000" y="100000"/>
                                    </p:animScale>
                                    <p:animScale>
                                      <p:cBhvr>
                                        <p:cTn id="33" dur="26">
                                          <p:stCondLst>
                                            <p:cond delay="1312"/>
                                          </p:stCondLst>
                                        </p:cTn>
                                        <p:tgtEl>
                                          <p:spTgt spid="2">
                                            <p:txEl>
                                              <p:pRg st="0" end="0"/>
                                            </p:txEl>
                                          </p:spTgt>
                                        </p:tgtEl>
                                      </p:cBhvr>
                                      <p:to x="100000" y="80000"/>
                                    </p:animScale>
                                    <p:animScale>
                                      <p:cBhvr>
                                        <p:cTn id="34" dur="166" decel="50000">
                                          <p:stCondLst>
                                            <p:cond delay="1338"/>
                                          </p:stCondLst>
                                        </p:cTn>
                                        <p:tgtEl>
                                          <p:spTgt spid="2">
                                            <p:txEl>
                                              <p:pRg st="0" end="0"/>
                                            </p:txEl>
                                          </p:spTgt>
                                        </p:tgtEl>
                                      </p:cBhvr>
                                      <p:to x="100000" y="100000"/>
                                    </p:animScale>
                                    <p:animScale>
                                      <p:cBhvr>
                                        <p:cTn id="35" dur="26">
                                          <p:stCondLst>
                                            <p:cond delay="1642"/>
                                          </p:stCondLst>
                                        </p:cTn>
                                        <p:tgtEl>
                                          <p:spTgt spid="2">
                                            <p:txEl>
                                              <p:pRg st="0" end="0"/>
                                            </p:txEl>
                                          </p:spTgt>
                                        </p:tgtEl>
                                      </p:cBhvr>
                                      <p:to x="100000" y="90000"/>
                                    </p:animScale>
                                    <p:animScale>
                                      <p:cBhvr>
                                        <p:cTn id="36" dur="166" decel="50000">
                                          <p:stCondLst>
                                            <p:cond delay="1668"/>
                                          </p:stCondLst>
                                        </p:cTn>
                                        <p:tgtEl>
                                          <p:spTgt spid="2">
                                            <p:txEl>
                                              <p:pRg st="0" end="0"/>
                                            </p:txEl>
                                          </p:spTgt>
                                        </p:tgtEl>
                                      </p:cBhvr>
                                      <p:to x="100000" y="100000"/>
                                    </p:animScale>
                                    <p:animScale>
                                      <p:cBhvr>
                                        <p:cTn id="37" dur="26">
                                          <p:stCondLst>
                                            <p:cond delay="1808"/>
                                          </p:stCondLst>
                                        </p:cTn>
                                        <p:tgtEl>
                                          <p:spTgt spid="2">
                                            <p:txEl>
                                              <p:pRg st="0" end="0"/>
                                            </p:txEl>
                                          </p:spTgt>
                                        </p:tgtEl>
                                      </p:cBhvr>
                                      <p:to x="100000" y="95000"/>
                                    </p:animScale>
                                    <p:animScale>
                                      <p:cBhvr>
                                        <p:cTn id="38" dur="166" decel="50000">
                                          <p:stCondLst>
                                            <p:cond delay="1834"/>
                                          </p:stCondLst>
                                        </p:cTn>
                                        <p:tgtEl>
                                          <p:spTgt spid="2">
                                            <p:txEl>
                                              <p:pRg st="0" end="0"/>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2">
                                            <p:txEl>
                                              <p:pRg st="1" end="1"/>
                                            </p:txEl>
                                          </p:spTgt>
                                        </p:tgtEl>
                                        <p:attrNameLst>
                                          <p:attrName>style.visibility</p:attrName>
                                        </p:attrNameLst>
                                      </p:cBhvr>
                                      <p:to>
                                        <p:strVal val="visible"/>
                                      </p:to>
                                    </p:set>
                                    <p:animEffect transition="in" filter="wipe(down)">
                                      <p:cBhvr>
                                        <p:cTn id="43" dur="580">
                                          <p:stCondLst>
                                            <p:cond delay="0"/>
                                          </p:stCondLst>
                                        </p:cTn>
                                        <p:tgtEl>
                                          <p:spTgt spid="2">
                                            <p:txEl>
                                              <p:pRg st="1" end="1"/>
                                            </p:txEl>
                                          </p:spTgt>
                                        </p:tgtEl>
                                      </p:cBhvr>
                                    </p:animEffect>
                                    <p:anim calcmode="lin" valueType="num">
                                      <p:cBhvr>
                                        <p:cTn id="44"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2">
                                            <p:txEl>
                                              <p:pRg st="1" end="1"/>
                                            </p:txEl>
                                          </p:spTgt>
                                        </p:tgtEl>
                                      </p:cBhvr>
                                      <p:to x="100000" y="60000"/>
                                    </p:animScale>
                                    <p:animScale>
                                      <p:cBhvr>
                                        <p:cTn id="50" dur="166" decel="50000">
                                          <p:stCondLst>
                                            <p:cond delay="676"/>
                                          </p:stCondLst>
                                        </p:cTn>
                                        <p:tgtEl>
                                          <p:spTgt spid="2">
                                            <p:txEl>
                                              <p:pRg st="1" end="1"/>
                                            </p:txEl>
                                          </p:spTgt>
                                        </p:tgtEl>
                                      </p:cBhvr>
                                      <p:to x="100000" y="100000"/>
                                    </p:animScale>
                                    <p:animScale>
                                      <p:cBhvr>
                                        <p:cTn id="51" dur="26">
                                          <p:stCondLst>
                                            <p:cond delay="1312"/>
                                          </p:stCondLst>
                                        </p:cTn>
                                        <p:tgtEl>
                                          <p:spTgt spid="2">
                                            <p:txEl>
                                              <p:pRg st="1" end="1"/>
                                            </p:txEl>
                                          </p:spTgt>
                                        </p:tgtEl>
                                      </p:cBhvr>
                                      <p:to x="100000" y="80000"/>
                                    </p:animScale>
                                    <p:animScale>
                                      <p:cBhvr>
                                        <p:cTn id="52" dur="166" decel="50000">
                                          <p:stCondLst>
                                            <p:cond delay="1338"/>
                                          </p:stCondLst>
                                        </p:cTn>
                                        <p:tgtEl>
                                          <p:spTgt spid="2">
                                            <p:txEl>
                                              <p:pRg st="1" end="1"/>
                                            </p:txEl>
                                          </p:spTgt>
                                        </p:tgtEl>
                                      </p:cBhvr>
                                      <p:to x="100000" y="100000"/>
                                    </p:animScale>
                                    <p:animScale>
                                      <p:cBhvr>
                                        <p:cTn id="53" dur="26">
                                          <p:stCondLst>
                                            <p:cond delay="1642"/>
                                          </p:stCondLst>
                                        </p:cTn>
                                        <p:tgtEl>
                                          <p:spTgt spid="2">
                                            <p:txEl>
                                              <p:pRg st="1" end="1"/>
                                            </p:txEl>
                                          </p:spTgt>
                                        </p:tgtEl>
                                      </p:cBhvr>
                                      <p:to x="100000" y="90000"/>
                                    </p:animScale>
                                    <p:animScale>
                                      <p:cBhvr>
                                        <p:cTn id="54" dur="166" decel="50000">
                                          <p:stCondLst>
                                            <p:cond delay="1668"/>
                                          </p:stCondLst>
                                        </p:cTn>
                                        <p:tgtEl>
                                          <p:spTgt spid="2">
                                            <p:txEl>
                                              <p:pRg st="1" end="1"/>
                                            </p:txEl>
                                          </p:spTgt>
                                        </p:tgtEl>
                                      </p:cBhvr>
                                      <p:to x="100000" y="100000"/>
                                    </p:animScale>
                                    <p:animScale>
                                      <p:cBhvr>
                                        <p:cTn id="55" dur="26">
                                          <p:stCondLst>
                                            <p:cond delay="1808"/>
                                          </p:stCondLst>
                                        </p:cTn>
                                        <p:tgtEl>
                                          <p:spTgt spid="2">
                                            <p:txEl>
                                              <p:pRg st="1" end="1"/>
                                            </p:txEl>
                                          </p:spTgt>
                                        </p:tgtEl>
                                      </p:cBhvr>
                                      <p:to x="100000" y="95000"/>
                                    </p:animScale>
                                    <p:animScale>
                                      <p:cBhvr>
                                        <p:cTn id="56" dur="166" decel="50000">
                                          <p:stCondLst>
                                            <p:cond delay="1834"/>
                                          </p:stCondLst>
                                        </p:cTn>
                                        <p:tgtEl>
                                          <p:spTgt spid="2">
                                            <p:txEl>
                                              <p:pRg st="1" end="1"/>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2">
                                            <p:txEl>
                                              <p:pRg st="2" end="2"/>
                                            </p:txEl>
                                          </p:spTgt>
                                        </p:tgtEl>
                                        <p:attrNameLst>
                                          <p:attrName>style.visibility</p:attrName>
                                        </p:attrNameLst>
                                      </p:cBhvr>
                                      <p:to>
                                        <p:strVal val="visible"/>
                                      </p:to>
                                    </p:set>
                                    <p:animEffect transition="in" filter="wipe(down)">
                                      <p:cBhvr>
                                        <p:cTn id="61" dur="580">
                                          <p:stCondLst>
                                            <p:cond delay="0"/>
                                          </p:stCondLst>
                                        </p:cTn>
                                        <p:tgtEl>
                                          <p:spTgt spid="2">
                                            <p:txEl>
                                              <p:pRg st="2" end="2"/>
                                            </p:txEl>
                                          </p:spTgt>
                                        </p:tgtEl>
                                      </p:cBhvr>
                                    </p:animEffect>
                                    <p:anim calcmode="lin" valueType="num">
                                      <p:cBhvr>
                                        <p:cTn id="62" dur="1822" tmFilter="0,0; 0.14,0.36; 0.43,0.73; 0.71,0.91; 1.0,1.0">
                                          <p:stCondLst>
                                            <p:cond delay="0"/>
                                          </p:stCondLst>
                                        </p:cTn>
                                        <p:tgtEl>
                                          <p:spTgt spid="2">
                                            <p:txEl>
                                              <p:pRg st="2" end="2"/>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
                                            <p:txEl>
                                              <p:pRg st="2" end="2"/>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
                                            <p:txEl>
                                              <p:pRg st="2" end="2"/>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
                                            <p:txEl>
                                              <p:pRg st="2" end="2"/>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
                                            <p:txEl>
                                              <p:pRg st="2" end="2"/>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2">
                                            <p:txEl>
                                              <p:pRg st="2" end="2"/>
                                            </p:txEl>
                                          </p:spTgt>
                                        </p:tgtEl>
                                      </p:cBhvr>
                                      <p:to x="100000" y="60000"/>
                                    </p:animScale>
                                    <p:animScale>
                                      <p:cBhvr>
                                        <p:cTn id="68" dur="166" decel="50000">
                                          <p:stCondLst>
                                            <p:cond delay="676"/>
                                          </p:stCondLst>
                                        </p:cTn>
                                        <p:tgtEl>
                                          <p:spTgt spid="2">
                                            <p:txEl>
                                              <p:pRg st="2" end="2"/>
                                            </p:txEl>
                                          </p:spTgt>
                                        </p:tgtEl>
                                      </p:cBhvr>
                                      <p:to x="100000" y="100000"/>
                                    </p:animScale>
                                    <p:animScale>
                                      <p:cBhvr>
                                        <p:cTn id="69" dur="26">
                                          <p:stCondLst>
                                            <p:cond delay="1312"/>
                                          </p:stCondLst>
                                        </p:cTn>
                                        <p:tgtEl>
                                          <p:spTgt spid="2">
                                            <p:txEl>
                                              <p:pRg st="2" end="2"/>
                                            </p:txEl>
                                          </p:spTgt>
                                        </p:tgtEl>
                                      </p:cBhvr>
                                      <p:to x="100000" y="80000"/>
                                    </p:animScale>
                                    <p:animScale>
                                      <p:cBhvr>
                                        <p:cTn id="70" dur="166" decel="50000">
                                          <p:stCondLst>
                                            <p:cond delay="1338"/>
                                          </p:stCondLst>
                                        </p:cTn>
                                        <p:tgtEl>
                                          <p:spTgt spid="2">
                                            <p:txEl>
                                              <p:pRg st="2" end="2"/>
                                            </p:txEl>
                                          </p:spTgt>
                                        </p:tgtEl>
                                      </p:cBhvr>
                                      <p:to x="100000" y="100000"/>
                                    </p:animScale>
                                    <p:animScale>
                                      <p:cBhvr>
                                        <p:cTn id="71" dur="26">
                                          <p:stCondLst>
                                            <p:cond delay="1642"/>
                                          </p:stCondLst>
                                        </p:cTn>
                                        <p:tgtEl>
                                          <p:spTgt spid="2">
                                            <p:txEl>
                                              <p:pRg st="2" end="2"/>
                                            </p:txEl>
                                          </p:spTgt>
                                        </p:tgtEl>
                                      </p:cBhvr>
                                      <p:to x="100000" y="90000"/>
                                    </p:animScale>
                                    <p:animScale>
                                      <p:cBhvr>
                                        <p:cTn id="72" dur="166" decel="50000">
                                          <p:stCondLst>
                                            <p:cond delay="1668"/>
                                          </p:stCondLst>
                                        </p:cTn>
                                        <p:tgtEl>
                                          <p:spTgt spid="2">
                                            <p:txEl>
                                              <p:pRg st="2" end="2"/>
                                            </p:txEl>
                                          </p:spTgt>
                                        </p:tgtEl>
                                      </p:cBhvr>
                                      <p:to x="100000" y="100000"/>
                                    </p:animScale>
                                    <p:animScale>
                                      <p:cBhvr>
                                        <p:cTn id="73" dur="26">
                                          <p:stCondLst>
                                            <p:cond delay="1808"/>
                                          </p:stCondLst>
                                        </p:cTn>
                                        <p:tgtEl>
                                          <p:spTgt spid="2">
                                            <p:txEl>
                                              <p:pRg st="2" end="2"/>
                                            </p:txEl>
                                          </p:spTgt>
                                        </p:tgtEl>
                                      </p:cBhvr>
                                      <p:to x="100000" y="95000"/>
                                    </p:animScale>
                                    <p:animScale>
                                      <p:cBhvr>
                                        <p:cTn id="74" dur="166" decel="50000">
                                          <p:stCondLst>
                                            <p:cond delay="1834"/>
                                          </p:stCondLst>
                                        </p:cTn>
                                        <p:tgtEl>
                                          <p:spTgt spid="2">
                                            <p:txEl>
                                              <p:pRg st="2" end="2"/>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2">
                                            <p:txEl>
                                              <p:pRg st="3" end="3"/>
                                            </p:txEl>
                                          </p:spTgt>
                                        </p:tgtEl>
                                        <p:attrNameLst>
                                          <p:attrName>style.visibility</p:attrName>
                                        </p:attrNameLst>
                                      </p:cBhvr>
                                      <p:to>
                                        <p:strVal val="visible"/>
                                      </p:to>
                                    </p:set>
                                    <p:animEffect transition="in" filter="wipe(down)">
                                      <p:cBhvr>
                                        <p:cTn id="79" dur="580">
                                          <p:stCondLst>
                                            <p:cond delay="0"/>
                                          </p:stCondLst>
                                        </p:cTn>
                                        <p:tgtEl>
                                          <p:spTgt spid="2">
                                            <p:txEl>
                                              <p:pRg st="3" end="3"/>
                                            </p:txEl>
                                          </p:spTgt>
                                        </p:tgtEl>
                                      </p:cBhvr>
                                    </p:animEffect>
                                    <p:anim calcmode="lin" valueType="num">
                                      <p:cBhvr>
                                        <p:cTn id="80"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2">
                                            <p:txEl>
                                              <p:pRg st="3" end="3"/>
                                            </p:txEl>
                                          </p:spTgt>
                                        </p:tgtEl>
                                      </p:cBhvr>
                                      <p:to x="100000" y="60000"/>
                                    </p:animScale>
                                    <p:animScale>
                                      <p:cBhvr>
                                        <p:cTn id="86" dur="166" decel="50000">
                                          <p:stCondLst>
                                            <p:cond delay="676"/>
                                          </p:stCondLst>
                                        </p:cTn>
                                        <p:tgtEl>
                                          <p:spTgt spid="2">
                                            <p:txEl>
                                              <p:pRg st="3" end="3"/>
                                            </p:txEl>
                                          </p:spTgt>
                                        </p:tgtEl>
                                      </p:cBhvr>
                                      <p:to x="100000" y="100000"/>
                                    </p:animScale>
                                    <p:animScale>
                                      <p:cBhvr>
                                        <p:cTn id="87" dur="26">
                                          <p:stCondLst>
                                            <p:cond delay="1312"/>
                                          </p:stCondLst>
                                        </p:cTn>
                                        <p:tgtEl>
                                          <p:spTgt spid="2">
                                            <p:txEl>
                                              <p:pRg st="3" end="3"/>
                                            </p:txEl>
                                          </p:spTgt>
                                        </p:tgtEl>
                                      </p:cBhvr>
                                      <p:to x="100000" y="80000"/>
                                    </p:animScale>
                                    <p:animScale>
                                      <p:cBhvr>
                                        <p:cTn id="88" dur="166" decel="50000">
                                          <p:stCondLst>
                                            <p:cond delay="1338"/>
                                          </p:stCondLst>
                                        </p:cTn>
                                        <p:tgtEl>
                                          <p:spTgt spid="2">
                                            <p:txEl>
                                              <p:pRg st="3" end="3"/>
                                            </p:txEl>
                                          </p:spTgt>
                                        </p:tgtEl>
                                      </p:cBhvr>
                                      <p:to x="100000" y="100000"/>
                                    </p:animScale>
                                    <p:animScale>
                                      <p:cBhvr>
                                        <p:cTn id="89" dur="26">
                                          <p:stCondLst>
                                            <p:cond delay="1642"/>
                                          </p:stCondLst>
                                        </p:cTn>
                                        <p:tgtEl>
                                          <p:spTgt spid="2">
                                            <p:txEl>
                                              <p:pRg st="3" end="3"/>
                                            </p:txEl>
                                          </p:spTgt>
                                        </p:tgtEl>
                                      </p:cBhvr>
                                      <p:to x="100000" y="90000"/>
                                    </p:animScale>
                                    <p:animScale>
                                      <p:cBhvr>
                                        <p:cTn id="90" dur="166" decel="50000">
                                          <p:stCondLst>
                                            <p:cond delay="1668"/>
                                          </p:stCondLst>
                                        </p:cTn>
                                        <p:tgtEl>
                                          <p:spTgt spid="2">
                                            <p:txEl>
                                              <p:pRg st="3" end="3"/>
                                            </p:txEl>
                                          </p:spTgt>
                                        </p:tgtEl>
                                      </p:cBhvr>
                                      <p:to x="100000" y="100000"/>
                                    </p:animScale>
                                    <p:animScale>
                                      <p:cBhvr>
                                        <p:cTn id="91" dur="26">
                                          <p:stCondLst>
                                            <p:cond delay="1808"/>
                                          </p:stCondLst>
                                        </p:cTn>
                                        <p:tgtEl>
                                          <p:spTgt spid="2">
                                            <p:txEl>
                                              <p:pRg st="3" end="3"/>
                                            </p:txEl>
                                          </p:spTgt>
                                        </p:tgtEl>
                                      </p:cBhvr>
                                      <p:to x="100000" y="95000"/>
                                    </p:animScale>
                                    <p:animScale>
                                      <p:cBhvr>
                                        <p:cTn id="92" dur="166" decel="50000">
                                          <p:stCondLst>
                                            <p:cond delay="1834"/>
                                          </p:stCondLst>
                                        </p:cTn>
                                        <p:tgtEl>
                                          <p:spTgt spid="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0"/>
            <a:ext cx="8382000" cy="39703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en-US" sz="2400" b="1" dirty="0" err="1" smtClean="0">
                <a:solidFill>
                  <a:srgbClr val="0070C0"/>
                </a:solidFill>
              </a:rPr>
              <a:t>তিনটি</a:t>
            </a:r>
            <a:r>
              <a:rPr lang="en-US" sz="2400" b="1" dirty="0" smtClean="0">
                <a:solidFill>
                  <a:srgbClr val="0070C0"/>
                </a:solidFill>
              </a:rPr>
              <a:t> </a:t>
            </a:r>
            <a:r>
              <a:rPr lang="en-US" sz="2400" b="1" dirty="0" err="1" smtClean="0">
                <a:solidFill>
                  <a:srgbClr val="0070C0"/>
                </a:solidFill>
              </a:rPr>
              <a:t>দলে</a:t>
            </a:r>
            <a:r>
              <a:rPr lang="en-US" sz="2400" b="1" dirty="0" smtClean="0">
                <a:solidFill>
                  <a:srgbClr val="0070C0"/>
                </a:solidFill>
              </a:rPr>
              <a:t> </a:t>
            </a:r>
            <a:r>
              <a:rPr lang="en-US" sz="2400" b="1" dirty="0" err="1" smtClean="0">
                <a:solidFill>
                  <a:srgbClr val="0070C0"/>
                </a:solidFill>
              </a:rPr>
              <a:t>ভাগ</a:t>
            </a:r>
            <a:r>
              <a:rPr lang="en-US" sz="2400" b="1" dirty="0" smtClean="0">
                <a:solidFill>
                  <a:srgbClr val="0070C0"/>
                </a:solidFill>
              </a:rPr>
              <a:t> </a:t>
            </a:r>
            <a:r>
              <a:rPr lang="en-US" sz="2400" b="1" dirty="0" err="1" smtClean="0">
                <a:solidFill>
                  <a:srgbClr val="0070C0"/>
                </a:solidFill>
              </a:rPr>
              <a:t>হবে</a:t>
            </a:r>
            <a:r>
              <a:rPr lang="en-US" sz="2400" b="1" dirty="0" smtClean="0">
                <a:solidFill>
                  <a:srgbClr val="0070C0"/>
                </a:solidFill>
              </a:rPr>
              <a:t>- </a:t>
            </a:r>
          </a:p>
          <a:p>
            <a:pPr>
              <a:lnSpc>
                <a:spcPct val="150000"/>
              </a:lnSpc>
            </a:pPr>
            <a:r>
              <a:rPr lang="as-IN" sz="2400" b="1" dirty="0" smtClean="0">
                <a:solidFill>
                  <a:srgbClr val="0070C0"/>
                </a:solidFill>
              </a:rPr>
              <a:t>ক-দল:</a:t>
            </a:r>
            <a:r>
              <a:rPr lang="as-IN" sz="2400" dirty="0" smtClean="0">
                <a:solidFill>
                  <a:srgbClr val="0070C0"/>
                </a:solidFill>
              </a:rPr>
              <a:t> </a:t>
            </a:r>
            <a:r>
              <a:rPr lang="as-IN" sz="2400" dirty="0" smtClean="0"/>
              <a:t>একমালিকানা ব্যবসায়ের যেকোনো ৫টি ইতিবাচক দিক বা সুবিধা আলোচনা করে উপস্থাপন করো।</a:t>
            </a:r>
          </a:p>
          <a:p>
            <a:pPr>
              <a:lnSpc>
                <a:spcPct val="150000"/>
              </a:lnSpc>
            </a:pPr>
            <a:r>
              <a:rPr lang="as-IN" sz="2400" b="1" dirty="0" smtClean="0">
                <a:solidFill>
                  <a:srgbClr val="7030A0"/>
                </a:solidFill>
              </a:rPr>
              <a:t>খ-দল:</a:t>
            </a:r>
            <a:r>
              <a:rPr lang="as-IN" sz="2400" dirty="0" smtClean="0">
                <a:solidFill>
                  <a:srgbClr val="7030A0"/>
                </a:solidFill>
              </a:rPr>
              <a:t> </a:t>
            </a:r>
            <a:r>
              <a:rPr lang="as-IN" sz="2400" dirty="0" smtClean="0"/>
              <a:t>একমালিকানা ব্যবসায়ের ৫টি সীমাবদ্ধতা বা অসুবিধা আলোচনা করে উপস্থাপন করো।</a:t>
            </a:r>
          </a:p>
          <a:p>
            <a:pPr>
              <a:lnSpc>
                <a:spcPct val="150000"/>
              </a:lnSpc>
            </a:pPr>
            <a:r>
              <a:rPr lang="as-IN" sz="2400" b="1" dirty="0" smtClean="0">
                <a:solidFill>
                  <a:srgbClr val="00B050"/>
                </a:solidFill>
              </a:rPr>
              <a:t>গ-দল:</a:t>
            </a:r>
            <a:r>
              <a:rPr lang="as-IN" sz="2400" dirty="0" smtClean="0">
                <a:solidFill>
                  <a:srgbClr val="00B050"/>
                </a:solidFill>
              </a:rPr>
              <a:t> </a:t>
            </a:r>
            <a:r>
              <a:rPr lang="as-IN" sz="2400" dirty="0" smtClean="0"/>
              <a:t>বাংলাদেশের বেকারত্ব দূরীকরণে একমালিকানা ব্যবসায়ের ভূমিকা আলোচনা করো।</a:t>
            </a:r>
          </a:p>
        </p:txBody>
      </p:sp>
      <p:sp>
        <p:nvSpPr>
          <p:cNvPr id="3" name="TextBox 2"/>
          <p:cNvSpPr txBox="1"/>
          <p:nvPr/>
        </p:nvSpPr>
        <p:spPr>
          <a:xfrm>
            <a:off x="1143000" y="381000"/>
            <a:ext cx="7239000"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as-IN" sz="3200" b="1" dirty="0" smtClean="0"/>
              <a:t>দলীয় কাজ </a:t>
            </a:r>
            <a:endParaRPr lang="en-US" sz="3200" b="1" dirty="0" smtClean="0"/>
          </a:p>
        </p:txBody>
      </p:sp>
      <p:sp>
        <p:nvSpPr>
          <p:cNvPr id="4" name="Footer Placeholder 3"/>
          <p:cNvSpPr>
            <a:spLocks noGrp="1"/>
          </p:cNvSpPr>
          <p:nvPr>
            <p:ph type="ftr" sz="quarter" idx="11"/>
          </p:nvPr>
        </p:nvSpPr>
        <p:spPr/>
        <p:txBody>
          <a:bodyPr/>
          <a:lstStyle/>
          <a:p>
            <a:r>
              <a:rPr lang="en-US" smtClean="0"/>
              <a:t>Mizan Sir</a:t>
            </a:r>
            <a:endParaRPr lang="en-US"/>
          </a:p>
        </p:txBody>
      </p:sp>
      <p:pic>
        <p:nvPicPr>
          <p:cNvPr id="5" name="Picture 4" descr="13.jpg"/>
          <p:cNvPicPr>
            <a:picLocks noChangeAspect="1"/>
          </p:cNvPicPr>
          <p:nvPr/>
        </p:nvPicPr>
        <p:blipFill>
          <a:blip r:embed="rId2"/>
          <a:stretch>
            <a:fillRect/>
          </a:stretch>
        </p:blipFill>
        <p:spPr>
          <a:xfrm>
            <a:off x="5181600" y="5638800"/>
            <a:ext cx="3457575" cy="7524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19" presetClass="entr" presetSubtype="1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0" fill="hold"/>
                                        <p:tgtEl>
                                          <p:spTgt spid="5"/>
                                        </p:tgtEl>
                                        <p:attrNameLst>
                                          <p:attrName>ppt_w</p:attrName>
                                        </p:attrNameLst>
                                      </p:cBhvr>
                                      <p:tavLst>
                                        <p:tav tm="0" fmla="#ppt_w*sin(2.5*pi*$)">
                                          <p:val>
                                            <p:fltVal val="0"/>
                                          </p:val>
                                        </p:tav>
                                        <p:tav tm="100000">
                                          <p:val>
                                            <p:fltVal val="1"/>
                                          </p:val>
                                        </p:tav>
                                      </p:tavLst>
                                    </p:anim>
                                    <p:anim calcmode="lin" valueType="num">
                                      <p:cBhvr>
                                        <p:cTn id="30" dur="5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752600"/>
            <a:ext cx="8153400" cy="337015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50000"/>
              </a:lnSpc>
            </a:pPr>
            <a:r>
              <a:rPr lang="en-US" sz="2400" dirty="0" smtClean="0"/>
              <a:t>* </a:t>
            </a:r>
            <a:r>
              <a:rPr lang="as-IN" sz="2400" dirty="0" smtClean="0"/>
              <a:t>একমালিকানা ব্যবসায়ের মালিক কতজন?</a:t>
            </a:r>
          </a:p>
          <a:p>
            <a:pPr>
              <a:lnSpc>
                <a:spcPct val="150000"/>
              </a:lnSpc>
            </a:pPr>
            <a:r>
              <a:rPr lang="en-US" sz="2400" dirty="0" smtClean="0"/>
              <a:t>* </a:t>
            </a:r>
            <a:r>
              <a:rPr lang="as-IN" sz="2400" dirty="0" smtClean="0"/>
              <a:t>অসীম দায়' বলতে কী বোঝায়?</a:t>
            </a:r>
          </a:p>
          <a:p>
            <a:pPr>
              <a:lnSpc>
                <a:spcPct val="150000"/>
              </a:lnSpc>
            </a:pPr>
            <a:r>
              <a:rPr lang="en-US" sz="2400" dirty="0" smtClean="0"/>
              <a:t>* </a:t>
            </a:r>
            <a:r>
              <a:rPr lang="as-IN" sz="2400" dirty="0" smtClean="0"/>
              <a:t>ট্রেড লাইসেন্স কী?</a:t>
            </a:r>
          </a:p>
          <a:p>
            <a:pPr>
              <a:lnSpc>
                <a:spcPct val="150000"/>
              </a:lnSpc>
            </a:pPr>
            <a:r>
              <a:rPr lang="en-US" sz="2400" dirty="0" smtClean="0"/>
              <a:t>* </a:t>
            </a:r>
            <a:r>
              <a:rPr lang="as-IN" sz="2400" dirty="0" smtClean="0"/>
              <a:t>কোন্ ধরনের পণ্যের জন্য একমালিকানা ব্যবসায় সবচেয়ে বেশি উপযুক্ত?</a:t>
            </a:r>
          </a:p>
          <a:p>
            <a:pPr>
              <a:lnSpc>
                <a:spcPct val="150000"/>
              </a:lnSpc>
            </a:pPr>
            <a:r>
              <a:rPr lang="en-US" sz="2400" dirty="0" smtClean="0"/>
              <a:t>* </a:t>
            </a:r>
            <a:r>
              <a:rPr lang="as-IN" sz="2400" dirty="0" smtClean="0"/>
              <a:t>কেন এই ব্যবসায়ের স্থায়িত্ব কম?</a:t>
            </a:r>
            <a:endParaRPr lang="as-IN" sz="2400" dirty="0"/>
          </a:p>
        </p:txBody>
      </p:sp>
      <p:sp>
        <p:nvSpPr>
          <p:cNvPr id="3" name="TextBox 2"/>
          <p:cNvSpPr txBox="1"/>
          <p:nvPr/>
        </p:nvSpPr>
        <p:spPr>
          <a:xfrm>
            <a:off x="304800" y="457200"/>
            <a:ext cx="80772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s-IN"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মূল্যায়ন</a:t>
            </a:r>
            <a:endPar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Footer Placeholder 3"/>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20"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p:cTn id="26"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27"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28" dur="10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 calcmode="lin" valueType="num">
                                      <p:cBhvr>
                                        <p:cTn id="33"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34"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35" dur="1000"/>
                                        <p:tgtEl>
                                          <p:spTgt spid="2">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nodeType="clickEffect">
                                  <p:stCondLst>
                                    <p:cond delay="0"/>
                                  </p:stCondLst>
                                  <p:childTnLst>
                                    <p:set>
                                      <p:cBhvr>
                                        <p:cTn id="39" dur="1" fill="hold">
                                          <p:stCondLst>
                                            <p:cond delay="0"/>
                                          </p:stCondLst>
                                        </p:cTn>
                                        <p:tgtEl>
                                          <p:spTgt spid="2">
                                            <p:txEl>
                                              <p:pRg st="4" end="4"/>
                                            </p:txEl>
                                          </p:spTgt>
                                        </p:tgtEl>
                                        <p:attrNameLst>
                                          <p:attrName>style.visibility</p:attrName>
                                        </p:attrNameLst>
                                      </p:cBhvr>
                                      <p:to>
                                        <p:strVal val="visible"/>
                                      </p:to>
                                    </p:set>
                                    <p:anim calcmode="lin" valueType="num">
                                      <p:cBhvr>
                                        <p:cTn id="40"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41"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42" dur="10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136339"/>
            <a:ext cx="7848600" cy="374718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as-IN" sz="2400" dirty="0" smtClean="0"/>
              <a:t>"</a:t>
            </a:r>
            <a:r>
              <a:rPr lang="as-IN" sz="2800" dirty="0" smtClean="0"/>
              <a:t>তোমার এলাকায় বা বাড়ির আশেপাশে লক্ষ্য করা যায় এমন ৫টি একমালিকানা ব্যবসায়ের একটি তালিকা তৈরি করো এবং সেগুলো কেন একমালিকানা ভিত্তিতে পরিচালিত হচ্ছে তার কারণ ব্যাখ্যা করে একটি প্রতিবেদন লিখে আনবে।"</a:t>
            </a:r>
            <a:endParaRPr lang="as-IN" sz="2400" dirty="0" smtClean="0"/>
          </a:p>
          <a:p>
            <a:pPr algn="just">
              <a:lnSpc>
                <a:spcPct val="150000"/>
              </a:lnSpc>
            </a:pPr>
            <a:endParaRPr lang="as-IN" sz="2000" dirty="0"/>
          </a:p>
        </p:txBody>
      </p:sp>
      <p:sp>
        <p:nvSpPr>
          <p:cNvPr id="3" name="TextBox 2"/>
          <p:cNvSpPr txBox="1"/>
          <p:nvPr/>
        </p:nvSpPr>
        <p:spPr>
          <a:xfrm>
            <a:off x="1905000" y="1143000"/>
            <a:ext cx="5486400"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as-IN" sz="3600" b="1" dirty="0" smtClean="0"/>
              <a:t>বাড়ির কাজ </a:t>
            </a:r>
            <a:endParaRPr lang="en-US" sz="3600" b="1" dirty="0" smtClean="0"/>
          </a:p>
        </p:txBody>
      </p:sp>
      <p:sp>
        <p:nvSpPr>
          <p:cNvPr id="4" name="Footer Placeholder 3"/>
          <p:cNvSpPr>
            <a:spLocks noGrp="1"/>
          </p:cNvSpPr>
          <p:nvPr>
            <p:ph type="ftr" sz="quarter" idx="11"/>
          </p:nvPr>
        </p:nvSpPr>
        <p:spPr/>
        <p:txBody>
          <a:bodyPr/>
          <a:lstStyle/>
          <a:p>
            <a:r>
              <a:rPr lang="en-US" smtClean="0"/>
              <a:t>Mizan Sir</a:t>
            </a:r>
            <a:endParaRPr lang="en-US"/>
          </a:p>
        </p:txBody>
      </p:sp>
      <p:sp>
        <p:nvSpPr>
          <p:cNvPr id="5" name="Isosceles Triangle 4"/>
          <p:cNvSpPr/>
          <p:nvPr/>
        </p:nvSpPr>
        <p:spPr>
          <a:xfrm>
            <a:off x="1600200" y="381000"/>
            <a:ext cx="6248400" cy="685800"/>
          </a:xfrm>
          <a:prstGeom prst="triangl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00" y="2514600"/>
            <a:ext cx="5257800" cy="1862048"/>
          </a:xfrm>
          <a:prstGeom prst="rect">
            <a:avLst/>
          </a:prstGeom>
          <a:noFill/>
        </p:spPr>
        <p:txBody>
          <a:bodyPr wrap="square" lIns="91440" tIns="45720" rIns="91440" bIns="45720">
            <a:prstTxWarp prst="textChevronInverted">
              <a:avLst/>
            </a:prstTxWarp>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115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ধন্যবাদ</a:t>
            </a:r>
            <a:endParaRPr lang="en-US" sz="115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Footer Placeholder 2"/>
          <p:cNvSpPr>
            <a:spLocks noGrp="1"/>
          </p:cNvSpPr>
          <p:nvPr>
            <p:ph type="ftr" sz="quarter" idx="11"/>
          </p:nvPr>
        </p:nvSpPr>
        <p:spPr/>
        <p:txBody>
          <a:bodyPr/>
          <a:lstStyle/>
          <a:p>
            <a:r>
              <a:rPr lang="en-US" smtClean="0"/>
              <a:t>Mizan Sir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744</Words>
  <Application>Microsoft Office PowerPoint</Application>
  <PresentationFormat>On-screen Show (4:3)</PresentationFormat>
  <Paragraphs>108</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136</cp:revision>
  <dcterms:created xsi:type="dcterms:W3CDTF">2026-03-11T13:01:56Z</dcterms:created>
  <dcterms:modified xsi:type="dcterms:W3CDTF">2026-10-03T00:03:15Z</dcterms:modified>
</cp:coreProperties>
</file>