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8" r:id="rId1"/>
  </p:sldMasterIdLst>
  <p:sldIdLst>
    <p:sldId id="271" r:id="rId2"/>
    <p:sldId id="270" r:id="rId3"/>
    <p:sldId id="268" r:id="rId4"/>
    <p:sldId id="262" r:id="rId5"/>
    <p:sldId id="260" r:id="rId6"/>
    <p:sldId id="272" r:id="rId7"/>
    <p:sldId id="273" r:id="rId8"/>
    <p:sldId id="275" r:id="rId9"/>
    <p:sldId id="276" r:id="rId10"/>
    <p:sldId id="278" r:id="rId11"/>
    <p:sldId id="280" r:id="rId12"/>
    <p:sldId id="279" r:id="rId13"/>
  </p:sldIdLst>
  <p:sldSz cx="12192000" cy="6858000"/>
  <p:notesSz cx="6858000" cy="9144000"/>
  <p:defaultTextStyle>
    <a:defPPr>
      <a:defRPr lang="bn-B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4" autoAdjust="0"/>
    <p:restoredTop sz="94660"/>
  </p:normalViewPr>
  <p:slideViewPr>
    <p:cSldViewPr snapToGrid="0">
      <p:cViewPr varScale="1">
        <p:scale>
          <a:sx n="59" d="100"/>
          <a:sy n="59" d="100"/>
        </p:scale>
        <p:origin x="85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A8BB8-F3B2-43F8-9FF5-00FD24C0C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81A018-130E-499B-8853-8973919941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bn-B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87F26-2822-42C7-8BFA-FB3B66234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E111D-CCAE-4443-910F-6320B8036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117B52-8FBA-4F4F-A129-49205F6FB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171348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67F148-6BDE-45B3-BF53-48B885E9C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3B967-D506-4BDC-942F-0954AEC39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4FA31C-3341-4D53-B4F5-1CD2D6FAD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A33276-5A6A-475B-8376-88E1B4A8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F7588C-8489-4F96-9D75-5E3055B1D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333025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24FBF-6307-4140-8657-194D36DBF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E06C1E-ACDC-4DC0-BCC5-F46026CF5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507E05-75A0-4C17-8259-099489E14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2A4FE-2142-4C7B-AE1F-FFF316F96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1184F-7031-44E5-92DB-6248291E7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669389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627A2-AE20-4892-9C7F-E16C71657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ED984-B4F9-40BE-8198-C22FA78941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C4A9045-0D74-40D0-BE5E-3C2EB1CD7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D52E3-B751-4F4F-9C56-0C5220B89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B72CC0-333D-46F2-B93D-70229BDDC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97C58-972D-4664-ABCD-D4DA6A7FB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73667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DD0ED-EC87-4FE5-983A-7074E753E0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64895-EADE-4A3D-B737-6C4D007ECF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D46AB8-A2E6-4723-9920-5096CD303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0293C6-9F8D-4603-A0E3-1CF5B808AE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006473-0004-4A83-9FBF-EED1274CF8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413C6E-A905-4B0E-8376-12E4B31E9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E9444-ABCD-41DD-8AC2-CB717D20C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E6E327-724A-447D-BD50-08AFACC7B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879540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9301B-9882-4165-9354-87D47BB1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DF7066-8099-4E4B-AEEC-92BF2AEF9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00B53D-DB0A-47E7-BE6F-0402399E3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CB2DCA-91B4-4B2B-AD65-05CCD533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33085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14D566-8777-40DF-96E1-021226712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E8C6BC-D232-4392-BD14-8CD2737E5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A69C84-8B44-41BB-81E0-36FF1EF5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73082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1CEA2-0FB9-4E5C-AB9C-322CE2F85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901AC-1EBF-4DDF-AEAE-E1D381A961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8C25B-9004-48F9-A765-C0751F5A9B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44E166-1BC4-4AA9-BDD9-0C7443071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B338AD-C65D-4AF5-9829-1D4B39F29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2D175-EDE0-4996-BC50-8444D3A74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3421121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89A18-738B-4DFF-AC38-F0AC5745C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22A7D0-2982-4287-BA31-7267CF26B5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n-B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6502A-1A03-4E5A-A0E0-DC4DFDB506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F0FA68-A5BD-49BB-A552-89FBB778A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4FBAAD-258A-4BF5-A375-DC16C680D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E52CA4-20D0-43BA-9172-F9DFA2D93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411268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01C62-D7FE-41D2-AD93-DD1ACA377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1A09BF-54D7-49DF-9EC8-CB11342F2A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6903D-C2ED-4761-8E7A-0A182871A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6ADBC-8DE5-4684-A2D2-74F9E035C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81936D-150B-4595-8400-F1ABCFA0C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173422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AA039E-084F-4A16-86F2-7F291C8374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633CC8-0943-4680-9ED5-42CEE4DB79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800B6-E586-4573-8B7E-ABF9803CC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70CA8-69DB-4CD2-B9A0-191797F3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552B0B-8E55-472C-8BC3-039692598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064771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37E2F0D-A97D-4EA3-A2B8-5193902D6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n-B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78E08-9770-4A29-8C40-DFD103F5BD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n-B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E7905-AFAF-4C8F-9BB6-90600EA98A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26997-B8CE-44FA-90B8-21DEB0114652}" type="datetimeFigureOut">
              <a:rPr lang="bn-BD" smtClean="0"/>
              <a:t>29/4/1448</a:t>
            </a:fld>
            <a:endParaRPr lang="bn-B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220D9F-C451-4B7F-BDA3-E8F40D53FA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n-B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F1129-F82C-4C8A-902E-3E7CE52BC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E351B3-CCBD-4D75-A1CC-FA409C4617A9}" type="slidenum">
              <a:rPr lang="bn-BD" smtClean="0"/>
              <a:t>‹#›</a:t>
            </a:fld>
            <a:endParaRPr lang="bn-BD"/>
          </a:p>
        </p:txBody>
      </p:sp>
    </p:spTree>
    <p:extLst>
      <p:ext uri="{BB962C8B-B14F-4D97-AF65-F5344CB8AC3E}">
        <p14:creationId xmlns:p14="http://schemas.microsoft.com/office/powerpoint/2010/main" val="21025293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n-B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3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0.svg"/><Relationship Id="rId4" Type="http://schemas.openxmlformats.org/officeDocument/2006/relationships/image" Target="../media/image9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230907EB-CE4B-41FD-A9FA-A8A500DACB05}"/>
              </a:ext>
            </a:extLst>
          </p:cNvPr>
          <p:cNvSpPr/>
          <p:nvPr/>
        </p:nvSpPr>
        <p:spPr>
          <a:xfrm>
            <a:off x="310242" y="152402"/>
            <a:ext cx="11571515" cy="28738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>
                <a:latin typeface="Nikosh" panose="02000000000000000000" pitchFamily="2" charset="0"/>
                <a:cs typeface="Nikosh" panose="02000000000000000000" pitchFamily="2" charset="0"/>
              </a:rPr>
              <a:t>সবাইকে আজকের ক্লাসে স্বাগতম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FDB8B3-443B-4B0A-BD98-7745FCF9B3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4343" y="3026229"/>
            <a:ext cx="8098971" cy="3831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85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2A8B0A5-790D-446C-A05D-569909F088FA}"/>
              </a:ext>
            </a:extLst>
          </p:cNvPr>
          <p:cNvSpPr/>
          <p:nvPr/>
        </p:nvSpPr>
        <p:spPr>
          <a:xfrm>
            <a:off x="6708" y="0"/>
            <a:ext cx="12192000" cy="1923794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r>
              <a:rPr lang="en-US" sz="4000" b="1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পর্ব</a:t>
            </a:r>
            <a:endParaRPr lang="bn-BD" sz="40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D1053D-0FBC-4728-A084-2D96AF013220}"/>
              </a:ext>
            </a:extLst>
          </p:cNvPr>
          <p:cNvSpPr/>
          <p:nvPr/>
        </p:nvSpPr>
        <p:spPr>
          <a:xfrm>
            <a:off x="1" y="1889729"/>
            <a:ext cx="5737096" cy="912591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defTabSz="682625"/>
            <a:r>
              <a:rPr lang="en-US" b="1" dirty="0">
                <a:latin typeface="Nikosh" panose="02000000000000000000" pitchFamily="2" charset="0"/>
                <a:cs typeface="Nikosh" panose="02000000000000000000" pitchFamily="2" charset="0"/>
              </a:rPr>
              <a:t>			   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dirty="0" err="1"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r>
              <a:rPr lang="en-US" sz="2000" b="1" dirty="0">
                <a:latin typeface="Nikosh" panose="02000000000000000000" pitchFamily="2" charset="0"/>
                <a:cs typeface="Nikosh" panose="02000000000000000000" pitchFamily="2" charset="0"/>
              </a:rPr>
              <a:t>	</a:t>
            </a:r>
            <a:r>
              <a:rPr lang="en-US" sz="1400" b="1" dirty="0">
                <a:latin typeface="Nikosh" panose="02000000000000000000" pitchFamily="2" charset="0"/>
                <a:cs typeface="Nikosh" panose="02000000000000000000" pitchFamily="2" charset="0"/>
              </a:rPr>
              <a:t>	</a:t>
            </a:r>
            <a:endParaRPr lang="bn-BD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129EB0-297E-4A7C-B3D5-C3E1E1F1AE7D}"/>
              </a:ext>
            </a:extLst>
          </p:cNvPr>
          <p:cNvSpPr/>
          <p:nvPr/>
        </p:nvSpPr>
        <p:spPr>
          <a:xfrm>
            <a:off x="73260" y="2802320"/>
            <a:ext cx="5676499" cy="490888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ঃ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ই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মরান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হোসেন</a:t>
            </a:r>
            <a:endParaRPr lang="bn-BD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D63084-A573-4C85-BA05-268FD4FC02C6}"/>
              </a:ext>
            </a:extLst>
          </p:cNvPr>
          <p:cNvSpPr/>
          <p:nvPr/>
        </p:nvSpPr>
        <p:spPr>
          <a:xfrm>
            <a:off x="84146" y="3335692"/>
            <a:ext cx="5654729" cy="490888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পদবি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ঃ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সহকারী শিক্ষক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াংলা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endParaRPr lang="bn-BD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9" name="Rectangle: Rounded Corners 4">
            <a:extLst>
              <a:ext uri="{FF2B5EF4-FFF2-40B4-BE49-F238E27FC236}">
                <a16:creationId xmlns:a16="http://schemas.microsoft.com/office/drawing/2014/main" id="{13C36EF5-EAEE-48BC-826E-F81FEADB2444}"/>
              </a:ext>
            </a:extLst>
          </p:cNvPr>
          <p:cNvSpPr txBox="1"/>
          <p:nvPr/>
        </p:nvSpPr>
        <p:spPr>
          <a:xfrm>
            <a:off x="112867" y="3855862"/>
            <a:ext cx="5597286" cy="506770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প্রতিষ</a:t>
            </a:r>
            <a:r>
              <a:rPr lang="bn-BD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400" b="1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ঠান</a:t>
            </a:r>
            <a:r>
              <a:rPr lang="bn-BD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r>
              <a:rPr lang="en-US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400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ষিণ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ঘাটল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গ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ম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হ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ল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  <a:r>
              <a:rPr lang="en-US" sz="2400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াখিল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মদ্রাসা</a:t>
            </a:r>
            <a:endParaRPr lang="bn-BD" sz="2400" kern="1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2" name="Rectangle: Rounded Corners 4">
            <a:extLst>
              <a:ext uri="{FF2B5EF4-FFF2-40B4-BE49-F238E27FC236}">
                <a16:creationId xmlns:a16="http://schemas.microsoft.com/office/drawing/2014/main" id="{6FCC4244-7746-4B5B-B9BC-229E84215948}"/>
              </a:ext>
            </a:extLst>
          </p:cNvPr>
          <p:cNvSpPr txBox="1"/>
          <p:nvPr/>
        </p:nvSpPr>
        <p:spPr>
          <a:xfrm flipH="1">
            <a:off x="4319413" y="4090502"/>
            <a:ext cx="2591525" cy="620529"/>
          </a:xfrm>
          <a:prstGeom prst="rect">
            <a:avLst/>
          </a:prstGeom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bn-BD" sz="2000" kern="1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6725EA1-2C96-42E3-B8D5-96CBB609822D}"/>
              </a:ext>
            </a:extLst>
          </p:cNvPr>
          <p:cNvGrpSpPr/>
          <p:nvPr/>
        </p:nvGrpSpPr>
        <p:grpSpPr>
          <a:xfrm>
            <a:off x="46841" y="5000827"/>
            <a:ext cx="5715000" cy="546220"/>
            <a:chOff x="0" y="1876148"/>
            <a:chExt cx="6019800" cy="804960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7FA5AC23-CB68-404F-80E4-32869A03805F}"/>
                </a:ext>
              </a:extLst>
            </p:cNvPr>
            <p:cNvSpPr/>
            <p:nvPr/>
          </p:nvSpPr>
          <p:spPr>
            <a:xfrm>
              <a:off x="0" y="1876148"/>
              <a:ext cx="6019800" cy="80496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/>
            <a:lstStyle/>
            <a:p>
              <a:endParaRPr lang="bn-BD" dirty="0"/>
            </a:p>
          </p:txBody>
        </p:sp>
        <p:sp>
          <p:nvSpPr>
            <p:cNvPr id="15" name="Rectangle: Rounded Corners 4">
              <a:extLst>
                <a:ext uri="{FF2B5EF4-FFF2-40B4-BE49-F238E27FC236}">
                  <a16:creationId xmlns:a16="http://schemas.microsoft.com/office/drawing/2014/main" id="{63B55BAB-E0E0-4484-82E2-0CF60E6EA908}"/>
                </a:ext>
              </a:extLst>
            </p:cNvPr>
            <p:cNvSpPr txBox="1"/>
            <p:nvPr/>
          </p:nvSpPr>
          <p:spPr>
            <a:xfrm>
              <a:off x="39295" y="1915443"/>
              <a:ext cx="5941210" cy="72637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 err="1">
                  <a:latin typeface="Nikosh" panose="02000000000000000000" pitchFamily="2" charset="0"/>
                  <a:cs typeface="Nikosh" panose="02000000000000000000" pitchFamily="2" charset="0"/>
                </a:rPr>
                <a:t>জেলা</a:t>
              </a:r>
              <a:r>
                <a:rPr lang="bn-BD" sz="2800" b="1" kern="1200" dirty="0">
                  <a:latin typeface="Nikosh" panose="02000000000000000000" pitchFamily="2" charset="0"/>
                  <a:cs typeface="Nikosh" panose="02000000000000000000" pitchFamily="2" charset="0"/>
                </a:rPr>
                <a:t>ঃ</a:t>
              </a:r>
              <a:r>
                <a:rPr lang="en-US" sz="2800" b="1" kern="1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800" kern="1200" dirty="0" err="1">
                  <a:latin typeface="Nikosh" panose="02000000000000000000" pitchFamily="2" charset="0"/>
                  <a:cs typeface="Nikosh" panose="02000000000000000000" pitchFamily="2" charset="0"/>
                </a:rPr>
                <a:t>নোয়া</a:t>
              </a:r>
              <a:r>
                <a:rPr lang="bn-BD" sz="2800" kern="1200" dirty="0">
                  <a:latin typeface="Nikosh" panose="02000000000000000000" pitchFamily="2" charset="0"/>
                  <a:cs typeface="Nikosh" panose="02000000000000000000" pitchFamily="2" charset="0"/>
                </a:rPr>
                <a:t>খ</a:t>
              </a:r>
              <a:r>
                <a:rPr lang="en-US" sz="2800" kern="1200" dirty="0">
                  <a:latin typeface="Nikosh" panose="02000000000000000000" pitchFamily="2" charset="0"/>
                  <a:cs typeface="Nikosh" panose="02000000000000000000" pitchFamily="2" charset="0"/>
                </a:rPr>
                <a:t>া</a:t>
              </a:r>
              <a:r>
                <a:rPr lang="bn-BD" sz="2800" kern="1200" dirty="0">
                  <a:latin typeface="Nikosh" panose="02000000000000000000" pitchFamily="2" charset="0"/>
                  <a:cs typeface="Nikosh" panose="02000000000000000000" pitchFamily="2" charset="0"/>
                </a:rPr>
                <a:t>ল</a:t>
              </a:r>
              <a:r>
                <a:rPr lang="en-US" sz="2800" kern="1200" dirty="0">
                  <a:latin typeface="Nikosh" panose="02000000000000000000" pitchFamily="2" charset="0"/>
                  <a:cs typeface="Nikosh" panose="02000000000000000000" pitchFamily="2" charset="0"/>
                </a:rPr>
                <a:t>ী</a:t>
              </a:r>
              <a:endParaRPr lang="bn-BD" sz="2800" kern="1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8EC647B-0D1A-4787-908E-FA61E395DC88}"/>
              </a:ext>
            </a:extLst>
          </p:cNvPr>
          <p:cNvGrpSpPr/>
          <p:nvPr/>
        </p:nvGrpSpPr>
        <p:grpSpPr>
          <a:xfrm>
            <a:off x="70343" y="5620857"/>
            <a:ext cx="5622886" cy="489539"/>
            <a:chOff x="0" y="2356388"/>
            <a:chExt cx="6019800" cy="101088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F5E801AD-33DE-4AA1-B596-B48EAA937A92}"/>
                </a:ext>
              </a:extLst>
            </p:cNvPr>
            <p:cNvSpPr/>
            <p:nvPr/>
          </p:nvSpPr>
          <p:spPr>
            <a:xfrm>
              <a:off x="0" y="2356388"/>
              <a:ext cx="6019800" cy="1010880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</p:sp>
        <p:sp>
          <p:nvSpPr>
            <p:cNvPr id="18" name="Rectangle: Rounded Corners 4">
              <a:extLst>
                <a:ext uri="{FF2B5EF4-FFF2-40B4-BE49-F238E27FC236}">
                  <a16:creationId xmlns:a16="http://schemas.microsoft.com/office/drawing/2014/main" id="{5E72D80E-D8B8-4815-B4DA-19759A6F09BB}"/>
                </a:ext>
              </a:extLst>
            </p:cNvPr>
            <p:cNvSpPr txBox="1"/>
            <p:nvPr/>
          </p:nvSpPr>
          <p:spPr>
            <a:xfrm>
              <a:off x="49347" y="2405735"/>
              <a:ext cx="5921106" cy="912186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মোবাইলঃ</a:t>
              </a:r>
              <a:r>
                <a:rPr lang="en-US" sz="2400" b="1" kern="1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400" kern="1200" dirty="0">
                  <a:latin typeface="Nikosh" panose="02000000000000000000" pitchFamily="2" charset="0"/>
                  <a:cs typeface="Nikosh" panose="02000000000000000000" pitchFamily="2" charset="0"/>
                </a:rPr>
                <a:t>০১৮৭১৭১০৯৬০</a:t>
              </a:r>
              <a:endParaRPr lang="bn-BD" sz="2400" kern="1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D7C655E6-B432-43BA-8868-324B9121E441}"/>
              </a:ext>
            </a:extLst>
          </p:cNvPr>
          <p:cNvSpPr/>
          <p:nvPr/>
        </p:nvSpPr>
        <p:spPr>
          <a:xfrm>
            <a:off x="38500" y="4424442"/>
            <a:ext cx="5666533" cy="5178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 err="1">
                <a:latin typeface="Nikosh" panose="02000000000000000000" pitchFamily="2" charset="0"/>
                <a:cs typeface="Nikosh" panose="02000000000000000000" pitchFamily="2" charset="0"/>
              </a:rPr>
              <a:t>উপজেলাঃ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চা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ট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খিল</a:t>
            </a:r>
            <a:endParaRPr lang="bn-BD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22" name="Rectangle: Rounded Corners 4">
            <a:extLst>
              <a:ext uri="{FF2B5EF4-FFF2-40B4-BE49-F238E27FC236}">
                <a16:creationId xmlns:a16="http://schemas.microsoft.com/office/drawing/2014/main" id="{9B119DCD-352B-4A79-BC23-0C4E4FD6B69C}"/>
              </a:ext>
            </a:extLst>
          </p:cNvPr>
          <p:cNvSpPr txBox="1"/>
          <p:nvPr/>
        </p:nvSpPr>
        <p:spPr>
          <a:xfrm>
            <a:off x="105025" y="6224675"/>
            <a:ext cx="5554068" cy="367936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000" b="1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ইমেইলঃ</a:t>
            </a:r>
            <a:r>
              <a:rPr lang="en-US" sz="2000" b="1" kern="1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imranhossain588e</a:t>
            </a:r>
            <a:r>
              <a:rPr lang="en-US" sz="2000" b="1" kern="1200" dirty="0">
                <a:latin typeface="Nikosh" panose="02000000000000000000" pitchFamily="2" charset="0"/>
                <a:cs typeface="Nikosh" panose="02000000000000000000" pitchFamily="2" charset="0"/>
              </a:rPr>
              <a:t>@gmail.com</a:t>
            </a:r>
            <a:endParaRPr lang="bn-BD" sz="2000" kern="12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49C0392-8081-47BB-8741-8CB7C534EEBA}"/>
              </a:ext>
            </a:extLst>
          </p:cNvPr>
          <p:cNvGrpSpPr/>
          <p:nvPr/>
        </p:nvGrpSpPr>
        <p:grpSpPr>
          <a:xfrm>
            <a:off x="7363232" y="1889729"/>
            <a:ext cx="4806838" cy="866840"/>
            <a:chOff x="0" y="16533"/>
            <a:chExt cx="6019800" cy="655200"/>
          </a:xfrm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A621A173-BDBA-4432-B1BA-E780BA5974BA}"/>
                </a:ext>
              </a:extLst>
            </p:cNvPr>
            <p:cNvSpPr/>
            <p:nvPr/>
          </p:nvSpPr>
          <p:spPr>
            <a:xfrm>
              <a:off x="0" y="16533"/>
              <a:ext cx="6019800" cy="655200"/>
            </a:xfrm>
            <a:prstGeom prst="round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</p:sp>
        <p:sp>
          <p:nvSpPr>
            <p:cNvPr id="25" name="Rectangle: Rounded Corners 4">
              <a:extLst>
                <a:ext uri="{FF2B5EF4-FFF2-40B4-BE49-F238E27FC236}">
                  <a16:creationId xmlns:a16="http://schemas.microsoft.com/office/drawing/2014/main" id="{54A758FB-3CDE-4534-B12F-58E7A0FB8EC9}"/>
                </a:ext>
              </a:extLst>
            </p:cNvPr>
            <p:cNvSpPr txBox="1"/>
            <p:nvPr/>
          </p:nvSpPr>
          <p:spPr>
            <a:xfrm>
              <a:off x="83062" y="48517"/>
              <a:ext cx="5904754" cy="591232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dirty="0">
                  <a:latin typeface="Nikosh" panose="02000000000000000000" pitchFamily="2" charset="0"/>
                  <a:cs typeface="Nikosh" panose="02000000000000000000" pitchFamily="2" charset="0"/>
                </a:rPr>
                <a:t>        </a:t>
              </a:r>
              <a:r>
                <a:rPr lang="en-US" sz="2800" b="1" kern="1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</a:t>
              </a:r>
              <a:r>
                <a:rPr lang="bn-BD" sz="2800" b="1" kern="1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া</a:t>
              </a:r>
              <a:r>
                <a:rPr lang="en-US" sz="2800" b="1" kern="1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ঠ </a:t>
              </a:r>
              <a:r>
                <a:rPr lang="bn-BD" sz="2800" b="1" kern="1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প</a:t>
              </a:r>
              <a:r>
                <a:rPr lang="en-US" sz="2800" b="1" kern="1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র</a:t>
              </a:r>
              <a:r>
                <a:rPr lang="bn-BD" sz="2800" b="1" kern="1200" dirty="0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ি</a:t>
              </a:r>
              <a:r>
                <a:rPr lang="en-US" sz="2800" b="1" kern="1200" dirty="0" err="1">
                  <a:solidFill>
                    <a:schemeClr val="bg1"/>
                  </a:solidFill>
                  <a:latin typeface="Nikosh" panose="02000000000000000000" pitchFamily="2" charset="0"/>
                  <a:cs typeface="Nikosh" panose="02000000000000000000" pitchFamily="2" charset="0"/>
                </a:rPr>
                <a:t>চিতি</a:t>
              </a:r>
              <a:endParaRPr lang="bn-BD" sz="2800" b="1" kern="1200" dirty="0">
                <a:solidFill>
                  <a:schemeClr val="bg1"/>
                </a:solidFill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sp>
        <p:nvSpPr>
          <p:cNvPr id="28" name="Rectangle: Rounded Corners 4">
            <a:extLst>
              <a:ext uri="{FF2B5EF4-FFF2-40B4-BE49-F238E27FC236}">
                <a16:creationId xmlns:a16="http://schemas.microsoft.com/office/drawing/2014/main" id="{AB1C45C6-043C-4E55-8331-57897E1A6F70}"/>
              </a:ext>
            </a:extLst>
          </p:cNvPr>
          <p:cNvSpPr txBox="1"/>
          <p:nvPr/>
        </p:nvSpPr>
        <p:spPr>
          <a:xfrm>
            <a:off x="7376462" y="2793331"/>
            <a:ext cx="4806837" cy="4926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BD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শ্রেণি</a:t>
            </a:r>
            <a:r>
              <a:rPr lang="en-US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ঃ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নবম-দশম শ্রেণি</a:t>
            </a:r>
          </a:p>
        </p:txBody>
      </p:sp>
      <p:sp>
        <p:nvSpPr>
          <p:cNvPr id="31" name="Rectangle: Rounded Corners 4">
            <a:extLst>
              <a:ext uri="{FF2B5EF4-FFF2-40B4-BE49-F238E27FC236}">
                <a16:creationId xmlns:a16="http://schemas.microsoft.com/office/drawing/2014/main" id="{83B039D1-B953-43AA-90FD-9B5FE29F93C2}"/>
              </a:ext>
            </a:extLst>
          </p:cNvPr>
          <p:cNvSpPr txBox="1"/>
          <p:nvPr/>
        </p:nvSpPr>
        <p:spPr>
          <a:xfrm>
            <a:off x="7376462" y="4050309"/>
            <a:ext cx="4822139" cy="71657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পা</a:t>
            </a:r>
            <a:r>
              <a:rPr lang="bn-BD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ঠ</a:t>
            </a:r>
            <a:r>
              <a:rPr lang="en-US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ঃ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কপোতাক্ষ নদ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 (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কবিতা)</a:t>
            </a:r>
          </a:p>
        </p:txBody>
      </p:sp>
      <p:sp>
        <p:nvSpPr>
          <p:cNvPr id="34" name="Rectangle: Rounded Corners 4">
            <a:extLst>
              <a:ext uri="{FF2B5EF4-FFF2-40B4-BE49-F238E27FC236}">
                <a16:creationId xmlns:a16="http://schemas.microsoft.com/office/drawing/2014/main" id="{2DDC0736-7EA8-4EDE-9719-B67C4252F756}"/>
              </a:ext>
            </a:extLst>
          </p:cNvPr>
          <p:cNvSpPr txBox="1"/>
          <p:nvPr/>
        </p:nvSpPr>
        <p:spPr>
          <a:xfrm>
            <a:off x="7376462" y="3386162"/>
            <a:ext cx="4792103" cy="6328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bn-BD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বিষয়</a:t>
            </a:r>
            <a:r>
              <a:rPr lang="en-US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ঃ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বাংলা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১ম পত্র</a:t>
            </a:r>
          </a:p>
        </p:txBody>
      </p:sp>
      <p:sp>
        <p:nvSpPr>
          <p:cNvPr id="37" name="Rectangle: Rounded Corners 4">
            <a:extLst>
              <a:ext uri="{FF2B5EF4-FFF2-40B4-BE49-F238E27FC236}">
                <a16:creationId xmlns:a16="http://schemas.microsoft.com/office/drawing/2014/main" id="{5A708402-3260-4FB3-AB14-7DAE9A8B3DC3}"/>
              </a:ext>
            </a:extLst>
          </p:cNvPr>
          <p:cNvSpPr txBox="1"/>
          <p:nvPr/>
        </p:nvSpPr>
        <p:spPr>
          <a:xfrm>
            <a:off x="7341912" y="4814317"/>
            <a:ext cx="4841387" cy="7697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spcFirstLastPara="0" vert="horz" wrap="square" lIns="76200" tIns="76200" rIns="76200" bIns="76200" numCol="1" spcCol="1270" anchor="ctr" anchorCtr="0">
            <a:noAutofit/>
          </a:bodyPr>
          <a:lstStyle/>
          <a:p>
            <a:pPr marL="0" lvl="0" indent="0" algn="l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b="1" kern="1200" dirty="0" err="1">
                <a:latin typeface="Nikosh" panose="02000000000000000000" pitchFamily="2" charset="0"/>
                <a:cs typeface="Nikosh" panose="02000000000000000000" pitchFamily="2" charset="0"/>
              </a:rPr>
              <a:t>ধরন</a:t>
            </a:r>
            <a:r>
              <a:rPr lang="bn-BD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r>
              <a:rPr lang="en-US" sz="2400" b="1" kern="1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চতুর্দশপদী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ি</a:t>
            </a:r>
            <a:r>
              <a:rPr lang="en-US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bn-BD" sz="2400" kern="120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64A43B7-7D88-4EF2-B3CF-3A1AE2CCFD63}"/>
              </a:ext>
            </a:extLst>
          </p:cNvPr>
          <p:cNvGrpSpPr/>
          <p:nvPr/>
        </p:nvGrpSpPr>
        <p:grpSpPr>
          <a:xfrm>
            <a:off x="7341912" y="5620857"/>
            <a:ext cx="4917549" cy="971753"/>
            <a:chOff x="0" y="1670228"/>
            <a:chExt cx="6019800" cy="121680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C084037F-6979-472A-ABC2-5D3F57BA0250}"/>
                </a:ext>
              </a:extLst>
            </p:cNvPr>
            <p:cNvSpPr/>
            <p:nvPr/>
          </p:nvSpPr>
          <p:spPr>
            <a:xfrm>
              <a:off x="0" y="1670228"/>
              <a:ext cx="6019800" cy="1216800"/>
            </a:xfrm>
            <a:prstGeom prst="round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</p:sp>
        <p:sp>
          <p:nvSpPr>
            <p:cNvPr id="40" name="Rectangle: Rounded Corners 4">
              <a:extLst>
                <a:ext uri="{FF2B5EF4-FFF2-40B4-BE49-F238E27FC236}">
                  <a16:creationId xmlns:a16="http://schemas.microsoft.com/office/drawing/2014/main" id="{857E6776-0D10-488E-8614-004361F8C038}"/>
                </a:ext>
              </a:extLst>
            </p:cNvPr>
            <p:cNvSpPr txBox="1"/>
            <p:nvPr/>
          </p:nvSpPr>
          <p:spPr>
            <a:xfrm>
              <a:off x="59399" y="1729627"/>
              <a:ext cx="5901002" cy="1098002"/>
            </a:xfrm>
            <a:prstGeom prst="rect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l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b="1" kern="1200" dirty="0" err="1">
                  <a:latin typeface="Nikosh" panose="02000000000000000000" pitchFamily="2" charset="0"/>
                  <a:cs typeface="Nikosh" panose="02000000000000000000" pitchFamily="2" charset="0"/>
                </a:rPr>
                <a:t>সময়ঃ</a:t>
              </a:r>
              <a:r>
                <a:rPr lang="en-US" sz="2400" b="1" kern="1200" dirty="0">
                  <a:latin typeface="Nikosh" panose="02000000000000000000" pitchFamily="2" charset="0"/>
                  <a:cs typeface="Nikosh" panose="02000000000000000000" pitchFamily="2" charset="0"/>
                </a:rPr>
                <a:t> </a:t>
              </a:r>
              <a:r>
                <a:rPr lang="en-US" sz="2400" kern="1200" dirty="0">
                  <a:latin typeface="Nikosh" panose="02000000000000000000" pitchFamily="2" charset="0"/>
                  <a:cs typeface="Nikosh" panose="02000000000000000000" pitchFamily="2" charset="0"/>
                </a:rPr>
                <a:t>৪৫ </a:t>
              </a:r>
              <a:r>
                <a:rPr lang="en-US" sz="2400" kern="1200" dirty="0" err="1">
                  <a:latin typeface="Nikosh" panose="02000000000000000000" pitchFamily="2" charset="0"/>
                  <a:cs typeface="Nikosh" panose="02000000000000000000" pitchFamily="2" charset="0"/>
                </a:rPr>
                <a:t>মিনিট</a:t>
              </a:r>
              <a:endParaRPr lang="bn-BD" sz="2400" kern="1200" dirty="0">
                <a:latin typeface="Nikosh" panose="02000000000000000000" pitchFamily="2" charset="0"/>
                <a:cs typeface="Nikosh" panose="02000000000000000000" pitchFamily="2" charset="0"/>
              </a:endParaRPr>
            </a:p>
          </p:txBody>
        </p:sp>
      </p:grpSp>
      <p:pic>
        <p:nvPicPr>
          <p:cNvPr id="41" name="Graphic 40" descr="Open book">
            <a:extLst>
              <a:ext uri="{FF2B5EF4-FFF2-40B4-BE49-F238E27FC236}">
                <a16:creationId xmlns:a16="http://schemas.microsoft.com/office/drawing/2014/main" id="{0595DF22-097A-49C7-A5C9-733007E380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3979" y="1889729"/>
            <a:ext cx="478971" cy="63228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9207FE-D98A-4FCC-B916-E8404620A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42" y="265389"/>
            <a:ext cx="2445988" cy="2527941"/>
          </a:xfrm>
          <a:prstGeom prst="ellipse">
            <a:avLst/>
          </a:prstGeom>
          <a:ln w="63500" cap="rnd">
            <a:solidFill>
              <a:schemeClr val="accent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4947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9" grpId="0" animBg="1"/>
      <p:bldP spid="19" grpId="0" animBg="1"/>
      <p:bldP spid="22" grpId="0" animBg="1"/>
      <p:bldP spid="28" grpId="0" animBg="1"/>
      <p:bldP spid="31" grpId="0" animBg="1"/>
      <p:bldP spid="34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729F-1B51-4ABA-9EF6-E620C806A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"/>
            <a:ext cx="4784725" cy="2184400"/>
          </a:xfrm>
        </p:spPr>
        <p:txBody>
          <a:bodyPr>
            <a:normAutofit/>
          </a:bodyPr>
          <a:lstStyle/>
          <a:p>
            <a:br>
              <a:rPr lang="en-US" dirty="0"/>
            </a:br>
            <a:br>
              <a:rPr lang="en-US" dirty="0"/>
            </a:br>
            <a:endParaRPr lang="bn-B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FD165-6234-48A2-956F-ED1CF842B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1389" y="123825"/>
            <a:ext cx="7090611" cy="6610350"/>
          </a:xfr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100" b="1" u="sng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 algn="ctr">
              <a:buNone/>
            </a:pPr>
            <a:r>
              <a:rPr lang="en-US" sz="2800" b="1" u="sng" dirty="0" err="1">
                <a:highlight>
                  <a:srgbClr val="8080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কবি</a:t>
            </a:r>
            <a:r>
              <a:rPr lang="en-US" sz="2800" b="1" u="sng" dirty="0">
                <a:highlight>
                  <a:srgbClr val="8080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b="1" u="sng" dirty="0" err="1">
                <a:highlight>
                  <a:srgbClr val="8080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2800" b="1" u="sng" dirty="0">
              <a:highlight>
                <a:srgbClr val="808000"/>
              </a:highligh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জন্মতারিখ: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২৫ জানুয়ারি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১৮২৪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জন্মস্থান: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সাগরদাঁ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ড়ি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যশোর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অবিভক্তবাংলা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(বর্তমান বাংলাদেশ)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পিতা: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রাজনারা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য়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ন দত্ত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(বিশিষ্ট আইনজীবী)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মাতা: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জাহ্নবী দেবী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খ্রিষ্টধর্ম গ্রহণ: ১৮৪৩ সালের ৯ ফেব্রু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য়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ারি তিনি খ্রিষ্টধর্ম গ্রহণ করেন এবং নামের সঙ্গে 'মাইকেল' যুক্ত করেন।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পেশা: তিনি শিক্ষকতা, সাংবাদিকতা ও আইন পেশার সঙ্গে যুক্ত ছিলেন। কর্মজীবনের শুরুতে তিনি মাদ্রাজ ও পরবর্তীতে কলকাতা হাইকোর্টে কাজ করেন।</a:t>
            </a:r>
            <a:endParaRPr lang="en-US" sz="2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lnSpc>
                <a:spcPct val="16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b="1" dirty="0">
                <a:highlight>
                  <a:srgbClr val="8080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সাহিত্যিক অবদান ও কীর্তি</a:t>
            </a:r>
            <a:r>
              <a:rPr lang="en-US" sz="2400" b="1" dirty="0">
                <a:highlight>
                  <a:srgbClr val="80800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মহাকাব্য: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মেঘনাদবধ কাব্য (১৮৬১) — তাঁর সর্বশ্রেষ্ঠ ও অমর সৃষ্টি।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3000" kern="1300" baseline="1000" dirty="0">
                <a:latin typeface="Nikosh" panose="02000000000000000000" pitchFamily="2" charset="0"/>
                <a:cs typeface="Nikosh" panose="02000000000000000000" pitchFamily="2" charset="0"/>
              </a:rPr>
              <a:t>অমিত্রাক্ষর ছন্দ: তিনিই প্রথম বাংলা কাব্যে অমিত্রাক্ষর ছন্দের সফল প্রবর্তন করেন।</a:t>
            </a:r>
            <a:endParaRPr lang="en-US" sz="3000" kern="1300" baseline="1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সনেট বা চতুর্দশপদী কবিতা: বাংলা সাহিত্যে সনেটের প্রবর্তক তিনিই।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নাটক:</a:t>
            </a:r>
            <a:r>
              <a:rPr lang="bn-BD" sz="2000" dirty="0">
                <a:latin typeface="Nikosh" panose="02000000000000000000" pitchFamily="2" charset="0"/>
                <a:cs typeface="Nikosh" panose="02000000000000000000" pitchFamily="2" charset="0"/>
              </a:rPr>
              <a:t>শর্মিষ্ঠা (প্রথম মৌলিক নাটক, ১৮৫৯), পদ্মাবতী (১৮৬০), কৃষ্ণকুমারী (১৮৬১)।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en-US" sz="20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000" dirty="0">
                <a:latin typeface="Nikosh" panose="02000000000000000000" pitchFamily="2" charset="0"/>
                <a:cs typeface="Nikosh" panose="02000000000000000000" pitchFamily="2" charset="0"/>
              </a:rPr>
              <a:t>১৮৭৩ সালের ২৯ জুন মাত্র ৪৯ বছর বয়সে কলকাতার জেনারেল হাসপাতালে এই মহাকবি পরলোকগমণ করেন।</a:t>
            </a:r>
            <a:endParaRPr lang="en-US" sz="20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2000" dirty="0"/>
          </a:p>
          <a:p>
            <a:endParaRPr lang="bn-BD" dirty="0"/>
          </a:p>
        </p:txBody>
      </p:sp>
      <p:sp>
        <p:nvSpPr>
          <p:cNvPr id="5" name="AutoShape 2" descr="blob:https://web.whatsapp.com/1da72a55-9860-43bf-9c72-5718375345fb">
            <a:extLst>
              <a:ext uri="{FF2B5EF4-FFF2-40B4-BE49-F238E27FC236}">
                <a16:creationId xmlns:a16="http://schemas.microsoft.com/office/drawing/2014/main" id="{B9956A0E-82E1-49C9-8069-56B163ECE022}"/>
              </a:ext>
            </a:extLst>
          </p:cNvPr>
          <p:cNvSpPr>
            <a:spLocks noGrp="1" noChangeAspect="1" noChangeArrowheads="1"/>
          </p:cNvSpPr>
          <p:nvPr>
            <p:ph type="body" sz="half" idx="2"/>
          </p:nvPr>
        </p:nvSpPr>
        <p:spPr bwMode="auto">
          <a:xfrm>
            <a:off x="836611" y="3939886"/>
            <a:ext cx="3687263" cy="218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n-BD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A3A68FF-2364-4119-BDAC-D27BB96EEF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8" y="3552824"/>
            <a:ext cx="4880009" cy="31813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85534-05E4-43E1-86CC-7DD0E71E7C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28" y="123825"/>
            <a:ext cx="4880009" cy="3305175"/>
          </a:xfrm>
          <a:prstGeom prst="rect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226375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BC579D-5D48-4A43-BC62-11912DE1BEEE}"/>
              </a:ext>
            </a:extLst>
          </p:cNvPr>
          <p:cNvSpPr/>
          <p:nvPr/>
        </p:nvSpPr>
        <p:spPr>
          <a:xfrm>
            <a:off x="211755" y="408731"/>
            <a:ext cx="3424073" cy="9302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	    </a:t>
            </a:r>
            <a:r>
              <a:rPr lang="bn-BD" sz="2800" b="1" dirty="0">
                <a:latin typeface="Nikosh" panose="02000000000000000000" pitchFamily="2" charset="0"/>
                <a:cs typeface="Nikosh" panose="02000000000000000000" pitchFamily="2" charset="0"/>
              </a:rPr>
              <a:t>শিখনফল</a:t>
            </a:r>
            <a:r>
              <a:rPr lang="en-US" sz="2800" b="1" dirty="0"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</a:p>
          <a:p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bn-BD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4658D9-FDD3-47C3-BB66-A7758F4B52DE}"/>
              </a:ext>
            </a:extLst>
          </p:cNvPr>
          <p:cNvSpPr/>
          <p:nvPr/>
        </p:nvSpPr>
        <p:spPr>
          <a:xfrm>
            <a:off x="197317" y="1741055"/>
            <a:ext cx="2849078" cy="39583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এই পাঠ শেষে শিক্ষার্থীরা —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749D86-A564-46F2-9339-9A99B9C0D44C}"/>
              </a:ext>
            </a:extLst>
          </p:cNvPr>
          <p:cNvSpPr/>
          <p:nvPr/>
        </p:nvSpPr>
        <p:spPr>
          <a:xfrm>
            <a:off x="197317" y="2363632"/>
            <a:ext cx="5727031" cy="10130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কবি মাইকেল মধুসূদন দত্তের সাহিত্যকর্ম ও জীবন পরিচয় দিতে পারবে।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F45B1B-8502-48B0-8073-FCE315EC5DE6}"/>
              </a:ext>
            </a:extLst>
          </p:cNvPr>
          <p:cNvSpPr/>
          <p:nvPr/>
        </p:nvSpPr>
        <p:spPr>
          <a:xfrm>
            <a:off x="6622181" y="2527834"/>
            <a:ext cx="5569819" cy="84702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চতুর্দশপদী কবিতা বা সনেটের বৈশিষ্ট্য ও গঠনরূপ ব্যাখ্যা করতে পারবে।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962296-DF67-4419-B91E-6406B9190EBD}"/>
              </a:ext>
            </a:extLst>
          </p:cNvPr>
          <p:cNvSpPr/>
          <p:nvPr/>
        </p:nvSpPr>
        <p:spPr>
          <a:xfrm>
            <a:off x="197318" y="4205037"/>
            <a:ext cx="5727031" cy="101305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৩।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কবিতার কঠিন ও নতুন শব্দাবলীর সঠিক অর্থ ও প্রয়োগ জানতে পারবে।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F0DB76F-C024-4782-893C-0D7A2B418EF2}"/>
              </a:ext>
            </a:extLst>
          </p:cNvPr>
          <p:cNvSpPr/>
          <p:nvPr/>
        </p:nvSpPr>
        <p:spPr>
          <a:xfrm>
            <a:off x="6622181" y="4330166"/>
            <a:ext cx="5569819" cy="88793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৪।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কবির গভীর স্বদেশপ্রেম ও কপোতাক্ষ নদের প্রতি আকুলতা বিশ্লেষণ করতে পারবে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bn-BD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8" name="Graphic 7" descr="Classroom">
            <a:extLst>
              <a:ext uri="{FF2B5EF4-FFF2-40B4-BE49-F238E27FC236}">
                <a16:creationId xmlns:a16="http://schemas.microsoft.com/office/drawing/2014/main" id="{F913FE6D-2E06-4505-8DD5-BC86378FF2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1755" y="447603"/>
            <a:ext cx="1173138" cy="93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1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Beveled 6">
            <a:extLst>
              <a:ext uri="{FF2B5EF4-FFF2-40B4-BE49-F238E27FC236}">
                <a16:creationId xmlns:a16="http://schemas.microsoft.com/office/drawing/2014/main" id="{FF85CBB5-7506-4FCA-8198-917395FD73FC}"/>
              </a:ext>
            </a:extLst>
          </p:cNvPr>
          <p:cNvSpPr/>
          <p:nvPr/>
        </p:nvSpPr>
        <p:spPr>
          <a:xfrm>
            <a:off x="0" y="54427"/>
            <a:ext cx="12192000" cy="1774373"/>
          </a:xfrm>
          <a:prstGeom prst="bevel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>
                <a:latin typeface="Nikosh" panose="02000000000000000000" pitchFamily="2" charset="0"/>
                <a:cs typeface="Nikosh" panose="02000000000000000000" pitchFamily="2" charset="0"/>
              </a:rPr>
              <a:t>চতুর্দশপদী কবিতা (</a:t>
            </a:r>
            <a:r>
              <a:rPr lang="en-US" sz="4800" b="1" dirty="0">
                <a:latin typeface="Nikosh" panose="02000000000000000000" pitchFamily="2" charset="0"/>
                <a:cs typeface="Nikosh" panose="02000000000000000000" pitchFamily="2" charset="0"/>
              </a:rPr>
              <a:t>Sonnet)-</a:t>
            </a:r>
            <a:r>
              <a:rPr lang="bn-BD" sz="4800" b="1" dirty="0">
                <a:latin typeface="Nikosh" panose="02000000000000000000" pitchFamily="2" charset="0"/>
                <a:cs typeface="Nikosh" panose="02000000000000000000" pitchFamily="2" charset="0"/>
              </a:rPr>
              <a:t>এর গঠনরূপ</a:t>
            </a:r>
          </a:p>
        </p:txBody>
      </p:sp>
      <p:sp>
        <p:nvSpPr>
          <p:cNvPr id="8" name="Rectangle: Beveled 7">
            <a:extLst>
              <a:ext uri="{FF2B5EF4-FFF2-40B4-BE49-F238E27FC236}">
                <a16:creationId xmlns:a16="http://schemas.microsoft.com/office/drawing/2014/main" id="{90827377-C2A6-4F5E-82B1-E8A3564E16C0}"/>
              </a:ext>
            </a:extLst>
          </p:cNvPr>
          <p:cNvSpPr/>
          <p:nvPr/>
        </p:nvSpPr>
        <p:spPr>
          <a:xfrm>
            <a:off x="185058" y="2416629"/>
            <a:ext cx="4142012" cy="4132850"/>
          </a:xfrm>
          <a:prstGeom prst="beve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১৪ চরণ ও ১৪ মাত্রা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মোট ১৪টি চরণ বা পংক্তি থাকে।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প্রতি চরণে ১৪টি করে অক্ষর বা মাত্রা নিবন্ধিত।</a:t>
            </a:r>
          </a:p>
        </p:txBody>
      </p:sp>
      <p:sp>
        <p:nvSpPr>
          <p:cNvPr id="9" name="Rectangle: Beveled 8">
            <a:extLst>
              <a:ext uri="{FF2B5EF4-FFF2-40B4-BE49-F238E27FC236}">
                <a16:creationId xmlns:a16="http://schemas.microsoft.com/office/drawing/2014/main" id="{1362ECFB-DF99-4C4E-913A-6627D3F68379}"/>
              </a:ext>
            </a:extLst>
          </p:cNvPr>
          <p:cNvSpPr/>
          <p:nvPr/>
        </p:nvSpPr>
        <p:spPr>
          <a:xfrm>
            <a:off x="4327070" y="2416629"/>
            <a:ext cx="3733801" cy="3951514"/>
          </a:xfrm>
          <a:prstGeom prst="beve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অষ্টক ও ষষ্ঠক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 প্রথম ৮ চরণকে বলে </a:t>
            </a:r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অষ্টক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(ভাবের প্রবর্তনা)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শেষ ৬ চরণকে বলে </a:t>
            </a:r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ষষ্ঠক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 (ভাবের পরিণতি)।</a:t>
            </a:r>
          </a:p>
        </p:txBody>
      </p:sp>
      <p:sp>
        <p:nvSpPr>
          <p:cNvPr id="10" name="Rectangle: Beveled 9">
            <a:extLst>
              <a:ext uri="{FF2B5EF4-FFF2-40B4-BE49-F238E27FC236}">
                <a16:creationId xmlns:a16="http://schemas.microsoft.com/office/drawing/2014/main" id="{FC9D8E70-D346-491B-915A-B771D39E02B8}"/>
              </a:ext>
            </a:extLst>
          </p:cNvPr>
          <p:cNvSpPr/>
          <p:nvPr/>
        </p:nvSpPr>
        <p:spPr>
          <a:xfrm>
            <a:off x="8326434" y="2438399"/>
            <a:ext cx="3733801" cy="3907973"/>
          </a:xfrm>
          <a:prstGeom prst="beve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মিলবিন্যাস (</a:t>
            </a:r>
            <a:r>
              <a:rPr lang="en-US" sz="2400" b="1" dirty="0">
                <a:latin typeface="Nikosh" panose="02000000000000000000" pitchFamily="2" charset="0"/>
                <a:cs typeface="Nikosh" panose="02000000000000000000" pitchFamily="2" charset="0"/>
              </a:rPr>
              <a:t>Rhyme Scheme)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কপোতাক্ষ নদে অষ্টক: </a:t>
            </a:r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কখকখ কখকখ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ষষ্ঠক মিলবিন্যাস: </a:t>
            </a:r>
            <a:r>
              <a:rPr lang="bn-BD" sz="2400" b="1" dirty="0">
                <a:latin typeface="Nikosh" panose="02000000000000000000" pitchFamily="2" charset="0"/>
                <a:cs typeface="Nikosh" panose="02000000000000000000" pitchFamily="2" charset="0"/>
              </a:rPr>
              <a:t>গঘঙগঘঙ</a:t>
            </a:r>
            <a:endParaRPr lang="en-US" sz="2400" b="1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12" name="Graphic 11" descr="Open book">
            <a:extLst>
              <a:ext uri="{FF2B5EF4-FFF2-40B4-BE49-F238E27FC236}">
                <a16:creationId xmlns:a16="http://schemas.microsoft.com/office/drawing/2014/main" id="{1C523EF7-C664-4F34-9C22-55233B5C1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1978" y="2368210"/>
            <a:ext cx="1031130" cy="723333"/>
          </a:xfrm>
          <a:prstGeom prst="rect">
            <a:avLst/>
          </a:prstGeom>
        </p:spPr>
      </p:pic>
      <p:pic>
        <p:nvPicPr>
          <p:cNvPr id="14" name="Graphic 13" descr="Books">
            <a:extLst>
              <a:ext uri="{FF2B5EF4-FFF2-40B4-BE49-F238E27FC236}">
                <a16:creationId xmlns:a16="http://schemas.microsoft.com/office/drawing/2014/main" id="{045F7453-F790-4826-A4E6-54DD16538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335937">
            <a:off x="9742386" y="2430472"/>
            <a:ext cx="1305529" cy="597027"/>
          </a:xfrm>
          <a:prstGeom prst="rect">
            <a:avLst/>
          </a:prstGeom>
        </p:spPr>
      </p:pic>
      <p:pic>
        <p:nvPicPr>
          <p:cNvPr id="16" name="Graphic 15" descr="Classroom">
            <a:extLst>
              <a:ext uri="{FF2B5EF4-FFF2-40B4-BE49-F238E27FC236}">
                <a16:creationId xmlns:a16="http://schemas.microsoft.com/office/drawing/2014/main" id="{A02D7033-AB51-4A36-9320-4F4B386B4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3583" y="308521"/>
            <a:ext cx="1450531" cy="1150164"/>
          </a:xfrm>
          <a:prstGeom prst="rect">
            <a:avLst/>
          </a:prstGeom>
        </p:spPr>
      </p:pic>
      <p:pic>
        <p:nvPicPr>
          <p:cNvPr id="18" name="Graphic 17" descr="Newspaper">
            <a:extLst>
              <a:ext uri="{FF2B5EF4-FFF2-40B4-BE49-F238E27FC236}">
                <a16:creationId xmlns:a16="http://schemas.microsoft.com/office/drawing/2014/main" id="{5EBF2A45-17EF-4E1B-BA5C-CF2BEAD4A1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25090" y="2368211"/>
            <a:ext cx="1350623" cy="636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9725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E1DC0417-C4C5-4907-9581-BEC11C55A9AB}"/>
              </a:ext>
            </a:extLst>
          </p:cNvPr>
          <p:cNvSpPr/>
          <p:nvPr/>
        </p:nvSpPr>
        <p:spPr>
          <a:xfrm>
            <a:off x="1034143" y="500743"/>
            <a:ext cx="10853057" cy="1415143"/>
          </a:xfrm>
          <a:prstGeom prst="bevel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" panose="02000000000000000000" pitchFamily="2" charset="0"/>
                <a:cs typeface="Nikosh" panose="02000000000000000000" pitchFamily="2" charset="0"/>
              </a:rPr>
              <a:t>গুরুত্বপূর্ণ শব্দার্থ ও টীকা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F2007CB-39C7-4FA7-BD2F-F62709E021EA}"/>
              </a:ext>
            </a:extLst>
          </p:cNvPr>
          <p:cNvSpPr/>
          <p:nvPr/>
        </p:nvSpPr>
        <p:spPr>
          <a:xfrm>
            <a:off x="1034143" y="2394857"/>
            <a:ext cx="4180114" cy="141514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সতত</a:t>
            </a:r>
          </a:p>
          <a:p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স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র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দা বা সব সময়। কবি প্রবাসেও সর্বদা নদের কথা ভাবেন।</a:t>
            </a:r>
          </a:p>
          <a:p>
            <a:endParaRPr lang="bn-BD" sz="2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94F382E-AB1A-411B-A549-E56ADAD1EB3A}"/>
              </a:ext>
            </a:extLst>
          </p:cNvPr>
          <p:cNvSpPr/>
          <p:nvPr/>
        </p:nvSpPr>
        <p:spPr>
          <a:xfrm>
            <a:off x="1034143" y="4129240"/>
            <a:ext cx="4278086" cy="1578542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বিরলে</a:t>
            </a:r>
          </a:p>
          <a:p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একান্তে বা নির্জনে। নির্জন মূহুর্তে করি নদকে স্মরণ করেন</a:t>
            </a:r>
            <a:endParaRPr lang="bn-BD" sz="28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BE58F56-E0D0-4449-B462-89BE0A836D10}"/>
              </a:ext>
            </a:extLst>
          </p:cNvPr>
          <p:cNvSpPr/>
          <p:nvPr/>
        </p:nvSpPr>
        <p:spPr>
          <a:xfrm>
            <a:off x="6675119" y="4129239"/>
            <a:ext cx="5212081" cy="149512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প্রজারূপে রাজ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রূপ</a:t>
            </a:r>
            <a:endParaRPr lang="en-US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algn="ctr"/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প্রজা যেমন রাজাকে কর দেয়, নদীও সাগরকে জলকণ কর দোয়া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4592B06-8248-474D-A7D8-B4ED5F957B46}"/>
              </a:ext>
            </a:extLst>
          </p:cNvPr>
          <p:cNvSpPr/>
          <p:nvPr/>
        </p:nvSpPr>
        <p:spPr>
          <a:xfrm>
            <a:off x="6675120" y="2319688"/>
            <a:ext cx="5212080" cy="1318661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নিশা/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ভ্রা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ন্তি</a:t>
            </a:r>
          </a:p>
          <a:p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নিশা অর্থ রাত্রি। </a:t>
            </a:r>
            <a:r>
              <a:rPr lang="en-US" sz="2400" dirty="0" err="1">
                <a:latin typeface="Nikosh" panose="02000000000000000000" pitchFamily="2" charset="0"/>
                <a:cs typeface="Nikosh" panose="02000000000000000000" pitchFamily="2" charset="0"/>
              </a:rPr>
              <a:t>ভ্রা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ন্তি অর্থ ভুল বা স্বপ্নাবেশের মায়াজাল।</a:t>
            </a:r>
          </a:p>
        </p:txBody>
      </p:sp>
    </p:spTree>
    <p:extLst>
      <p:ext uri="{BB962C8B-B14F-4D97-AF65-F5344CB8AC3E}">
        <p14:creationId xmlns:p14="http://schemas.microsoft.com/office/powerpoint/2010/main" val="428489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1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Beveled 2">
            <a:extLst>
              <a:ext uri="{FF2B5EF4-FFF2-40B4-BE49-F238E27FC236}">
                <a16:creationId xmlns:a16="http://schemas.microsoft.com/office/drawing/2014/main" id="{C3B944DF-252A-457C-8DE2-6E044C31A448}"/>
              </a:ext>
            </a:extLst>
          </p:cNvPr>
          <p:cNvSpPr/>
          <p:nvPr/>
        </p:nvSpPr>
        <p:spPr>
          <a:xfrm>
            <a:off x="388219" y="259882"/>
            <a:ext cx="11415562" cy="1809550"/>
          </a:xfrm>
          <a:prstGeom prst="bevel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>
                <a:latin typeface="Nikosh" panose="02000000000000000000" pitchFamily="2" charset="0"/>
                <a:cs typeface="Nikosh" panose="02000000000000000000" pitchFamily="2" charset="0"/>
              </a:rPr>
              <a:t>কবিতার মূলভাব ও স্বদেশপ্রেম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18E68D-5220-4D76-B74D-25505CF3A43A}"/>
              </a:ext>
            </a:extLst>
          </p:cNvPr>
          <p:cNvSpPr/>
          <p:nvPr/>
        </p:nvSpPr>
        <p:spPr>
          <a:xfrm>
            <a:off x="388219" y="2261937"/>
            <a:ext cx="6708808" cy="408111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>
                <a:highlight>
                  <a:srgbClr val="00808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মূলভাবের ৩টি প্রধান দিক</a:t>
            </a:r>
            <a:r>
              <a:rPr lang="en-US" sz="2800" dirty="0">
                <a:highlight>
                  <a:srgbClr val="00808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endParaRPr lang="bn-BD" sz="2800" dirty="0">
              <a:highlight>
                <a:srgbClr val="008080"/>
              </a:highligh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>
              <a:lnSpc>
                <a:spcPct val="150000"/>
              </a:lnSpc>
            </a:pP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১. প্রবাস জীবনের স্মৃতিকাতরতা: ফ্রান্সের ভার্সাই নগরীতে বসে কবি শৈশবের কপোতাক্ষ নদের স্রোতধ্বনি শুনতে পান।</a:t>
            </a:r>
          </a:p>
          <a:p>
            <a:endParaRPr lang="bn-BD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২. দুগ্ধ-স্রোতোকণী জল: বিশ্বজুড়ে বহু নদী দেখলেও কপোতাক্ষের মতো মাতৃ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স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র মতো জল আর কোথাও পাননি।</a:t>
            </a:r>
          </a:p>
          <a:p>
            <a:endParaRPr lang="bn-BD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৩. সকাতর মিনতি: স্বদেশ যেন কবিকে ভুলে না যায়, প্রবাসেও কবি বঙ্গভাষায় স্বদেশের গান গা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য়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CBCE40-BF71-4521-BDC1-189DBAEBBD39}"/>
              </a:ext>
            </a:extLst>
          </p:cNvPr>
          <p:cNvSpPr/>
          <p:nvPr/>
        </p:nvSpPr>
        <p:spPr>
          <a:xfrm>
            <a:off x="7575082" y="2974206"/>
            <a:ext cx="4424413" cy="224268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"বহু দেশে দেখিয়াছি বহু নদ-দলে, কিন্তু এ স্নেহের তৃষ্ণা মিটে কার জলে?"</a:t>
            </a:r>
          </a:p>
          <a:p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- কবি মা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ই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কেল মধুসূদন দ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 (কপোতাক্ষ ন</a:t>
            </a:r>
            <a:r>
              <a:rPr lang="en-US" sz="2400" dirty="0"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  <a:r>
              <a:rPr lang="bn-BD" sz="2400" dirty="0"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32761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allAtOnce" animBg="1"/>
      <p:bldP spid="4" grpId="1" build="allAtOnce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6EB1A6-593E-4E8D-934C-5C65B9D98A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2402" y="2322530"/>
            <a:ext cx="5736770" cy="3108543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bn-IN" altLang="bn-BD" sz="3200" dirty="0">
                <a:solidFill>
                  <a:srgbClr val="00000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একক কাজ</a:t>
            </a:r>
            <a:r>
              <a:rPr lang="bn-BD" altLang="bn-BD" sz="3200" dirty="0">
                <a:solidFill>
                  <a:srgbClr val="000000"/>
                </a:solidFill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endParaRPr lang="bn-BD" altLang="bn-BD" sz="3200" dirty="0">
              <a:highlight>
                <a:srgbClr val="C0C0C0"/>
              </a:highligh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প্রশ্ন</a:t>
            </a:r>
            <a:r>
              <a:rPr lang="bn-BD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চতুর্দশপদী কবিতার বা সনেটের দুটি প্রধান অংশের নাম কী কী</a:t>
            </a:r>
            <a:r>
              <a:rPr lang="bn-BD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  <a:endParaRPr lang="en-US" altLang="bn-BD" sz="2400" dirty="0">
              <a:solidFill>
                <a:srgbClr val="0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bn-BD" sz="2400" dirty="0">
              <a:solidFill>
                <a:srgbClr val="0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bn-IN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bn-BD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r>
              <a:rPr lang="en-US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অষ্টক </a:t>
            </a:r>
            <a:r>
              <a:rPr lang="bn-BD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আট চরণ</a:t>
            </a:r>
            <a:r>
              <a:rPr lang="bn-BD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 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এবং</a:t>
            </a:r>
            <a:r>
              <a:rPr lang="bn-BD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ষষ্</a:t>
            </a:r>
            <a:r>
              <a:rPr lang="en-US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ট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 </a:t>
            </a:r>
            <a:r>
              <a:rPr lang="bn-BD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ছ</a:t>
            </a:r>
            <a:r>
              <a:rPr lang="en-US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য়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চরণ</a:t>
            </a:r>
            <a:r>
              <a:rPr lang="bn-BD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</a:t>
            </a:r>
            <a:endParaRPr lang="bn-BD" altLang="bn-BD" sz="24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bn-BD" sz="24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56574E52-13D9-458B-831C-9E66EA4920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-108929"/>
            <a:ext cx="10319657" cy="2308324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bn-BD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kumimoji="0" lang="bn-IN" altLang="bn-BD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শ্রেণি কাজ ও সমাধান </a:t>
            </a:r>
            <a:r>
              <a:rPr kumimoji="0" lang="bn-BD" altLang="bn-BD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(</a:t>
            </a:r>
            <a:r>
              <a:rPr kumimoji="0" lang="bn-IN" altLang="bn-BD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একক ও জোড়ায়</a:t>
            </a:r>
            <a:r>
              <a:rPr kumimoji="0" lang="bn-BD" altLang="bn-BD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)</a:t>
            </a:r>
            <a:br>
              <a:rPr kumimoji="0" lang="en-US" altLang="bn-BD" sz="4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</a:br>
            <a:endParaRPr kumimoji="0" lang="bn-BD" altLang="bn-BD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079552F-21F3-4160-9911-B90E4ABEB5C9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 bwMode="auto">
          <a:xfrm>
            <a:off x="6564314" y="2291752"/>
            <a:ext cx="5475284" cy="3170099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bn-BD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জোড়ায় কাজ</a:t>
            </a:r>
            <a:r>
              <a:rPr kumimoji="0" lang="bn-BD" altLang="bn-BD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endParaRPr kumimoji="0" lang="bn-BD" altLang="bn-BD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highlight>
                <a:srgbClr val="C0C0C0"/>
              </a:highlight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IN" altLang="bn-BD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প্রশ্ন</a:t>
            </a:r>
            <a:r>
              <a:rPr kumimoji="0" lang="bn-BD" altLang="bn-BD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kumimoji="0" lang="bn-IN" altLang="bn-BD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দুগ্ধ</a:t>
            </a:r>
            <a:r>
              <a:rPr kumimoji="0" lang="bn-BD" altLang="bn-BD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  <a:r>
              <a:rPr kumimoji="0" lang="bn-IN" altLang="bn-BD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স্রোতোরূপী বলতে কবি কপোতাক্ষ নদ সম্পর্কে কী বুঝিয়েছেন</a:t>
            </a:r>
            <a:r>
              <a:rPr kumimoji="0" lang="bn-BD" altLang="bn-BD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?</a:t>
            </a:r>
            <a:endParaRPr lang="en-US" altLang="bn-BD" sz="2400" dirty="0">
              <a:solidFill>
                <a:srgbClr val="0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bn-BD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bn-IN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উত্তর</a:t>
            </a:r>
            <a:r>
              <a:rPr lang="bn-BD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 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কবি কপোতাক্ষ নদকে মায়ের দুধের সাথে তুলনা করেছেন</a:t>
            </a:r>
            <a:r>
              <a:rPr lang="bn-BD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, </a:t>
            </a:r>
            <a:r>
              <a:rPr lang="bn-IN" altLang="bn-BD" sz="24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যা তার গভীর মমতা ও ভালোবাসার বহিঃপ্রকাশ।</a:t>
            </a:r>
            <a:endParaRPr kumimoji="0" lang="en-US" altLang="bn-BD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BD" altLang="bn-BD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  </a:t>
            </a:r>
            <a:endParaRPr kumimoji="0" lang="bn-BD" altLang="bn-BD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70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1" animBg="1"/>
      <p:bldP spid="7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A8ECF-9D4E-487B-B22A-173CF3217BD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br>
              <a:rPr lang="en-US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</a:br>
            <a:br>
              <a:rPr lang="en-US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bn-IN" altLang="bn-BD" sz="6700" b="1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দলগত কাজ</a:t>
            </a:r>
            <a:br>
              <a:rPr lang="bn-BD" altLang="bn-BD" dirty="0">
                <a:latin typeface="Nikosh" panose="02000000000000000000" pitchFamily="2" charset="0"/>
                <a:cs typeface="Nikosh" panose="02000000000000000000" pitchFamily="2" charset="0"/>
              </a:rPr>
            </a:br>
            <a:br>
              <a:rPr lang="bn-BD" altLang="bn-BD" dirty="0"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bn-B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45BB7-47F0-4FE1-82F5-593F8D174B1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n-US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  <a:r>
              <a:rPr lang="bn-IN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দল</a:t>
            </a: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endParaRPr lang="en-US" altLang="bn-BD" sz="3200" dirty="0">
              <a:solidFill>
                <a:srgbClr val="0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</a:t>
            </a:r>
            <a:r>
              <a:rPr lang="bn-IN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কপোতাক্ষ নদ</a:t>
            </a: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’ </a:t>
            </a:r>
            <a:r>
              <a:rPr lang="bn-IN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কবিতায় প্রকাশ পাওয়া জীবনের তীব্র স্মৃতিকাতরতা ও প্রবাসে জীবনের শূন্যতার ব্যাকুলতা আলোচনা করো।</a:t>
            </a: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 </a:t>
            </a:r>
            <a:endParaRPr lang="en-US" altLang="bn-BD" sz="3200" dirty="0">
              <a:solidFill>
                <a:srgbClr val="0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bn-BD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68D292-079A-4622-B3EA-CEEBAAA1B4C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lv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IN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খ</a:t>
            </a: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-</a:t>
            </a:r>
            <a:r>
              <a:rPr lang="bn-IN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দল</a:t>
            </a: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:</a:t>
            </a:r>
            <a:endParaRPr lang="bn-BD" altLang="bn-BD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‘</a:t>
            </a:r>
            <a:r>
              <a:rPr lang="bn-IN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কপোতাক্ষ নদ</a:t>
            </a: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’ </a:t>
            </a:r>
            <a:r>
              <a:rPr lang="bn-IN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কবিতায় সুদূর প্রবাসে বসেও কবি যেভাবে কপোতাক্ষ নদের স্মৃতিচারণ করেছেন তা বিশ্লেষণ করো।</a:t>
            </a:r>
            <a:r>
              <a:rPr lang="bn-BD" altLang="bn-BD" sz="3200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 </a:t>
            </a:r>
            <a:r>
              <a:rPr lang="bn-BD" altLang="bn-BD" dirty="0">
                <a:solidFill>
                  <a:srgbClr val="0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bn-BD" altLang="bn-BD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bn-BD" dirty="0"/>
          </a:p>
        </p:txBody>
      </p:sp>
    </p:spTree>
    <p:extLst>
      <p:ext uri="{BB962C8B-B14F-4D97-AF65-F5344CB8AC3E}">
        <p14:creationId xmlns:p14="http://schemas.microsoft.com/office/powerpoint/2010/main" val="2306183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A389E2E-91A0-4728-BF97-66028BFD5A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8928" y="2323747"/>
            <a:ext cx="835478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n-BD" altLang="bn-BD" sz="2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Nikosh" panose="02000000000000000000" pitchFamily="2" charset="0"/>
                <a:cs typeface="Nikosh" panose="02000000000000000000" pitchFamily="2" charset="0"/>
              </a:rPr>
              <a:t>  </a:t>
            </a:r>
            <a:endParaRPr kumimoji="0" lang="bn-BD" altLang="bn-BD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7" name="Rectangle: Beveled 6">
            <a:extLst>
              <a:ext uri="{FF2B5EF4-FFF2-40B4-BE49-F238E27FC236}">
                <a16:creationId xmlns:a16="http://schemas.microsoft.com/office/drawing/2014/main" id="{BFEEAE41-EEDE-4AC9-A12C-A756040D89E6}"/>
              </a:ext>
            </a:extLst>
          </p:cNvPr>
          <p:cNvSpPr/>
          <p:nvPr/>
        </p:nvSpPr>
        <p:spPr>
          <a:xfrm>
            <a:off x="1164770" y="116765"/>
            <a:ext cx="9514115" cy="1333099"/>
          </a:xfrm>
          <a:prstGeom prst="bevel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latin typeface="Nikosh" panose="02000000000000000000" pitchFamily="2" charset="0"/>
                <a:cs typeface="Nikosh" panose="02000000000000000000" pitchFamily="2" charset="0"/>
              </a:rPr>
              <a:t>মূল্যায়ন ও উত্তরপত্র (পাঠ যাচাই)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0BDAF64-D9ED-4CD7-B20C-2FABB74C0F0D}"/>
              </a:ext>
            </a:extLst>
          </p:cNvPr>
          <p:cNvSpPr txBox="1"/>
          <p:nvPr/>
        </p:nvSpPr>
        <p:spPr>
          <a:xfrm>
            <a:off x="195941" y="1629916"/>
            <a:ext cx="5900056" cy="107721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১. প্রশ্ন: কপোতাক্ষ নদ' কবিতাটি কোন ধরণের কবিতা?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5D2AD5-1121-4A73-B96F-F94DEFFF5730}"/>
              </a:ext>
            </a:extLst>
          </p:cNvPr>
          <p:cNvSpPr txBox="1"/>
          <p:nvPr/>
        </p:nvSpPr>
        <p:spPr>
          <a:xfrm>
            <a:off x="195939" y="2934765"/>
            <a:ext cx="5900057" cy="1015663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২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. 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প্রশ্ন: কবি 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প্রবাস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 জীব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ক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প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ো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ত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ক্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ষ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ে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র জলকে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কী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সের সাথে তুলনা করেছেন?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E5179E-E526-4624-9BB1-019BEF43E8EF}"/>
              </a:ext>
            </a:extLst>
          </p:cNvPr>
          <p:cNvSpPr txBox="1"/>
          <p:nvPr/>
        </p:nvSpPr>
        <p:spPr>
          <a:xfrm>
            <a:off x="7021285" y="1911869"/>
            <a:ext cx="4876799" cy="52322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উত্তর: চতুর্দশপদী/ সনেট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DF07CC-4DDE-43D1-ACBA-B03C7E32097C}"/>
              </a:ext>
            </a:extLst>
          </p:cNvPr>
          <p:cNvSpPr txBox="1"/>
          <p:nvPr/>
        </p:nvSpPr>
        <p:spPr>
          <a:xfrm>
            <a:off x="195939" y="4166318"/>
            <a:ext cx="5900058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৩. প্রশ্ন: 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প্রবাসে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কবি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 ফ্রান্সের কোন নগরে বসবাস করতেন?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20C71C-1FBE-404B-BE6D-97BFE7C08CCC}"/>
              </a:ext>
            </a:extLst>
          </p:cNvPr>
          <p:cNvSpPr txBox="1"/>
          <p:nvPr/>
        </p:nvSpPr>
        <p:spPr>
          <a:xfrm>
            <a:off x="7119259" y="4381761"/>
            <a:ext cx="4778826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উত্তর: ভা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র্সাই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 ন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গ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রে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E1A667-EF11-4FE3-B408-0AD4C8EF5889}"/>
              </a:ext>
            </a:extLst>
          </p:cNvPr>
          <p:cNvSpPr txBox="1"/>
          <p:nvPr/>
        </p:nvSpPr>
        <p:spPr>
          <a:xfrm>
            <a:off x="220435" y="5547916"/>
            <a:ext cx="5875562" cy="95410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৪. প্রশ্ন: কপোতাক্ষ নদ' কবিতার মূল সুর বা বিষয়বস্তু কী?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8C489F6-EF40-4E38-9D69-CD952FA38BC6}"/>
              </a:ext>
            </a:extLst>
          </p:cNvPr>
          <p:cNvSpPr txBox="1"/>
          <p:nvPr/>
        </p:nvSpPr>
        <p:spPr>
          <a:xfrm>
            <a:off x="7032171" y="3156259"/>
            <a:ext cx="4876799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উত্তর: দু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গ্ধধারার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সাথে</a:t>
            </a:r>
            <a:r>
              <a:rPr lang="en-US" sz="2800" dirty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bn-BD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8F2EFD-7976-4621-B3ED-8B2CEFC889F0}"/>
              </a:ext>
            </a:extLst>
          </p:cNvPr>
          <p:cNvSpPr txBox="1"/>
          <p:nvPr/>
        </p:nvSpPr>
        <p:spPr>
          <a:xfrm>
            <a:off x="7032171" y="5732581"/>
            <a:ext cx="5040084" cy="58477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উত্তর: </a:t>
            </a:r>
            <a:r>
              <a:rPr lang="en-US" sz="2800" dirty="0" err="1">
                <a:latin typeface="Nikosh" panose="02000000000000000000" pitchFamily="2" charset="0"/>
                <a:cs typeface="Nikosh" panose="02000000000000000000" pitchFamily="2" charset="0"/>
              </a:rPr>
              <a:t>গভী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র 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স্বদেশপ্রেম</a:t>
            </a:r>
            <a:r>
              <a:rPr lang="bn-BD" sz="2800" dirty="0">
                <a:latin typeface="Nikosh" panose="02000000000000000000" pitchFamily="2" charset="0"/>
                <a:cs typeface="Nikosh" panose="02000000000000000000" pitchFamily="2" charset="0"/>
              </a:rPr>
              <a:t> ও স্মৃতিকাতরতা</a:t>
            </a:r>
          </a:p>
        </p:txBody>
      </p:sp>
    </p:spTree>
    <p:extLst>
      <p:ext uri="{BB962C8B-B14F-4D97-AF65-F5344CB8AC3E}">
        <p14:creationId xmlns:p14="http://schemas.microsoft.com/office/powerpoint/2010/main" val="369465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C5F1F8E-A3CD-41CC-9460-994EA51651A4}"/>
              </a:ext>
            </a:extLst>
          </p:cNvPr>
          <p:cNvSpPr txBox="1"/>
          <p:nvPr/>
        </p:nvSpPr>
        <p:spPr>
          <a:xfrm>
            <a:off x="2351314" y="2100943"/>
            <a:ext cx="7489372" cy="329320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“ 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কপোতাক্ষ নদ কবিতাটি মূলত কবির গভীর স্বদেশপ্রেম ও কপোতাক্ষ নদের প্রতি এক আকুল নিবেদন</a:t>
            </a:r>
            <a:r>
              <a:rPr lang="en-US" sz="3200" dirty="0">
                <a:latin typeface="Nikosh" panose="02000000000000000000" pitchFamily="2" charset="0"/>
                <a:cs typeface="Nikosh" panose="02000000000000000000" pitchFamily="2" charset="0"/>
              </a:rPr>
              <a:t>” -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উক্তিটির সপক্ষে তোমার যুক্তি লিখে আনবে।</a:t>
            </a:r>
            <a:endParaRPr lang="en-US" sz="32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bn-BD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172CED-A177-40FC-B14F-520F2FDB593E}"/>
              </a:ext>
            </a:extLst>
          </p:cNvPr>
          <p:cNvSpPr txBox="1"/>
          <p:nvPr/>
        </p:nvSpPr>
        <p:spPr>
          <a:xfrm>
            <a:off x="1317171" y="566056"/>
            <a:ext cx="9579429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latin typeface="Nikosh" panose="02000000000000000000" pitchFamily="2" charset="0"/>
                <a:cs typeface="Nikosh" panose="02000000000000000000" pitchFamily="2" charset="0"/>
              </a:rPr>
              <a:t>বাড়ির</a:t>
            </a:r>
            <a:r>
              <a:rPr lang="en-US" sz="6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>
                <a:latin typeface="Nikosh" panose="02000000000000000000" pitchFamily="2" charset="0"/>
                <a:cs typeface="Nikosh" panose="02000000000000000000" pitchFamily="2" charset="0"/>
              </a:rPr>
              <a:t>কাজ</a:t>
            </a:r>
            <a:r>
              <a:rPr lang="en-US" sz="6000" b="1" dirty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78548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C2530C-4F4B-4BD8-9925-90580B567DCD}"/>
              </a:ext>
            </a:extLst>
          </p:cNvPr>
          <p:cNvSpPr txBox="1"/>
          <p:nvPr/>
        </p:nvSpPr>
        <p:spPr>
          <a:xfrm>
            <a:off x="669471" y="761999"/>
            <a:ext cx="10853057" cy="1015663"/>
          </a:xfrm>
          <a:prstGeom prst="rect">
            <a:avLst/>
          </a:prstGeom>
          <a:ln>
            <a:solidFill>
              <a:srgbClr val="92D05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latin typeface="Nikosh" panose="02000000000000000000" pitchFamily="2" charset="0"/>
                <a:cs typeface="Nikosh" panose="02000000000000000000" pitchFamily="2" charset="0"/>
              </a:rPr>
              <a:t>ধন্যবাদ!</a:t>
            </a:r>
            <a:endParaRPr lang="en-US" sz="60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186ABC-49E6-479D-A95E-1DE3FF959EA8}"/>
              </a:ext>
            </a:extLst>
          </p:cNvPr>
          <p:cNvSpPr/>
          <p:nvPr/>
        </p:nvSpPr>
        <p:spPr>
          <a:xfrm>
            <a:off x="3439884" y="2601686"/>
            <a:ext cx="5823859" cy="231865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আজকের ক্লাসে সবার সুন্দর ও সক্রিয় অংশ</a:t>
            </a:r>
            <a:r>
              <a:rPr lang="en-US" sz="3200" dirty="0" err="1">
                <a:latin typeface="Nikosh" panose="02000000000000000000" pitchFamily="2" charset="0"/>
                <a:cs typeface="Nikosh" panose="02000000000000000000" pitchFamily="2" charset="0"/>
              </a:rPr>
              <a:t>গ্রহণে</a:t>
            </a:r>
            <a:r>
              <a:rPr lang="bn-BD" sz="3200" dirty="0">
                <a:latin typeface="Nikosh" panose="02000000000000000000" pitchFamily="2" charset="0"/>
                <a:cs typeface="Nikosh" panose="02000000000000000000" pitchFamily="2" charset="0"/>
              </a:rPr>
              <a:t>র জন্য অনেক ধন্যবাদ।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283F64F-705B-4042-808E-EAF564A841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429" y="4462967"/>
            <a:ext cx="3015343" cy="2363110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C86163D-11E7-4838-925A-BEFB940F7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689" y="4309044"/>
            <a:ext cx="3155253" cy="247275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6307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2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641</TotalTime>
  <Words>803</Words>
  <Application>Microsoft Office PowerPoint</Application>
  <PresentationFormat>Widescreen</PresentationFormat>
  <Paragraphs>101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Nikosh</vt:lpstr>
      <vt:lpstr>Vrinda</vt:lpstr>
      <vt:lpstr>Wingdings</vt:lpstr>
      <vt:lpstr>Office Theme</vt:lpstr>
      <vt:lpstr>PowerPoint Presentation</vt:lpstr>
      <vt:lpstr>PowerPoint Presentation</vt:lpstr>
      <vt:lpstr>  </vt:lpstr>
      <vt:lpstr>PowerPoint Presentation</vt:lpstr>
      <vt:lpstr>PowerPoint Presentation</vt:lpstr>
      <vt:lpstr>PowerPoint Presentation</vt:lpstr>
      <vt:lpstr>PowerPoint Presentation</vt:lpstr>
      <vt:lpstr> শ্রেণি কাজ ও সমাধান (একক ও জোড়ায়) </vt:lpstr>
      <vt:lpstr>  দলগত কাজ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বাতায়ন ডিজিটাল কন্টেন্ট (নবম-দশম শ্রেণি)</dc:title>
  <dc:creator>imran hossain</dc:creator>
  <cp:lastModifiedBy>imran hossain</cp:lastModifiedBy>
  <cp:revision>84</cp:revision>
  <dcterms:created xsi:type="dcterms:W3CDTF">2026-10-07T02:55:20Z</dcterms:created>
  <dcterms:modified xsi:type="dcterms:W3CDTF">2026-10-11T10:23:51Z</dcterms:modified>
</cp:coreProperties>
</file>