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7" r:id="rId2"/>
    <p:sldId id="258" r:id="rId3"/>
    <p:sldId id="259" r:id="rId4"/>
    <p:sldId id="287" r:id="rId5"/>
    <p:sldId id="290" r:id="rId6"/>
    <p:sldId id="273" r:id="rId7"/>
    <p:sldId id="274" r:id="rId8"/>
    <p:sldId id="275" r:id="rId9"/>
    <p:sldId id="276" r:id="rId10"/>
    <p:sldId id="277" r:id="rId11"/>
    <p:sldId id="278" r:id="rId12"/>
    <p:sldId id="288" r:id="rId13"/>
    <p:sldId id="289" r:id="rId14"/>
    <p:sldId id="279" r:id="rId15"/>
    <p:sldId id="280" r:id="rId16"/>
    <p:sldId id="282" r:id="rId17"/>
    <p:sldId id="261" r:id="rId18"/>
    <p:sldId id="262" r:id="rId19"/>
    <p:sldId id="263" r:id="rId20"/>
    <p:sldId id="264" r:id="rId21"/>
    <p:sldId id="283" r:id="rId22"/>
    <p:sldId id="281" r:id="rId23"/>
    <p:sldId id="265" r:id="rId24"/>
    <p:sldId id="266" r:id="rId25"/>
    <p:sldId id="267" r:id="rId26"/>
    <p:sldId id="268" r:id="rId27"/>
    <p:sldId id="269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59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17405E-3CA3-4496-841B-C3CEDAD5621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7F30F6-6B81-4982-8FC4-F5342580B4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245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454418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705055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104636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065041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532737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278304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922764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327863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225902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965300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35571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5EC2-171C-4AF3-A17F-8A110E9A6172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22B62-8699-43CE-BEE2-6ED3BBF5A8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898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5EC2-171C-4AF3-A17F-8A110E9A6172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22B62-8699-43CE-BEE2-6ED3BBF5A8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595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5EC2-171C-4AF3-A17F-8A110E9A6172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22B62-8699-43CE-BEE2-6ED3BBF5A8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490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5EC2-171C-4AF3-A17F-8A110E9A6172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22B62-8699-43CE-BEE2-6ED3BBF5A8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382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5EC2-171C-4AF3-A17F-8A110E9A6172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22B62-8699-43CE-BEE2-6ED3BBF5A8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226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5EC2-171C-4AF3-A17F-8A110E9A6172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22B62-8699-43CE-BEE2-6ED3BBF5A8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065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5EC2-171C-4AF3-A17F-8A110E9A6172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22B62-8699-43CE-BEE2-6ED3BBF5A8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122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5EC2-171C-4AF3-A17F-8A110E9A6172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22B62-8699-43CE-BEE2-6ED3BBF5A8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996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5EC2-171C-4AF3-A17F-8A110E9A6172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22B62-8699-43CE-BEE2-6ED3BBF5A8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408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5EC2-171C-4AF3-A17F-8A110E9A6172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22B62-8699-43CE-BEE2-6ED3BBF5A8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787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5EC2-171C-4AF3-A17F-8A110E9A6172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22B62-8699-43CE-BEE2-6ED3BBF5A8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55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455EC2-171C-4AF3-A17F-8A110E9A6172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922B62-8699-43CE-BEE2-6ED3BBF5A8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358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jp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jpg"/><Relationship Id="rId5" Type="http://schemas.openxmlformats.org/officeDocument/2006/relationships/image" Target="../media/image12.png"/><Relationship Id="rId10" Type="http://schemas.openxmlformats.org/officeDocument/2006/relationships/image" Target="../media/image17.jpe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0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1119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373979" y="0"/>
            <a:ext cx="3818021" cy="156966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96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96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52700"/>
            <a:ext cx="6457950" cy="43053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415203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49312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n-US" sz="4800" b="1" spc="5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049312"/>
            <a:ext cx="12192000" cy="5808688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endParaRPr lang="en-US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800" dirty="0" err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নামঃ</a:t>
            </a:r>
            <a:r>
              <a:rPr lang="en-US" sz="48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মেহেদী</a:t>
            </a:r>
            <a:r>
              <a:rPr lang="en-US" sz="48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হাসান</a:t>
            </a:r>
            <a:endParaRPr lang="en-US" sz="4800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পদবিঃ</a:t>
            </a:r>
            <a:r>
              <a:rPr lang="en-US" sz="36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36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3600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প্রতিষ্ঠানঃ</a:t>
            </a:r>
            <a:r>
              <a:rPr lang="en-US" sz="36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ড. </a:t>
            </a:r>
            <a:r>
              <a:rPr lang="en-US" sz="3600" dirty="0" err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খলিলুর</a:t>
            </a:r>
            <a:r>
              <a:rPr lang="en-US" sz="36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রহমান</a:t>
            </a:r>
            <a:r>
              <a:rPr lang="en-US" sz="36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বালিকা</a:t>
            </a:r>
            <a:r>
              <a:rPr lang="en-US" sz="36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lang="en-US" sz="36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36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600" dirty="0" err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উপজেলাঃচাটখিল</a:t>
            </a:r>
            <a:endParaRPr lang="en-US" sz="3600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জেলাঃ</a:t>
            </a:r>
            <a:r>
              <a:rPr lang="en-US" sz="36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নোয়াখালী</a:t>
            </a:r>
            <a:endParaRPr lang="en-US" sz="3600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36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নম্বরঃ০১৯৭০৯৮১৮২২</a:t>
            </a:r>
            <a:endParaRPr lang="en-US" sz="3600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ইমেইলঃmhrayhan704@gmail.com</a:t>
            </a:r>
            <a:endParaRPr lang="en-US" sz="3600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1126" y="2098624"/>
            <a:ext cx="1975810" cy="246888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</p:spTree>
    <p:extLst>
      <p:ext uri="{BB962C8B-B14F-4D97-AF65-F5344CB8AC3E}">
        <p14:creationId xmlns:p14="http://schemas.microsoft.com/office/powerpoint/2010/main" val="372722332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3"/>
          <p:cNvSpPr>
            <a:spLocks noGrp="1"/>
          </p:cNvSpPr>
          <p:nvPr>
            <p:ph sz="half" idx="2"/>
          </p:nvPr>
        </p:nvSpPr>
        <p:spPr>
          <a:xfrm>
            <a:off x="1838709" y="635503"/>
            <a:ext cx="8623102" cy="5859426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endParaRPr lang="en-US" sz="36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শ্রেনিঃ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ষ্টম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তৃতীয়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পরিচ্ছেদঃ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নৈতিক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15-</a:t>
            </a:r>
          </a:p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৪৫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07014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E:\Motiar D. Content\Class Viii\Picture\পাঠ ১৮\img_penetration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5417" y="-64318"/>
            <a:ext cx="4159158" cy="3038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318" y="3247637"/>
            <a:ext cx="3612244" cy="335530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2667" y="3247637"/>
            <a:ext cx="3789947" cy="343050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5948" y="3247637"/>
            <a:ext cx="3789947" cy="342790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2053" y="5376"/>
            <a:ext cx="3782766" cy="303431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932"/>
            <a:ext cx="3787940" cy="212494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 rot="5400000">
            <a:off x="4995464" y="-359503"/>
            <a:ext cx="1371600" cy="694675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তথ্য</a:t>
            </a:r>
            <a:r>
              <a:rPr lang="en-US" sz="28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ও </a:t>
            </a:r>
            <a:r>
              <a:rPr lang="en-US" sz="2800" dirty="0" err="1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যোগাযোগ</a:t>
            </a:r>
            <a:r>
              <a:rPr lang="en-US" sz="28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প্রযুক্তির</a:t>
            </a:r>
            <a:r>
              <a:rPr lang="en-US" sz="28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নিরাপদ</a:t>
            </a:r>
            <a:r>
              <a:rPr lang="en-US" sz="28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ও </a:t>
            </a:r>
            <a:r>
              <a:rPr lang="en-US" sz="2800" dirty="0" err="1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নৈতিক</a:t>
            </a:r>
            <a:r>
              <a:rPr lang="en-US" sz="28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ব্যবহার</a:t>
            </a:r>
            <a:endParaRPr lang="en-US" sz="280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36811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 txBox="1">
            <a:spLocks/>
          </p:cNvSpPr>
          <p:nvPr/>
        </p:nvSpPr>
        <p:spPr>
          <a:xfrm>
            <a:off x="766482" y="524436"/>
            <a:ext cx="10367682" cy="5580528"/>
          </a:xfrm>
          <a:prstGeom prst="rect">
            <a:avLst/>
          </a:prstGeom>
          <a:ln w="19050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 </a:t>
            </a:r>
            <a:r>
              <a:rPr lang="en-US" sz="7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US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ব্যবহারে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নৈতিকতার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গুরুত্ব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দুর্নীতি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নিরসনে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যোগা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পাসওয়ার্ড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ডুকুমেন্ট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রক্ষা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পদ্ধতি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প্রয়োগ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737528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/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1E3A8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96" name="Google Shape;96;p14"/>
          <p:cNvSpPr/>
          <p:nvPr/>
        </p:nvSpPr>
        <p:spPr>
          <a:xfrm>
            <a:off x="723900" y="6000750"/>
            <a:ext cx="1085850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723900" y="2667119"/>
            <a:ext cx="3467100" cy="2080021"/>
          </a:xfrm>
          <a:prstGeom prst="roundRect">
            <a:avLst>
              <a:gd name="adj" fmla="val 5495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4419600" y="2608064"/>
            <a:ext cx="3467100" cy="2080021"/>
          </a:xfrm>
          <a:prstGeom prst="roundRect">
            <a:avLst>
              <a:gd name="adj" fmla="val 5495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99" name="Google Shape;99;p14"/>
          <p:cNvSpPr/>
          <p:nvPr/>
        </p:nvSpPr>
        <p:spPr>
          <a:xfrm>
            <a:off x="8115300" y="2608064"/>
            <a:ext cx="3467100" cy="2080021"/>
          </a:xfrm>
          <a:prstGeom prst="roundRect">
            <a:avLst>
              <a:gd name="adj" fmla="val 5495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100" name="Google Shape;100;p14"/>
          <p:cNvSpPr/>
          <p:nvPr/>
        </p:nvSpPr>
        <p:spPr>
          <a:xfrm>
            <a:off x="723900" y="6000750"/>
            <a:ext cx="10858500" cy="9525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101" name="Google Shape;101;p14"/>
          <p:cNvSpPr/>
          <p:nvPr/>
        </p:nvSpPr>
        <p:spPr>
          <a:xfrm>
            <a:off x="723900" y="2608064"/>
            <a:ext cx="3467100" cy="38100"/>
          </a:xfrm>
          <a:prstGeom prst="rect">
            <a:avLst/>
          </a:prstGeom>
          <a:solidFill>
            <a:srgbClr val="1E3A8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102" name="Google Shape;102;p14"/>
          <p:cNvSpPr/>
          <p:nvPr/>
        </p:nvSpPr>
        <p:spPr>
          <a:xfrm>
            <a:off x="4419600" y="2608064"/>
            <a:ext cx="3467100" cy="3810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103" name="Google Shape;103;p14"/>
          <p:cNvSpPr/>
          <p:nvPr/>
        </p:nvSpPr>
        <p:spPr>
          <a:xfrm>
            <a:off x="8115300" y="2608064"/>
            <a:ext cx="3467100" cy="38100"/>
          </a:xfrm>
          <a:prstGeom prst="rect">
            <a:avLst/>
          </a:prstGeom>
          <a:solidFill>
            <a:srgbClr val="DC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pic>
        <p:nvPicPr>
          <p:cNvPr id="104" name="Google Shape;104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0600" y="2912864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86300" y="2912864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82000" y="2912864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4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76325" y="3027164"/>
            <a:ext cx="2857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4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800600" y="3027164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4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510587" y="3027164"/>
            <a:ext cx="200025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4"/>
          <p:cNvSpPr txBox="1"/>
          <p:nvPr/>
        </p:nvSpPr>
        <p:spPr>
          <a:xfrm>
            <a:off x="723900" y="457200"/>
            <a:ext cx="1095375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পাঠ</a:t>
            </a:r>
            <a:r>
              <a:rPr lang="en-US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১৫</a:t>
            </a:r>
            <a:endParaRPr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1" name="Google Shape;111;p14"/>
          <p:cNvSpPr txBox="1"/>
          <p:nvPr/>
        </p:nvSpPr>
        <p:spPr>
          <a:xfrm>
            <a:off x="723900" y="742950"/>
            <a:ext cx="114681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 err="1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নিরাপত্তাবিষয়ক</a:t>
            </a:r>
            <a:r>
              <a:rPr lang="en-US" sz="3600" b="1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3600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ধারণা</a:t>
            </a:r>
            <a:r>
              <a:rPr lang="en-US" sz="3600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ও </a:t>
            </a:r>
            <a:r>
              <a:rPr lang="en-US" sz="3600" b="1" i="0" u="none" strike="noStrike" cap="none" dirty="0" err="1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ফায়ারওয়াল</a:t>
            </a:r>
            <a:endParaRPr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2" name="Google Shape;112;p14"/>
          <p:cNvSpPr txBox="1"/>
          <p:nvPr/>
        </p:nvSpPr>
        <p:spPr>
          <a:xfrm>
            <a:off x="723900" y="6162675"/>
            <a:ext cx="1962150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তথ্য</a:t>
            </a:r>
            <a:r>
              <a:rPr lang="en-US" sz="16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ও </a:t>
            </a:r>
            <a:r>
              <a:rPr lang="en-US" sz="16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যোগাযোগ</a:t>
            </a:r>
            <a:r>
              <a:rPr lang="en-US" sz="16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16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প্রযুক্তি</a:t>
            </a:r>
            <a:r>
              <a:rPr lang="en-US" sz="16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— </a:t>
            </a:r>
            <a:r>
              <a:rPr lang="en-US" sz="16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৮ম</a:t>
            </a:r>
            <a:r>
              <a:rPr lang="en-US" sz="16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16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শ্রেণি</a:t>
            </a:r>
            <a:endParaRPr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3" name="Google Shape;113;p14"/>
          <p:cNvSpPr txBox="1"/>
          <p:nvPr/>
        </p:nvSpPr>
        <p:spPr>
          <a:xfrm>
            <a:off x="10467975" y="6162675"/>
            <a:ext cx="1209675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 err="1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অধ্যা</a:t>
            </a:r>
            <a:r>
              <a:rPr lang="as-IN" sz="1600" b="1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য়</a:t>
            </a:r>
            <a:r>
              <a:rPr lang="en-US" sz="1600" b="1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1600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৩ | </a:t>
            </a:r>
            <a:r>
              <a:rPr lang="en-US" sz="1600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পৃষ্ঠা</a:t>
            </a:r>
            <a:r>
              <a:rPr lang="en-US" sz="1600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৩৮</a:t>
            </a:r>
            <a:endParaRPr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4" name="Google Shape;114;p14"/>
          <p:cNvSpPr txBox="1"/>
          <p:nvPr/>
        </p:nvSpPr>
        <p:spPr>
          <a:xfrm>
            <a:off x="990600" y="3522464"/>
            <a:ext cx="318039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/>
            <a:r>
              <a:rPr lang="en-US" sz="2400" b="1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নেটওয়ার্ক</a:t>
            </a:r>
            <a:r>
              <a:rPr lang="en-US" sz="2400" b="1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ঝুঁকি</a:t>
            </a:r>
            <a:endParaRPr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5" name="Google Shape;115;p14"/>
          <p:cNvSpPr txBox="1"/>
          <p:nvPr/>
        </p:nvSpPr>
        <p:spPr>
          <a:xfrm>
            <a:off x="990600" y="3941564"/>
            <a:ext cx="3028950" cy="775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39925"/>
              </a:lnSpc>
            </a:pPr>
            <a:r>
              <a:rPr lang="en-US" i="0" u="none" strike="noStrike" cap="none" dirty="0" err="1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নেটও</a:t>
            </a:r>
            <a:r>
              <a:rPr lang="en-US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য়া</a:t>
            </a:r>
            <a:r>
              <a:rPr lang="en-US" i="0" u="none" strike="noStrike" cap="none" dirty="0" err="1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র্কের</a:t>
            </a:r>
            <a:r>
              <a:rPr lang="en-US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মাধ্যমে</a:t>
            </a:r>
            <a:r>
              <a:rPr lang="en-US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সবাই</a:t>
            </a:r>
            <a:r>
              <a:rPr lang="en-US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যুক্ত</a:t>
            </a:r>
            <a:r>
              <a:rPr lang="en-US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i="0" u="none" strike="noStrike" cap="none" dirty="0" err="1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থাকা</a:t>
            </a:r>
            <a:r>
              <a:rPr lang="as-IN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য়</a:t>
            </a:r>
            <a:r>
              <a:rPr lang="en-US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অনাকাঙ্ক্ষিত</a:t>
            </a:r>
            <a:r>
              <a:rPr lang="en-US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প্রবেশের</a:t>
            </a:r>
            <a:r>
              <a:rPr lang="en-US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ঝুঁকি</a:t>
            </a:r>
            <a:r>
              <a:rPr lang="en-US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তৈরি</a:t>
            </a:r>
            <a:r>
              <a:rPr lang="en-US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হ</a:t>
            </a:r>
            <a:r>
              <a:rPr lang="as-IN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য়</a:t>
            </a:r>
            <a:r>
              <a:rPr lang="en-US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।</a:t>
            </a:r>
            <a:endParaRPr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6" name="Google Shape;116;p14"/>
          <p:cNvSpPr txBox="1"/>
          <p:nvPr/>
        </p:nvSpPr>
        <p:spPr>
          <a:xfrm>
            <a:off x="4686300" y="3522464"/>
            <a:ext cx="318039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/>
            <a:r>
              <a:rPr lang="en-US" sz="2400" b="1" dirty="0" err="1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ফায়ারওয়াল</a:t>
            </a:r>
            <a:r>
              <a:rPr lang="en-US" sz="2400" b="1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(Firewall)</a:t>
            </a:r>
            <a:endParaRPr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7" name="Google Shape;117;p14"/>
          <p:cNvSpPr txBox="1"/>
          <p:nvPr/>
        </p:nvSpPr>
        <p:spPr>
          <a:xfrm>
            <a:off x="4686300" y="3941564"/>
            <a:ext cx="3028950" cy="775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39925"/>
              </a:lnSpc>
            </a:pPr>
            <a:r>
              <a:rPr lang="en-US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অননুমোদিত</a:t>
            </a:r>
            <a:r>
              <a:rPr lang="en-US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প্রবেশ</a:t>
            </a:r>
            <a:r>
              <a:rPr lang="en-US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রোখে</a:t>
            </a:r>
            <a:r>
              <a:rPr lang="en-US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i="0" u="none" strike="noStrike" cap="none" dirty="0" err="1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নেটও</a:t>
            </a:r>
            <a:r>
              <a:rPr lang="en-US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য়া</a:t>
            </a:r>
            <a:r>
              <a:rPr lang="en-US" i="0" u="none" strike="noStrike" cap="none" dirty="0" err="1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র্ক</a:t>
            </a:r>
            <a:r>
              <a:rPr lang="en-US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সুরক্ষার</a:t>
            </a:r>
            <a:r>
              <a:rPr lang="en-US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অদৃশ্য</a:t>
            </a:r>
            <a:r>
              <a:rPr lang="en-US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ডিজিটাল</a:t>
            </a:r>
            <a:r>
              <a:rPr lang="en-US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i="0" u="none" strike="noStrike" cap="none" dirty="0" err="1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দে</a:t>
            </a:r>
            <a:r>
              <a:rPr lang="en-US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য়া</a:t>
            </a:r>
            <a:r>
              <a:rPr lang="en-US" i="0" u="none" strike="noStrike" cap="none" dirty="0" err="1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ল</a:t>
            </a:r>
            <a:r>
              <a:rPr lang="en-US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।</a:t>
            </a:r>
            <a:endParaRPr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8" name="Google Shape;118;p14"/>
          <p:cNvSpPr txBox="1"/>
          <p:nvPr/>
        </p:nvSpPr>
        <p:spPr>
          <a:xfrm>
            <a:off x="8382000" y="3522464"/>
            <a:ext cx="318039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হ্যাকিং</a:t>
            </a:r>
            <a:r>
              <a:rPr lang="en-US" sz="2400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(Hacking)</a:t>
            </a:r>
            <a:endParaRPr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9" name="Google Shape;119;p14"/>
          <p:cNvSpPr txBox="1"/>
          <p:nvPr/>
        </p:nvSpPr>
        <p:spPr>
          <a:xfrm>
            <a:off x="8382000" y="3941564"/>
            <a:ext cx="3028950" cy="775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39925"/>
              </a:lnSpc>
            </a:pPr>
            <a:r>
              <a:rPr lang="en-US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নিরাপত্তার</a:t>
            </a:r>
            <a:r>
              <a:rPr lang="en-US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i="0" u="none" strike="noStrike" cap="none" dirty="0" err="1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দে</a:t>
            </a:r>
            <a:r>
              <a:rPr lang="en-US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য়া</a:t>
            </a:r>
            <a:r>
              <a:rPr lang="en-US" i="0" u="none" strike="noStrike" cap="none" dirty="0" err="1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ল</a:t>
            </a:r>
            <a:r>
              <a:rPr lang="en-US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ভেঙে</a:t>
            </a:r>
            <a:r>
              <a:rPr lang="en-US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অন্যের</a:t>
            </a:r>
            <a:r>
              <a:rPr lang="en-US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সিস্টেমে</a:t>
            </a:r>
            <a:r>
              <a:rPr lang="en-US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বেআইনি</a:t>
            </a:r>
            <a:r>
              <a:rPr lang="en-US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অনুপ্রবেশ</a:t>
            </a:r>
            <a:r>
              <a:rPr lang="en-US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ও </a:t>
            </a:r>
            <a:r>
              <a:rPr lang="en-US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তথ্য</a:t>
            </a:r>
            <a:r>
              <a:rPr lang="en-US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ক্ষতি</a:t>
            </a:r>
            <a:r>
              <a:rPr lang="en-US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।</a:t>
            </a:r>
            <a:endParaRPr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8650" y="1209598"/>
            <a:ext cx="3390900" cy="1369390"/>
          </a:xfrm>
          <a:prstGeom prst="rect">
            <a:avLst/>
          </a:prstGeom>
        </p:spPr>
      </p:pic>
      <p:pic>
        <p:nvPicPr>
          <p:cNvPr id="1028" name="Picture 4" descr="US declares 'national emergency' amid fears of cyber attacks on BESS, power sector – Batteries International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900" y="1295399"/>
            <a:ext cx="3181349" cy="132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150" y="1295399"/>
            <a:ext cx="3071404" cy="1214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841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2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3" dur="2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/>
      <p:bldP spid="114" grpId="0"/>
      <p:bldP spid="115" grpId="0"/>
      <p:bldP spid="116" grpId="0"/>
      <p:bldP spid="1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5"/>
          <p:cNvSpPr/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125" name="Google Shape;125;p15"/>
          <p:cNvSpPr/>
          <p:nvPr/>
        </p:nvSpPr>
        <p:spPr>
          <a:xfrm>
            <a:off x="723900" y="6000750"/>
            <a:ext cx="1085850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126" name="Google Shape;126;p15"/>
          <p:cNvSpPr/>
          <p:nvPr/>
        </p:nvSpPr>
        <p:spPr>
          <a:xfrm>
            <a:off x="723900" y="6000750"/>
            <a:ext cx="10858500" cy="9525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127" name="Google Shape;127;p15"/>
          <p:cNvSpPr/>
          <p:nvPr/>
        </p:nvSpPr>
        <p:spPr>
          <a:xfrm>
            <a:off x="723900" y="1857375"/>
            <a:ext cx="5162550" cy="1276350"/>
          </a:xfrm>
          <a:prstGeom prst="roundRect">
            <a:avLst>
              <a:gd name="adj" fmla="val 7462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128" name="Google Shape;128;p15"/>
          <p:cNvSpPr/>
          <p:nvPr/>
        </p:nvSpPr>
        <p:spPr>
          <a:xfrm>
            <a:off x="723900" y="3286125"/>
            <a:ext cx="5162550" cy="1000125"/>
          </a:xfrm>
          <a:prstGeom prst="roundRect">
            <a:avLst>
              <a:gd name="adj" fmla="val 9523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129" name="Google Shape;129;p15"/>
          <p:cNvSpPr/>
          <p:nvPr/>
        </p:nvSpPr>
        <p:spPr>
          <a:xfrm>
            <a:off x="723900" y="4438650"/>
            <a:ext cx="5162550" cy="1000125"/>
          </a:xfrm>
          <a:prstGeom prst="roundRect">
            <a:avLst>
              <a:gd name="adj" fmla="val 9523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130" name="Google Shape;130;p15"/>
          <p:cNvSpPr/>
          <p:nvPr/>
        </p:nvSpPr>
        <p:spPr>
          <a:xfrm>
            <a:off x="723900" y="1857375"/>
            <a:ext cx="38100" cy="1276350"/>
          </a:xfrm>
          <a:prstGeom prst="rect">
            <a:avLst/>
          </a:prstGeom>
          <a:solidFill>
            <a:srgbClr val="1E3A8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131" name="Google Shape;131;p15"/>
          <p:cNvSpPr/>
          <p:nvPr/>
        </p:nvSpPr>
        <p:spPr>
          <a:xfrm>
            <a:off x="723900" y="3286125"/>
            <a:ext cx="38100" cy="1000125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132" name="Google Shape;132;p15"/>
          <p:cNvSpPr/>
          <p:nvPr/>
        </p:nvSpPr>
        <p:spPr>
          <a:xfrm>
            <a:off x="723900" y="4438650"/>
            <a:ext cx="38100" cy="1000125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pic>
        <p:nvPicPr>
          <p:cNvPr id="133" name="Google Shape;133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43650" y="2124075"/>
            <a:ext cx="5238750" cy="30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1750" y="2162175"/>
            <a:ext cx="5162550" cy="2971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5"/>
          <p:cNvSpPr txBox="1"/>
          <p:nvPr/>
        </p:nvSpPr>
        <p:spPr>
          <a:xfrm>
            <a:off x="723900" y="457200"/>
            <a:ext cx="1095375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নিরাপত্তা</a:t>
            </a:r>
            <a:r>
              <a:rPr lang="en-US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কৌশল</a:t>
            </a:r>
            <a:endParaRPr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6" name="Google Shape;136;p15"/>
          <p:cNvSpPr txBox="1"/>
          <p:nvPr/>
        </p:nvSpPr>
        <p:spPr>
          <a:xfrm>
            <a:off x="723900" y="742950"/>
            <a:ext cx="114681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 err="1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পাসওয়ার্ড</a:t>
            </a:r>
            <a:r>
              <a:rPr lang="en-US" sz="3600" b="1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3600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সুরক্ষা</a:t>
            </a:r>
            <a:r>
              <a:rPr lang="en-US" sz="3600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ও </a:t>
            </a:r>
            <a:r>
              <a:rPr lang="en-US" sz="3600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ক্যাপচা</a:t>
            </a:r>
            <a:r>
              <a:rPr lang="en-US" sz="3600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(Captcha)</a:t>
            </a:r>
            <a:endParaRPr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7" name="Google Shape;137;p15"/>
          <p:cNvSpPr txBox="1"/>
          <p:nvPr/>
        </p:nvSpPr>
        <p:spPr>
          <a:xfrm>
            <a:off x="723900" y="6162675"/>
            <a:ext cx="1962150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তথ্য</a:t>
            </a:r>
            <a:r>
              <a:rPr lang="en-US" sz="16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ও </a:t>
            </a:r>
            <a:r>
              <a:rPr lang="en-US" sz="16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যোগাযোগ</a:t>
            </a:r>
            <a:r>
              <a:rPr lang="en-US" sz="16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16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প্রযুক্তি</a:t>
            </a:r>
            <a:r>
              <a:rPr lang="en-US" sz="16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— </a:t>
            </a:r>
            <a:r>
              <a:rPr lang="en-US" sz="16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৮ম</a:t>
            </a:r>
            <a:r>
              <a:rPr lang="en-US" sz="16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16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শ্রেণি</a:t>
            </a:r>
            <a:endParaRPr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8" name="Google Shape;138;p15"/>
          <p:cNvSpPr txBox="1"/>
          <p:nvPr/>
        </p:nvSpPr>
        <p:spPr>
          <a:xfrm>
            <a:off x="10467975" y="6162675"/>
            <a:ext cx="1209675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 err="1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অধ্যা</a:t>
            </a:r>
            <a:r>
              <a:rPr lang="as-IN" sz="1600" b="1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য়</a:t>
            </a:r>
            <a:r>
              <a:rPr lang="en-US" sz="1600" b="1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1600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৩ | </a:t>
            </a:r>
            <a:r>
              <a:rPr lang="en-US" sz="1600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পৃষ্ঠা</a:t>
            </a:r>
            <a:r>
              <a:rPr lang="en-US" sz="1600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৩৮</a:t>
            </a:r>
            <a:endParaRPr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9" name="Google Shape;139;p15"/>
          <p:cNvSpPr txBox="1"/>
          <p:nvPr/>
        </p:nvSpPr>
        <p:spPr>
          <a:xfrm>
            <a:off x="952500" y="2047875"/>
            <a:ext cx="508063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 err="1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পাসওয়াড</a:t>
            </a:r>
            <a:r>
              <a:rPr lang="en-US" sz="2000" b="1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নিরাপত্তা</a:t>
            </a:r>
            <a:endParaRPr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0" name="Google Shape;140;p15"/>
          <p:cNvSpPr txBox="1"/>
          <p:nvPr/>
        </p:nvSpPr>
        <p:spPr>
          <a:xfrm>
            <a:off x="952500" y="2390775"/>
            <a:ext cx="48387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সহজে</a:t>
            </a:r>
            <a:r>
              <a:rPr lang="en-US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অনুমান</a:t>
            </a:r>
            <a:r>
              <a:rPr lang="en-US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করা</a:t>
            </a:r>
            <a:r>
              <a:rPr lang="en-US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না</a:t>
            </a:r>
            <a:r>
              <a:rPr lang="en-US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b="0" i="0" u="none" strike="noStrike" cap="none" dirty="0" err="1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যা</a:t>
            </a:r>
            <a:r>
              <a:rPr lang="as-IN" b="0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য়</a:t>
            </a:r>
            <a:r>
              <a:rPr lang="en-US" b="0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এমন</a:t>
            </a:r>
            <a:r>
              <a:rPr lang="en-US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গোপন</a:t>
            </a:r>
            <a:r>
              <a:rPr lang="en-US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b="0" i="0" u="none" strike="noStrike" cap="none" dirty="0" err="1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পাসওয়ার্ড</a:t>
            </a:r>
            <a:r>
              <a:rPr lang="en-US" b="0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b="0" i="0" u="none" strike="noStrike" cap="none" dirty="0" err="1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দিয়ে</a:t>
            </a:r>
            <a:r>
              <a:rPr lang="en-US" b="0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b="0" i="0" u="none" strike="noStrike" cap="none" dirty="0" err="1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ডাটা</a:t>
            </a:r>
            <a:r>
              <a:rPr lang="en-US" b="0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সুরক্ষিত</a:t>
            </a:r>
            <a:r>
              <a:rPr lang="en-US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রাখা</a:t>
            </a:r>
            <a:r>
              <a:rPr lang="en-US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b="0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হ</a:t>
            </a:r>
            <a:r>
              <a:rPr lang="as-IN" b="0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য়</a:t>
            </a:r>
            <a:r>
              <a:rPr lang="en-US" b="0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।</a:t>
            </a:r>
            <a:endParaRPr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1" name="Google Shape;141;p15"/>
          <p:cNvSpPr txBox="1"/>
          <p:nvPr/>
        </p:nvSpPr>
        <p:spPr>
          <a:xfrm>
            <a:off x="952500" y="3476625"/>
            <a:ext cx="508063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রোবট</a:t>
            </a:r>
            <a:r>
              <a:rPr lang="en-US" sz="2000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বনাম</a:t>
            </a:r>
            <a:r>
              <a:rPr lang="en-US" sz="2000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মানুষ</a:t>
            </a:r>
            <a:endParaRPr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2" name="Google Shape;142;p15"/>
          <p:cNvSpPr txBox="1"/>
          <p:nvPr/>
        </p:nvSpPr>
        <p:spPr>
          <a:xfrm>
            <a:off x="952500" y="3819525"/>
            <a:ext cx="48387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বিশেষ</a:t>
            </a:r>
            <a:r>
              <a:rPr lang="en-US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রোবট</a:t>
            </a:r>
            <a:r>
              <a:rPr lang="en-US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b="0" i="0" u="none" strike="noStrike" cap="none" dirty="0" err="1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স্ব</a:t>
            </a:r>
            <a:r>
              <a:rPr lang="as-IN" b="0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য়</a:t>
            </a:r>
            <a:r>
              <a:rPr lang="en-US" b="0" i="0" u="none" strike="noStrike" cap="none" dirty="0" err="1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ংক্রি</a:t>
            </a:r>
            <a:r>
              <a:rPr lang="as-IN" b="0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য়</a:t>
            </a:r>
            <a:r>
              <a:rPr lang="en-US" b="0" i="0" u="none" strike="noStrike" cap="none" dirty="0" err="1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ভাবে</a:t>
            </a:r>
            <a:r>
              <a:rPr lang="en-US" b="0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সম্ভাব্য</a:t>
            </a:r>
            <a:r>
              <a:rPr lang="en-US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সব</a:t>
            </a:r>
            <a:r>
              <a:rPr lang="en-US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পাসওয়ার্ড</a:t>
            </a:r>
            <a:r>
              <a:rPr lang="en-US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চেষ্টা</a:t>
            </a:r>
            <a:r>
              <a:rPr lang="en-US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করে</a:t>
            </a:r>
            <a:r>
              <a:rPr lang="en-US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হ্যাক</a:t>
            </a:r>
            <a:r>
              <a:rPr lang="en-US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করতে</a:t>
            </a:r>
            <a:r>
              <a:rPr lang="en-US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b="0" i="0" u="none" strike="noStrike" cap="none" dirty="0" err="1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চা</a:t>
            </a:r>
            <a:r>
              <a:rPr lang="as-IN" b="0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য়</a:t>
            </a:r>
            <a:r>
              <a:rPr lang="en-US" b="0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।</a:t>
            </a:r>
            <a:endParaRPr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3" name="Google Shape;143;p15"/>
          <p:cNvSpPr txBox="1"/>
          <p:nvPr/>
        </p:nvSpPr>
        <p:spPr>
          <a:xfrm>
            <a:off x="952500" y="4629150"/>
            <a:ext cx="508063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ক্যাপচা (Captcha) পদ্ধতি</a:t>
            </a:r>
            <a:endParaRPr sz="28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4" name="Google Shape;144;p15"/>
          <p:cNvSpPr txBox="1"/>
          <p:nvPr/>
        </p:nvSpPr>
        <p:spPr>
          <a:xfrm>
            <a:off x="952500" y="4972050"/>
            <a:ext cx="48387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বিশেষ</a:t>
            </a:r>
            <a:r>
              <a:rPr lang="en-US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বিকৃত</a:t>
            </a:r>
            <a:r>
              <a:rPr lang="en-US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অক্ষর</a:t>
            </a:r>
            <a:r>
              <a:rPr lang="en-US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বা</a:t>
            </a:r>
            <a:r>
              <a:rPr lang="en-US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ছবি</a:t>
            </a:r>
            <a:r>
              <a:rPr lang="en-US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যা</a:t>
            </a:r>
            <a:r>
              <a:rPr lang="en-US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কেবল</a:t>
            </a:r>
            <a:r>
              <a:rPr lang="en-US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মানুষ</a:t>
            </a:r>
            <a:r>
              <a:rPr lang="en-US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বুঝতে</a:t>
            </a:r>
            <a:r>
              <a:rPr lang="en-US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পারে</a:t>
            </a:r>
            <a:r>
              <a:rPr lang="en-US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, </a:t>
            </a:r>
            <a:r>
              <a:rPr lang="en-US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রোবট</a:t>
            </a:r>
            <a:r>
              <a:rPr lang="en-US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পারে</a:t>
            </a:r>
            <a:r>
              <a:rPr lang="en-US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না</a:t>
            </a:r>
            <a:r>
              <a:rPr lang="en-US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।</a:t>
            </a:r>
            <a:endParaRPr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63062" y="1219974"/>
            <a:ext cx="2351723" cy="90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323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" grpId="0" animBg="1"/>
      <p:bldP spid="125" grpId="0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5" grpId="0"/>
      <p:bldP spid="136" grpId="0"/>
      <p:bldP spid="137" grpId="0"/>
      <p:bldP spid="138" grpId="0"/>
      <p:bldP spid="139" grpId="0"/>
      <p:bldP spid="140" grpId="0"/>
      <p:bldP spid="141" grpId="0"/>
      <p:bldP spid="142" grpId="0"/>
      <p:bldP spid="143" grpId="0"/>
      <p:bldP spid="14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6"/>
          <p:cNvSpPr/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150" name="Google Shape;150;p16"/>
          <p:cNvSpPr/>
          <p:nvPr/>
        </p:nvSpPr>
        <p:spPr>
          <a:xfrm>
            <a:off x="723900" y="6000750"/>
            <a:ext cx="1085850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151" name="Google Shape;151;p16"/>
          <p:cNvSpPr/>
          <p:nvPr/>
        </p:nvSpPr>
        <p:spPr>
          <a:xfrm>
            <a:off x="723900" y="6000750"/>
            <a:ext cx="10858500" cy="9525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152" name="Google Shape;152;p16"/>
          <p:cNvSpPr/>
          <p:nvPr/>
        </p:nvSpPr>
        <p:spPr>
          <a:xfrm>
            <a:off x="6419850" y="2181225"/>
            <a:ext cx="5162550" cy="137160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153" name="Google Shape;153;p16"/>
          <p:cNvSpPr/>
          <p:nvPr/>
        </p:nvSpPr>
        <p:spPr>
          <a:xfrm>
            <a:off x="6419850" y="3743325"/>
            <a:ext cx="5162550" cy="137160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pic>
        <p:nvPicPr>
          <p:cNvPr id="154" name="Google Shape;154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3900" y="2124075"/>
            <a:ext cx="5238750" cy="30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2162175"/>
            <a:ext cx="5162550" cy="297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29400" y="2447925"/>
            <a:ext cx="20955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629400" y="4010025"/>
            <a:ext cx="209550" cy="2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6"/>
          <p:cNvSpPr txBox="1"/>
          <p:nvPr/>
        </p:nvSpPr>
        <p:spPr>
          <a:xfrm>
            <a:off x="723900" y="457200"/>
            <a:ext cx="1095375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তথ্য নির্ভরতা</a:t>
            </a:r>
            <a:endParaRPr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9" name="Google Shape;159;p16"/>
          <p:cNvSpPr txBox="1"/>
          <p:nvPr/>
        </p:nvSpPr>
        <p:spPr>
          <a:xfrm>
            <a:off x="723900" y="742950"/>
            <a:ext cx="11468100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none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ডাটা সেন্টার ও ইন্টারনেটের তথ্যের সত্যতা</a:t>
            </a:r>
            <a:endParaRPr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0" name="Google Shape;160;p16"/>
          <p:cNvSpPr txBox="1"/>
          <p:nvPr/>
        </p:nvSpPr>
        <p:spPr>
          <a:xfrm>
            <a:off x="723900" y="6162675"/>
            <a:ext cx="1962150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তথ্য ও যোগাযোগ প্রযুক্তি — ৮ম শ্রেণি</a:t>
            </a:r>
            <a:endParaRPr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1" name="Google Shape;161;p16"/>
          <p:cNvSpPr txBox="1"/>
          <p:nvPr/>
        </p:nvSpPr>
        <p:spPr>
          <a:xfrm>
            <a:off x="10477500" y="6162675"/>
            <a:ext cx="1200150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 err="1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অধ্যা</a:t>
            </a:r>
            <a:r>
              <a:rPr lang="as-IN" sz="2000" b="1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য়</a:t>
            </a:r>
            <a:r>
              <a:rPr lang="en-US" sz="2000" b="1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৩ | </a:t>
            </a:r>
            <a:r>
              <a:rPr lang="en-US" sz="2000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পৃষ্ঠা</a:t>
            </a:r>
            <a:r>
              <a:rPr lang="en-US" sz="2000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৩৯</a:t>
            </a:r>
            <a:endParaRPr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2" name="Google Shape;162;p16"/>
          <p:cNvSpPr txBox="1"/>
          <p:nvPr/>
        </p:nvSpPr>
        <p:spPr>
          <a:xfrm>
            <a:off x="6629400" y="2390775"/>
            <a:ext cx="5080635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8575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ডাটা সেন্টার (Data Center)</a:t>
            </a:r>
            <a:endParaRPr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3" name="Google Shape;163;p16"/>
          <p:cNvSpPr txBox="1"/>
          <p:nvPr/>
        </p:nvSpPr>
        <p:spPr>
          <a:xfrm>
            <a:off x="6629400" y="2790825"/>
            <a:ext cx="483870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বিশ্বের</a:t>
            </a:r>
            <a:r>
              <a:rPr lang="en-US" sz="24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সুবিশাল</a:t>
            </a:r>
            <a:r>
              <a:rPr lang="en-US" sz="24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তথ্যভাণ্ডার</a:t>
            </a:r>
            <a:r>
              <a:rPr lang="en-US" sz="24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। </a:t>
            </a:r>
            <a:r>
              <a:rPr lang="en-US" sz="24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প্রাকৃতিক</a:t>
            </a:r>
            <a:r>
              <a:rPr lang="en-US" sz="24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দুর্যোগ</a:t>
            </a:r>
            <a:r>
              <a:rPr lang="en-US" sz="24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ও </a:t>
            </a:r>
            <a:r>
              <a:rPr lang="en-US" sz="24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সাইবার</a:t>
            </a:r>
            <a:r>
              <a:rPr lang="en-US" sz="24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আক্রমণ</a:t>
            </a:r>
            <a:r>
              <a:rPr lang="en-US" sz="24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থেকে</a:t>
            </a:r>
            <a:r>
              <a:rPr lang="en-US" sz="24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এগুলো</a:t>
            </a:r>
            <a:r>
              <a:rPr lang="en-US" sz="24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সুরক্ষিত</a:t>
            </a:r>
            <a:r>
              <a:rPr lang="en-US" sz="24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রাখা</a:t>
            </a:r>
            <a:r>
              <a:rPr lang="en-US" sz="24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হ</a:t>
            </a:r>
            <a:r>
              <a:rPr lang="as-IN" sz="2400" b="0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য়</a:t>
            </a:r>
            <a:r>
              <a:rPr lang="en-US" sz="2400" b="0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।</a:t>
            </a:r>
            <a:endParaRPr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4" name="Google Shape;164;p16"/>
          <p:cNvSpPr txBox="1"/>
          <p:nvPr/>
        </p:nvSpPr>
        <p:spPr>
          <a:xfrm>
            <a:off x="6629400" y="3952875"/>
            <a:ext cx="5080635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8575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ইন্টারনেটের ভুল তথ্য</a:t>
            </a:r>
            <a:endParaRPr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5" name="Google Shape;165;p16"/>
          <p:cNvSpPr txBox="1"/>
          <p:nvPr/>
        </p:nvSpPr>
        <p:spPr>
          <a:xfrm>
            <a:off x="6629400" y="4352925"/>
            <a:ext cx="483870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ইন্টারনেটের</a:t>
            </a:r>
            <a:r>
              <a:rPr lang="en-US" sz="24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সব</a:t>
            </a:r>
            <a:r>
              <a:rPr lang="en-US" sz="24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তথ্য</a:t>
            </a:r>
            <a:r>
              <a:rPr lang="en-US" sz="24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সঠিক</a:t>
            </a:r>
            <a:r>
              <a:rPr lang="en-US" sz="24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ন</a:t>
            </a:r>
            <a:r>
              <a:rPr lang="as-IN" sz="2400" b="0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য়</a:t>
            </a:r>
            <a:r>
              <a:rPr lang="en-US" sz="2400" b="0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। </a:t>
            </a:r>
            <a:r>
              <a:rPr lang="en-US" sz="24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ছবি</a:t>
            </a:r>
            <a:r>
              <a:rPr lang="en-US" sz="24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বিকৃতি</a:t>
            </a:r>
            <a:r>
              <a:rPr lang="en-US" sz="24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বা</a:t>
            </a:r>
            <a:r>
              <a:rPr lang="en-US" sz="24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অসত্য</a:t>
            </a:r>
            <a:r>
              <a:rPr lang="en-US" sz="24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তথ্য</a:t>
            </a:r>
            <a:r>
              <a:rPr lang="en-US" sz="24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বিভ্রান্তি</a:t>
            </a:r>
            <a:r>
              <a:rPr lang="en-US" sz="24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ছড়া</a:t>
            </a:r>
            <a:r>
              <a:rPr lang="as-IN" sz="2400" b="0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য়</a:t>
            </a:r>
            <a:r>
              <a:rPr lang="en-US" sz="2400" b="0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; </a:t>
            </a:r>
            <a:r>
              <a:rPr lang="en-US" sz="24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যাচাই</a:t>
            </a:r>
            <a:r>
              <a:rPr lang="en-US" sz="24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করে</a:t>
            </a:r>
            <a:r>
              <a:rPr lang="en-US" sz="24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ব্যবহার</a:t>
            </a:r>
            <a:r>
              <a:rPr lang="en-US" sz="24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প্রয়োজন</a:t>
            </a:r>
            <a:r>
              <a:rPr lang="en-US" sz="24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।</a:t>
            </a:r>
            <a:endParaRPr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025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7"/>
          <p:cNvSpPr/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C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171" name="Google Shape;171;p17"/>
          <p:cNvSpPr/>
          <p:nvPr/>
        </p:nvSpPr>
        <p:spPr>
          <a:xfrm>
            <a:off x="723900" y="6000750"/>
            <a:ext cx="1085850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172" name="Google Shape;172;p17"/>
          <p:cNvSpPr/>
          <p:nvPr/>
        </p:nvSpPr>
        <p:spPr>
          <a:xfrm>
            <a:off x="723900" y="2714625"/>
            <a:ext cx="5276850" cy="1866900"/>
          </a:xfrm>
          <a:prstGeom prst="roundRect">
            <a:avLst>
              <a:gd name="adj" fmla="val 6122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173" name="Google Shape;173;p17"/>
          <p:cNvSpPr/>
          <p:nvPr/>
        </p:nvSpPr>
        <p:spPr>
          <a:xfrm>
            <a:off x="6305550" y="2714625"/>
            <a:ext cx="5276850" cy="1866900"/>
          </a:xfrm>
          <a:prstGeom prst="roundRect">
            <a:avLst>
              <a:gd name="adj" fmla="val 6122"/>
            </a:avLst>
          </a:prstGeom>
          <a:solidFill>
            <a:srgbClr val="FE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174" name="Google Shape;174;p17"/>
          <p:cNvSpPr/>
          <p:nvPr/>
        </p:nvSpPr>
        <p:spPr>
          <a:xfrm>
            <a:off x="723900" y="6000750"/>
            <a:ext cx="10858500" cy="9525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175" name="Google Shape;175;p17"/>
          <p:cNvSpPr/>
          <p:nvPr/>
        </p:nvSpPr>
        <p:spPr>
          <a:xfrm>
            <a:off x="723900" y="2714625"/>
            <a:ext cx="5276850" cy="38100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176" name="Google Shape;176;p17"/>
          <p:cNvSpPr/>
          <p:nvPr/>
        </p:nvSpPr>
        <p:spPr>
          <a:xfrm>
            <a:off x="6305550" y="2714625"/>
            <a:ext cx="5276850" cy="38100"/>
          </a:xfrm>
          <a:prstGeom prst="rect">
            <a:avLst/>
          </a:prstGeom>
          <a:solidFill>
            <a:srgbClr val="DC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177" name="Google Shape;177;p17"/>
          <p:cNvSpPr txBox="1"/>
          <p:nvPr/>
        </p:nvSpPr>
        <p:spPr>
          <a:xfrm>
            <a:off x="723900" y="457200"/>
            <a:ext cx="1095375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পাঠ</a:t>
            </a:r>
            <a:r>
              <a:rPr lang="en-US" sz="2000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১৬</a:t>
            </a:r>
            <a:endParaRPr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8" name="Google Shape;178;p17"/>
          <p:cNvSpPr txBox="1"/>
          <p:nvPr/>
        </p:nvSpPr>
        <p:spPr>
          <a:xfrm>
            <a:off x="723900" y="742950"/>
            <a:ext cx="11468100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/>
            <a:r>
              <a:rPr lang="en-US" sz="4000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ক্ষতিকারক</a:t>
            </a:r>
            <a:r>
              <a:rPr lang="en-US" sz="4000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4000" b="1" i="0" u="none" strike="noStrike" cap="none" dirty="0" err="1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সফটওয়্যার</a:t>
            </a:r>
            <a:r>
              <a:rPr lang="en-US" sz="4000" b="1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4000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বা</a:t>
            </a:r>
            <a:r>
              <a:rPr lang="en-US" sz="4000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ম্যালওয়ার</a:t>
            </a:r>
            <a:r>
              <a:rPr lang="en-US" sz="4000" b="1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4000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(Malware)</a:t>
            </a:r>
            <a:endParaRPr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9" name="Google Shape;179;p17"/>
          <p:cNvSpPr txBox="1"/>
          <p:nvPr/>
        </p:nvSpPr>
        <p:spPr>
          <a:xfrm>
            <a:off x="723900" y="6162675"/>
            <a:ext cx="196215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তথ্য</a:t>
            </a:r>
            <a:r>
              <a:rPr lang="en-US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ও </a:t>
            </a:r>
            <a:r>
              <a:rPr lang="en-US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যোগাযোগ</a:t>
            </a:r>
            <a:r>
              <a:rPr lang="en-US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প্রযুক্তি</a:t>
            </a:r>
            <a:r>
              <a:rPr lang="en-US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— </a:t>
            </a:r>
            <a:r>
              <a:rPr lang="en-US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৮ম</a:t>
            </a:r>
            <a:r>
              <a:rPr lang="en-US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শ্রেণি</a:t>
            </a:r>
            <a:endParaRPr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0" name="Google Shape;180;p17"/>
          <p:cNvSpPr txBox="1"/>
          <p:nvPr/>
        </p:nvSpPr>
        <p:spPr>
          <a:xfrm>
            <a:off x="10515600" y="6162675"/>
            <a:ext cx="116205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 dirty="0" err="1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অধ্যা</a:t>
            </a:r>
            <a:r>
              <a:rPr lang="as-IN" b="1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য়</a:t>
            </a:r>
            <a:r>
              <a:rPr lang="en-US" b="1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৩ | </a:t>
            </a:r>
            <a:r>
              <a:rPr lang="en-US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পৃষ্ঠা</a:t>
            </a:r>
            <a:r>
              <a:rPr lang="en-US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৪০</a:t>
            </a:r>
            <a:endParaRPr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1" name="Google Shape;181;p17"/>
          <p:cNvSpPr txBox="1"/>
          <p:nvPr/>
        </p:nvSpPr>
        <p:spPr>
          <a:xfrm>
            <a:off x="990600" y="3019425"/>
            <a:ext cx="483870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সিস্টেম</a:t>
            </a:r>
            <a:r>
              <a:rPr lang="en-US" sz="2000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ও </a:t>
            </a:r>
            <a:r>
              <a:rPr lang="en-US" sz="2000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অ্যাপ্লিকেশন</a:t>
            </a:r>
            <a:endParaRPr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2" name="Google Shape;182;p17"/>
          <p:cNvSpPr txBox="1"/>
          <p:nvPr/>
        </p:nvSpPr>
        <p:spPr>
          <a:xfrm>
            <a:off x="990600" y="3343275"/>
            <a:ext cx="5080635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স্বাভাবিক</a:t>
            </a:r>
            <a:r>
              <a:rPr lang="en-US" sz="2800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800" b="1" i="0" u="none" strike="noStrike" cap="none" dirty="0" err="1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সফটওয়্যার</a:t>
            </a:r>
            <a:endParaRPr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3" name="Google Shape;183;p17"/>
          <p:cNvSpPr txBox="1"/>
          <p:nvPr/>
        </p:nvSpPr>
        <p:spPr>
          <a:xfrm>
            <a:off x="990600" y="3800475"/>
            <a:ext cx="483870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অপারেটিং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সিস্টেম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,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অফিস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প্যাকেজ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ও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ব্রাউজার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যা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হার্ডওয়্যার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পরিচালনা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ও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নির্দিষ্ট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কাজ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করে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।</a:t>
            </a:r>
            <a:endParaRPr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4" name="Google Shape;184;p17"/>
          <p:cNvSpPr txBox="1"/>
          <p:nvPr/>
        </p:nvSpPr>
        <p:spPr>
          <a:xfrm>
            <a:off x="6572250" y="3019425"/>
            <a:ext cx="483870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Malicious Software</a:t>
            </a:r>
            <a:endParaRPr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5" name="Google Shape;185;p17"/>
          <p:cNvSpPr txBox="1"/>
          <p:nvPr/>
        </p:nvSpPr>
        <p:spPr>
          <a:xfrm>
            <a:off x="6572250" y="3343275"/>
            <a:ext cx="5080635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/>
            <a:r>
              <a:rPr lang="en-US" sz="2800" b="1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ম্যালওয়্যার</a:t>
            </a:r>
            <a:r>
              <a:rPr lang="en-US" sz="2800" b="1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800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(Malware)</a:t>
            </a:r>
            <a:endParaRPr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6" name="Google Shape;186;p17"/>
          <p:cNvSpPr txBox="1"/>
          <p:nvPr/>
        </p:nvSpPr>
        <p:spPr>
          <a:xfrm>
            <a:off x="6572250" y="3800475"/>
            <a:ext cx="483870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ক্ষতিকর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প্রোগ্রামিং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কোড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যা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সিস্টেমের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কাজে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বিঘ্ন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ঘটা</a:t>
            </a:r>
            <a:r>
              <a:rPr lang="as-IN" sz="2000" b="0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য়</a:t>
            </a:r>
            <a:r>
              <a:rPr lang="en-US" sz="2000" b="0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,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তথ্য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চুরি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করে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ও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কার্যক্ষমতা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নষ্ট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করে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।</a:t>
            </a:r>
            <a:endParaRPr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7166" y="1335631"/>
            <a:ext cx="2883807" cy="12811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9931" y="1390333"/>
            <a:ext cx="3017612" cy="1226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809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8"/>
          <p:cNvSpPr/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7C3AE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192" name="Google Shape;192;p18"/>
          <p:cNvSpPr/>
          <p:nvPr/>
        </p:nvSpPr>
        <p:spPr>
          <a:xfrm>
            <a:off x="723900" y="6000750"/>
            <a:ext cx="1085850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193" name="Google Shape;193;p18"/>
          <p:cNvSpPr/>
          <p:nvPr/>
        </p:nvSpPr>
        <p:spPr>
          <a:xfrm>
            <a:off x="723900" y="6000750"/>
            <a:ext cx="10858500" cy="9525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194" name="Google Shape;194;p18"/>
          <p:cNvSpPr/>
          <p:nvPr/>
        </p:nvSpPr>
        <p:spPr>
          <a:xfrm>
            <a:off x="723900" y="1581150"/>
            <a:ext cx="5200650" cy="1276350"/>
          </a:xfrm>
          <a:prstGeom prst="roundRect">
            <a:avLst>
              <a:gd name="adj" fmla="val 8955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195" name="Google Shape;195;p18"/>
          <p:cNvSpPr/>
          <p:nvPr/>
        </p:nvSpPr>
        <p:spPr>
          <a:xfrm>
            <a:off x="723900" y="3009900"/>
            <a:ext cx="5200650" cy="1276350"/>
          </a:xfrm>
          <a:prstGeom prst="roundRect">
            <a:avLst>
              <a:gd name="adj" fmla="val 8955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196" name="Google Shape;196;p18"/>
          <p:cNvSpPr/>
          <p:nvPr/>
        </p:nvSpPr>
        <p:spPr>
          <a:xfrm>
            <a:off x="723900" y="4438650"/>
            <a:ext cx="5200650" cy="1276350"/>
          </a:xfrm>
          <a:prstGeom prst="roundRect">
            <a:avLst>
              <a:gd name="adj" fmla="val 8955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197" name="Google Shape;197;p18"/>
          <p:cNvSpPr/>
          <p:nvPr/>
        </p:nvSpPr>
        <p:spPr>
          <a:xfrm>
            <a:off x="723900" y="1581150"/>
            <a:ext cx="47625" cy="1276350"/>
          </a:xfrm>
          <a:prstGeom prst="rect">
            <a:avLst/>
          </a:prstGeom>
          <a:solidFill>
            <a:srgbClr val="DC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198" name="Google Shape;198;p18"/>
          <p:cNvSpPr/>
          <p:nvPr/>
        </p:nvSpPr>
        <p:spPr>
          <a:xfrm>
            <a:off x="723900" y="3009900"/>
            <a:ext cx="47625" cy="127635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199" name="Google Shape;199;p18"/>
          <p:cNvSpPr/>
          <p:nvPr/>
        </p:nvSpPr>
        <p:spPr>
          <a:xfrm>
            <a:off x="723900" y="4438650"/>
            <a:ext cx="47625" cy="1276350"/>
          </a:xfrm>
          <a:prstGeom prst="rect">
            <a:avLst/>
          </a:prstGeom>
          <a:solidFill>
            <a:srgbClr val="7C3AE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pic>
        <p:nvPicPr>
          <p:cNvPr id="200" name="Google Shape;200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05550" y="2124075"/>
            <a:ext cx="5276850" cy="30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43650" y="2162175"/>
            <a:ext cx="5200650" cy="29718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18"/>
          <p:cNvSpPr txBox="1"/>
          <p:nvPr/>
        </p:nvSpPr>
        <p:spPr>
          <a:xfrm>
            <a:off x="723900" y="457200"/>
            <a:ext cx="1095375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 err="1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ম্যালওয়্যারের</a:t>
            </a:r>
            <a:r>
              <a:rPr lang="en-US" sz="2000" b="1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শ্রেণিবিভাগ</a:t>
            </a:r>
            <a:endParaRPr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3" name="Google Shape;203;p18"/>
          <p:cNvSpPr txBox="1"/>
          <p:nvPr/>
        </p:nvSpPr>
        <p:spPr>
          <a:xfrm>
            <a:off x="723900" y="742950"/>
            <a:ext cx="11468100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প্রধান</a:t>
            </a:r>
            <a:r>
              <a:rPr lang="en-US" sz="4000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৩ </a:t>
            </a:r>
            <a:r>
              <a:rPr lang="en-US" sz="4000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ধরনের</a:t>
            </a:r>
            <a:r>
              <a:rPr lang="en-US" sz="4000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4000" b="1" i="0" u="none" strike="noStrike" cap="none" dirty="0" err="1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ম্যালওয়্যার</a:t>
            </a:r>
            <a:r>
              <a:rPr lang="en-US" sz="4000" b="1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4000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ও </a:t>
            </a:r>
            <a:r>
              <a:rPr lang="en-US" sz="4000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কার্যপদ্ধতি</a:t>
            </a:r>
            <a:endParaRPr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4" name="Google Shape;204;p18"/>
          <p:cNvSpPr txBox="1"/>
          <p:nvPr/>
        </p:nvSpPr>
        <p:spPr>
          <a:xfrm>
            <a:off x="723900" y="6162675"/>
            <a:ext cx="196215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তথ্য ও যোগাযোগ প্রযুক্তি — ৮ম শ্রেণি</a:t>
            </a:r>
            <a:endParaRPr sz="32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5" name="Google Shape;205;p18"/>
          <p:cNvSpPr txBox="1"/>
          <p:nvPr/>
        </p:nvSpPr>
        <p:spPr>
          <a:xfrm>
            <a:off x="10525125" y="6162675"/>
            <a:ext cx="1152525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 dirty="0" err="1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অধ্যা</a:t>
            </a:r>
            <a:r>
              <a:rPr lang="as-IN" b="1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য়</a:t>
            </a:r>
            <a:r>
              <a:rPr lang="en-US" b="1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৩ | </a:t>
            </a:r>
            <a:r>
              <a:rPr lang="en-US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পৃষ্ঠা</a:t>
            </a:r>
            <a:r>
              <a:rPr lang="en-US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৪১</a:t>
            </a:r>
            <a:endParaRPr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6" name="Google Shape;206;p18"/>
          <p:cNvSpPr txBox="1"/>
          <p:nvPr/>
        </p:nvSpPr>
        <p:spPr>
          <a:xfrm>
            <a:off x="962025" y="1771650"/>
            <a:ext cx="511063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কম্পিউটার</a:t>
            </a:r>
            <a:r>
              <a:rPr lang="en-US" sz="2400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ভাইরাস</a:t>
            </a:r>
            <a:r>
              <a:rPr lang="en-US" sz="2400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(Virus)</a:t>
            </a:r>
            <a:endParaRPr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7" name="Google Shape;207;p18"/>
          <p:cNvSpPr txBox="1"/>
          <p:nvPr/>
        </p:nvSpPr>
        <p:spPr>
          <a:xfrm>
            <a:off x="962025" y="2114550"/>
            <a:ext cx="4867275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কার্যকরী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ফাইলের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(Executable file)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সাথে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যুক্ত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হ</a:t>
            </a:r>
            <a:r>
              <a:rPr lang="as-IN" sz="2000" b="0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য়</a:t>
            </a:r>
            <a:r>
              <a:rPr lang="en-US" sz="2000" b="0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।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চালানোর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পর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অন্যান্য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ফাইলে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ছড়া</a:t>
            </a:r>
            <a:r>
              <a:rPr lang="as-IN" sz="2000" b="0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য়</a:t>
            </a:r>
            <a:r>
              <a:rPr lang="en-US" sz="2000" b="0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।</a:t>
            </a:r>
            <a:endParaRPr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8" name="Google Shape;208;p18"/>
          <p:cNvSpPr txBox="1"/>
          <p:nvPr/>
        </p:nvSpPr>
        <p:spPr>
          <a:xfrm>
            <a:off x="962025" y="3200400"/>
            <a:ext cx="511063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কম্পিউটার</a:t>
            </a:r>
            <a:r>
              <a:rPr lang="en-US" sz="2400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1" i="0" u="none" strike="noStrike" cap="none" dirty="0" err="1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ওয়ার্ম</a:t>
            </a:r>
            <a:r>
              <a:rPr lang="en-US" sz="2400" b="1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(Worm)</a:t>
            </a:r>
            <a:endParaRPr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9" name="Google Shape;209;p18"/>
          <p:cNvSpPr txBox="1"/>
          <p:nvPr/>
        </p:nvSpPr>
        <p:spPr>
          <a:xfrm>
            <a:off x="962025" y="3543300"/>
            <a:ext cx="4867275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ব্যবহারকারীর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হস্তক্ষেপ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ছাড়াই</a:t>
            </a:r>
            <a:r>
              <a:rPr lang="en-US" sz="2000" b="0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নিজে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নিজেই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নেটওয়ার্ক</a:t>
            </a:r>
            <a:r>
              <a:rPr lang="en-US" sz="2000" b="0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থেকে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অন্য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কম্পিউটারে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ছড়িয়ে</a:t>
            </a:r>
            <a:r>
              <a:rPr lang="en-US" sz="2000" b="0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পড়ে</a:t>
            </a:r>
            <a:r>
              <a:rPr lang="en-US" sz="2000" b="0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।</a:t>
            </a:r>
            <a:endParaRPr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0" name="Google Shape;210;p18"/>
          <p:cNvSpPr txBox="1"/>
          <p:nvPr/>
        </p:nvSpPr>
        <p:spPr>
          <a:xfrm>
            <a:off x="962025" y="4629150"/>
            <a:ext cx="511063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ট্রোজান হার্স (Trojan Horse)</a:t>
            </a:r>
            <a:endParaRPr sz="32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1" name="Google Shape;211;p18"/>
          <p:cNvSpPr txBox="1"/>
          <p:nvPr/>
        </p:nvSpPr>
        <p:spPr>
          <a:xfrm>
            <a:off x="962025" y="4972050"/>
            <a:ext cx="4867275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ভালো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সফটওয়্যারের</a:t>
            </a:r>
            <a:r>
              <a:rPr lang="en-US" sz="2000" b="0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ছদ্মাবরণে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লুকিয়ে</a:t>
            </a:r>
            <a:r>
              <a:rPr lang="en-US" sz="2000" b="0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থেকে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চালু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হবার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পর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ফাইল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ধ্বংস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বা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ক্ষতি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করে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।</a:t>
            </a:r>
            <a:endParaRPr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6249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6191926" y="1366544"/>
            <a:ext cx="2490588" cy="3813365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60477" y="1363485"/>
            <a:ext cx="2490588" cy="3813365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Google Shape;216;p19"/>
          <p:cNvSpPr/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217" name="Google Shape;217;p19"/>
          <p:cNvSpPr/>
          <p:nvPr/>
        </p:nvSpPr>
        <p:spPr>
          <a:xfrm>
            <a:off x="723900" y="6000750"/>
            <a:ext cx="1085850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219" name="Google Shape;219;p19"/>
          <p:cNvSpPr/>
          <p:nvPr/>
        </p:nvSpPr>
        <p:spPr>
          <a:xfrm>
            <a:off x="3495675" y="2819400"/>
            <a:ext cx="2543175" cy="1657350"/>
          </a:xfrm>
          <a:prstGeom prst="roundRect">
            <a:avLst>
              <a:gd name="adj" fmla="val 6896"/>
            </a:avLst>
          </a:prstGeom>
          <a:solidFill>
            <a:srgbClr val="F0FDF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222" name="Google Shape;222;p19"/>
          <p:cNvSpPr/>
          <p:nvPr/>
        </p:nvSpPr>
        <p:spPr>
          <a:xfrm>
            <a:off x="723900" y="6000750"/>
            <a:ext cx="10858500" cy="9525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223" name="Google Shape;223;p19"/>
          <p:cNvSpPr txBox="1"/>
          <p:nvPr/>
        </p:nvSpPr>
        <p:spPr>
          <a:xfrm>
            <a:off x="723900" y="365760"/>
            <a:ext cx="1095375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পাঠ</a:t>
            </a:r>
            <a:r>
              <a:rPr lang="en-US" sz="2000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১৭</a:t>
            </a:r>
            <a:endParaRPr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4" name="Google Shape;224;p19"/>
          <p:cNvSpPr txBox="1"/>
          <p:nvPr/>
        </p:nvSpPr>
        <p:spPr>
          <a:xfrm>
            <a:off x="723900" y="742950"/>
            <a:ext cx="11468100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কম্পিউটার</a:t>
            </a:r>
            <a:r>
              <a:rPr lang="en-US" sz="4000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4000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ভাইরাসের</a:t>
            </a:r>
            <a:r>
              <a:rPr lang="en-US" sz="4000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4000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ইতিহাস</a:t>
            </a:r>
            <a:r>
              <a:rPr lang="en-US" sz="4000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ও </a:t>
            </a:r>
            <a:r>
              <a:rPr lang="en-US" sz="4000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ধারণা</a:t>
            </a:r>
            <a:endParaRPr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5" name="Google Shape;225;p19"/>
          <p:cNvSpPr txBox="1"/>
          <p:nvPr/>
        </p:nvSpPr>
        <p:spPr>
          <a:xfrm>
            <a:off x="723900" y="6162675"/>
            <a:ext cx="196215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তথ্য ও যোগাযোগ প্রযুক্তি — ৮ম শ্রেণি</a:t>
            </a:r>
            <a:endParaRPr sz="32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6" name="Google Shape;226;p19"/>
          <p:cNvSpPr txBox="1"/>
          <p:nvPr/>
        </p:nvSpPr>
        <p:spPr>
          <a:xfrm>
            <a:off x="10534650" y="6162675"/>
            <a:ext cx="11430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 dirty="0" err="1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অধ্যা</a:t>
            </a:r>
            <a:r>
              <a:rPr lang="as-IN" b="1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য়</a:t>
            </a:r>
            <a:r>
              <a:rPr lang="en-US" b="1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৩ | </a:t>
            </a:r>
            <a:r>
              <a:rPr lang="en-US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পৃষ্ঠা</a:t>
            </a:r>
            <a:r>
              <a:rPr lang="en-US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৪২</a:t>
            </a:r>
            <a:endParaRPr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7" name="Google Shape;227;p19"/>
          <p:cNvSpPr txBox="1"/>
          <p:nvPr/>
        </p:nvSpPr>
        <p:spPr>
          <a:xfrm>
            <a:off x="410854" y="2322532"/>
            <a:ext cx="218122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১৯৪৯ </a:t>
            </a:r>
            <a:r>
              <a:rPr lang="en-US" sz="2000" b="1" i="0" u="none" strike="noStrike" cap="none" dirty="0" err="1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সাল</a:t>
            </a:r>
            <a:endParaRPr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8" name="Google Shape;228;p19"/>
          <p:cNvSpPr txBox="1"/>
          <p:nvPr/>
        </p:nvSpPr>
        <p:spPr>
          <a:xfrm>
            <a:off x="410854" y="2608282"/>
            <a:ext cx="229028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>
                <a:solidFill>
                  <a:srgbClr val="FFFF00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জন</a:t>
            </a:r>
            <a:r>
              <a:rPr lang="en-US" sz="2400" b="1" i="0" u="none" strike="noStrike" cap="none" dirty="0">
                <a:solidFill>
                  <a:srgbClr val="FFFF00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FFFF00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ভন</a:t>
            </a:r>
            <a:r>
              <a:rPr lang="en-US" sz="2400" b="1" i="0" u="none" strike="noStrike" cap="none" dirty="0">
                <a:solidFill>
                  <a:srgbClr val="FFFF00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FFFF00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নিউম্যান</a:t>
            </a:r>
            <a:endParaRPr sz="32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9" name="Google Shape;229;p19"/>
          <p:cNvSpPr txBox="1"/>
          <p:nvPr/>
        </p:nvSpPr>
        <p:spPr>
          <a:xfrm>
            <a:off x="410854" y="2989282"/>
            <a:ext cx="2181225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 err="1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প্রথম</a:t>
            </a:r>
            <a:r>
              <a:rPr lang="en-US" sz="2000" b="0" i="0" u="none" strike="noStrike" cap="none" dirty="0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স্ব-পুনরুৎপাদিত</a:t>
            </a:r>
            <a:r>
              <a:rPr lang="en-US" sz="2000" b="0" i="0" u="none" strike="noStrike" cap="none" dirty="0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প্রোগ্রামের</a:t>
            </a:r>
            <a:r>
              <a:rPr lang="en-US" sz="2000" b="0" i="0" u="none" strike="noStrike" cap="none" dirty="0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তাত্ত্বিক</a:t>
            </a:r>
            <a:r>
              <a:rPr lang="en-US" sz="2000" b="0" i="0" u="none" strike="noStrike" cap="none" dirty="0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ধারণা</a:t>
            </a:r>
            <a:r>
              <a:rPr lang="en-US" sz="2000" b="0" i="0" u="none" strike="noStrike" cap="none" dirty="0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প্রকাশ</a:t>
            </a:r>
            <a:r>
              <a:rPr lang="en-US" sz="2000" b="0" i="0" u="none" strike="noStrike" cap="none" dirty="0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করেন</a:t>
            </a:r>
            <a:r>
              <a:rPr lang="en-US" sz="2000" b="0" i="0" u="none" strike="noStrike" cap="none" dirty="0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।</a:t>
            </a:r>
            <a:endParaRPr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0" name="Google Shape;230;p19"/>
          <p:cNvSpPr txBox="1"/>
          <p:nvPr/>
        </p:nvSpPr>
        <p:spPr>
          <a:xfrm>
            <a:off x="6501289" y="2049837"/>
            <a:ext cx="218122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 err="1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নামকরণ</a:t>
            </a:r>
            <a:endParaRPr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1" name="Google Shape;231;p19"/>
          <p:cNvSpPr txBox="1"/>
          <p:nvPr/>
        </p:nvSpPr>
        <p:spPr>
          <a:xfrm>
            <a:off x="6493065" y="2343672"/>
            <a:ext cx="229028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>
                <a:solidFill>
                  <a:srgbClr val="FFFF00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ফ্রেডরিক</a:t>
            </a:r>
            <a:r>
              <a:rPr lang="en-US" sz="2400" b="1" i="0" u="none" strike="noStrike" cap="none" dirty="0">
                <a:solidFill>
                  <a:srgbClr val="FFFF00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FFFF00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বি</a:t>
            </a:r>
            <a:r>
              <a:rPr lang="en-US" sz="2400" b="1" i="0" u="none" strike="noStrike" cap="none" dirty="0">
                <a:solidFill>
                  <a:srgbClr val="FFFF00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FFFF00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কোহেন</a:t>
            </a:r>
            <a:endParaRPr sz="32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2" name="Google Shape;232;p19"/>
          <p:cNvSpPr txBox="1"/>
          <p:nvPr/>
        </p:nvSpPr>
        <p:spPr>
          <a:xfrm>
            <a:off x="6493065" y="2724672"/>
            <a:ext cx="2181225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 err="1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প্রথম</a:t>
            </a:r>
            <a:r>
              <a:rPr lang="en-US" sz="2000" b="0" i="0" u="none" strike="noStrike" cap="none" dirty="0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এই</a:t>
            </a:r>
            <a:r>
              <a:rPr lang="en-US" sz="2000" b="0" i="0" u="none" strike="noStrike" cap="none" dirty="0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ধরণের</a:t>
            </a:r>
            <a:r>
              <a:rPr lang="en-US" sz="2000" b="0" i="0" u="none" strike="noStrike" cap="none" dirty="0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পুনরুৎপাদনশীল</a:t>
            </a:r>
            <a:r>
              <a:rPr lang="en-US" sz="2000" b="0" i="0" u="none" strike="noStrike" cap="none" dirty="0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প্রোগ্রামকে</a:t>
            </a:r>
            <a:r>
              <a:rPr lang="en-US" sz="2000" b="0" i="0" u="none" strike="noStrike" cap="none" dirty="0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'</a:t>
            </a:r>
            <a:r>
              <a:rPr lang="en-US" sz="2000" b="0" i="0" u="none" strike="noStrike" cap="none" dirty="0" err="1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ভাইরাস</a:t>
            </a:r>
            <a:r>
              <a:rPr lang="en-US" sz="2000" b="0" i="0" u="none" strike="noStrike" cap="none" dirty="0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' </a:t>
            </a:r>
            <a:r>
              <a:rPr lang="en-US" sz="2000" b="0" i="0" u="none" strike="noStrike" cap="none" dirty="0" err="1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নাম</a:t>
            </a:r>
            <a:r>
              <a:rPr lang="en-US" sz="2000" b="0" i="0" u="none" strike="noStrike" cap="none" dirty="0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দেন</a:t>
            </a:r>
            <a:r>
              <a:rPr lang="en-US" sz="2000" b="0" i="0" u="none" strike="noStrike" cap="none" dirty="0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।</a:t>
            </a:r>
            <a:endParaRPr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1065" y="1358503"/>
            <a:ext cx="3540861" cy="3827756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0738" y="1366544"/>
            <a:ext cx="3482562" cy="3819715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  <p:extLst>
      <p:ext uri="{BB962C8B-B14F-4D97-AF65-F5344CB8AC3E}">
        <p14:creationId xmlns:p14="http://schemas.microsoft.com/office/powerpoint/2010/main" val="3932597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 rot="5400000">
            <a:off x="5471081" y="-259567"/>
            <a:ext cx="2490588" cy="3813365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Google Shape;233;p19"/>
          <p:cNvSpPr txBox="1"/>
          <p:nvPr/>
        </p:nvSpPr>
        <p:spPr>
          <a:xfrm>
            <a:off x="5625763" y="518701"/>
            <a:ext cx="218122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১৯৭০ ও ১৯৮২</a:t>
            </a:r>
            <a:endParaRPr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Google Shape;234;p19"/>
          <p:cNvSpPr txBox="1"/>
          <p:nvPr/>
        </p:nvSpPr>
        <p:spPr>
          <a:xfrm>
            <a:off x="5625763" y="804451"/>
            <a:ext cx="229028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>
                <a:solidFill>
                  <a:srgbClr val="FFFF00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ক্রিপার</a:t>
            </a:r>
            <a:r>
              <a:rPr lang="en-US" sz="2400" b="1" i="0" u="none" strike="noStrike" cap="none" dirty="0">
                <a:solidFill>
                  <a:srgbClr val="FFFF00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ও </a:t>
            </a:r>
            <a:r>
              <a:rPr lang="en-US" sz="2400" b="1" i="0" u="none" strike="noStrike" cap="none" dirty="0" err="1">
                <a:solidFill>
                  <a:srgbClr val="FFFF00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এলক</a:t>
            </a:r>
            <a:r>
              <a:rPr lang="en-US" sz="2400" b="1" i="0" u="none" strike="noStrike" cap="none" dirty="0">
                <a:solidFill>
                  <a:srgbClr val="FFFF00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FFFF00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ক্লোনার</a:t>
            </a:r>
            <a:endParaRPr sz="32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Google Shape;235;p19"/>
          <p:cNvSpPr txBox="1"/>
          <p:nvPr/>
        </p:nvSpPr>
        <p:spPr>
          <a:xfrm>
            <a:off x="5625763" y="1185451"/>
            <a:ext cx="2181225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 err="1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আরপানেটে</a:t>
            </a:r>
            <a:r>
              <a:rPr lang="en-US" sz="2000" b="0" i="0" u="none" strike="noStrike" cap="none" dirty="0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ক্রিপার</a:t>
            </a:r>
            <a:r>
              <a:rPr lang="en-US" sz="2000" b="0" i="0" u="none" strike="noStrike" cap="none" dirty="0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এবং</a:t>
            </a:r>
            <a:r>
              <a:rPr lang="en-US" sz="2000" b="0" i="0" u="none" strike="noStrike" cap="none" dirty="0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ফ্লপি</a:t>
            </a:r>
            <a:r>
              <a:rPr lang="en-US" sz="2000" b="0" i="0" u="none" strike="noStrike" cap="none" dirty="0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ডিস্কের</a:t>
            </a:r>
            <a:r>
              <a:rPr lang="en-US" sz="2000" b="0" i="0" u="none" strike="noStrike" cap="none" dirty="0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মাধ্যমে</a:t>
            </a:r>
            <a:r>
              <a:rPr lang="en-US" sz="2000" b="0" i="0" u="none" strike="noStrike" cap="none" dirty="0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এলক</a:t>
            </a:r>
            <a:r>
              <a:rPr lang="en-US" sz="2000" b="0" i="0" u="none" strike="noStrike" cap="none" dirty="0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ক্লোনার</a:t>
            </a:r>
            <a:r>
              <a:rPr lang="en-US" sz="2000" b="0" i="0" u="none" strike="noStrike" cap="none" dirty="0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 smtClean="0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ছড়া</a:t>
            </a:r>
            <a:r>
              <a:rPr lang="as-IN" sz="2000" b="0" i="0" u="none" strike="noStrike" cap="none" dirty="0" smtClean="0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য়</a:t>
            </a:r>
            <a:r>
              <a:rPr lang="en-US" sz="2000" b="0" i="0" u="none" strike="noStrike" cap="none" dirty="0" smtClean="0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।</a:t>
            </a:r>
            <a:endParaRPr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1" y="2904078"/>
            <a:ext cx="5257800" cy="383107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5650" y="2912932"/>
            <a:ext cx="5086350" cy="3813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60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2863"/>
            <a:ext cx="3834580" cy="6825137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Google Shape;236;p19"/>
          <p:cNvSpPr txBox="1"/>
          <p:nvPr/>
        </p:nvSpPr>
        <p:spPr>
          <a:xfrm>
            <a:off x="772147" y="3083278"/>
            <a:ext cx="218122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১৯৮৬ </a:t>
            </a:r>
            <a:r>
              <a:rPr lang="en-US" sz="2000" b="1" i="0" u="none" strike="noStrike" cap="none" dirty="0" err="1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সাল</a:t>
            </a:r>
            <a:endParaRPr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Google Shape;237;p19"/>
          <p:cNvSpPr txBox="1"/>
          <p:nvPr/>
        </p:nvSpPr>
        <p:spPr>
          <a:xfrm>
            <a:off x="772147" y="3355898"/>
            <a:ext cx="2290286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>
                <a:solidFill>
                  <a:srgbClr val="FFFF00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ব্রেইন</a:t>
            </a:r>
            <a:r>
              <a:rPr lang="en-US" sz="2400" b="1" i="0" u="none" strike="noStrike" cap="none" dirty="0">
                <a:solidFill>
                  <a:srgbClr val="FFFF00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(Brain) </a:t>
            </a:r>
            <a:r>
              <a:rPr lang="en-US" sz="2400" b="1" i="0" u="none" strike="noStrike" cap="none" dirty="0" err="1">
                <a:solidFill>
                  <a:srgbClr val="FFFF00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ভাইরাস</a:t>
            </a:r>
            <a:endParaRPr sz="32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Google Shape;238;p19"/>
          <p:cNvSpPr txBox="1"/>
          <p:nvPr/>
        </p:nvSpPr>
        <p:spPr>
          <a:xfrm>
            <a:off x="826678" y="3978238"/>
            <a:ext cx="2181225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 err="1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পাকিস্তানি</a:t>
            </a:r>
            <a:r>
              <a:rPr lang="en-US" sz="2000" b="0" i="0" u="none" strike="noStrike" cap="none" dirty="0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দুই</a:t>
            </a:r>
            <a:r>
              <a:rPr lang="en-US" sz="2000" b="0" i="0" u="none" strike="noStrike" cap="none" dirty="0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ভাই</a:t>
            </a:r>
            <a:r>
              <a:rPr lang="en-US" sz="2000" b="0" i="0" u="none" strike="noStrike" cap="none" dirty="0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এটি</a:t>
            </a:r>
            <a:r>
              <a:rPr lang="en-US" sz="2000" b="0" i="0" u="none" strike="noStrike" cap="none" dirty="0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তৈরি</a:t>
            </a:r>
            <a:r>
              <a:rPr lang="en-US" sz="2000" b="0" i="0" u="none" strike="noStrike" cap="none" dirty="0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করেন</a:t>
            </a:r>
            <a:r>
              <a:rPr lang="en-US" sz="2000" b="0" i="0" u="none" strike="noStrike" cap="none" dirty="0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; </a:t>
            </a:r>
            <a:r>
              <a:rPr lang="en-US" sz="2000" b="0" i="0" u="none" strike="noStrike" cap="none" dirty="0" err="1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ভাইরাসের</a:t>
            </a:r>
            <a:r>
              <a:rPr lang="en-US" sz="2000" b="0" i="0" u="none" strike="noStrike" cap="none" dirty="0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প্রথম</a:t>
            </a:r>
            <a:r>
              <a:rPr lang="en-US" sz="2000" b="0" i="0" u="none" strike="noStrike" cap="none" dirty="0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ক্ষতিকর</a:t>
            </a:r>
            <a:r>
              <a:rPr lang="en-US" sz="2000" b="0" i="0" u="none" strike="noStrike" cap="none" dirty="0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chemeClr val="bg1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রূপ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।</a:t>
            </a:r>
            <a:endParaRPr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4580" y="0"/>
            <a:ext cx="8357419" cy="6782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47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0"/>
          <p:cNvSpPr/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244" name="Google Shape;244;p20"/>
          <p:cNvSpPr/>
          <p:nvPr/>
        </p:nvSpPr>
        <p:spPr>
          <a:xfrm>
            <a:off x="723900" y="6000750"/>
            <a:ext cx="1085850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245" name="Google Shape;245;p20"/>
          <p:cNvSpPr/>
          <p:nvPr/>
        </p:nvSpPr>
        <p:spPr>
          <a:xfrm>
            <a:off x="6076950" y="2276475"/>
            <a:ext cx="5505450" cy="2743200"/>
          </a:xfrm>
          <a:prstGeom prst="roundRect">
            <a:avLst>
              <a:gd name="adj" fmla="val 4166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246" name="Google Shape;246;p20"/>
          <p:cNvSpPr/>
          <p:nvPr/>
        </p:nvSpPr>
        <p:spPr>
          <a:xfrm>
            <a:off x="723900" y="6000750"/>
            <a:ext cx="10858500" cy="9525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247" name="Google Shape;247;p20"/>
          <p:cNvSpPr/>
          <p:nvPr/>
        </p:nvSpPr>
        <p:spPr>
          <a:xfrm>
            <a:off x="723900" y="2581275"/>
            <a:ext cx="5048250" cy="990600"/>
          </a:xfrm>
          <a:prstGeom prst="roundRect">
            <a:avLst>
              <a:gd name="adj" fmla="val 9615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248" name="Google Shape;248;p20"/>
          <p:cNvSpPr/>
          <p:nvPr/>
        </p:nvSpPr>
        <p:spPr>
          <a:xfrm>
            <a:off x="723900" y="3724275"/>
            <a:ext cx="5048250" cy="990600"/>
          </a:xfrm>
          <a:prstGeom prst="roundRect">
            <a:avLst>
              <a:gd name="adj" fmla="val 9615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249" name="Google Shape;249;p20"/>
          <p:cNvSpPr/>
          <p:nvPr/>
        </p:nvSpPr>
        <p:spPr>
          <a:xfrm>
            <a:off x="6076950" y="2276475"/>
            <a:ext cx="5505450" cy="381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250" name="Google Shape;250;p20"/>
          <p:cNvSpPr/>
          <p:nvPr/>
        </p:nvSpPr>
        <p:spPr>
          <a:xfrm>
            <a:off x="723900" y="2581275"/>
            <a:ext cx="38100" cy="99060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251" name="Google Shape;251;p20"/>
          <p:cNvSpPr/>
          <p:nvPr/>
        </p:nvSpPr>
        <p:spPr>
          <a:xfrm>
            <a:off x="723900" y="3724275"/>
            <a:ext cx="38100" cy="990600"/>
          </a:xfrm>
          <a:prstGeom prst="rect">
            <a:avLst/>
          </a:prstGeom>
          <a:solidFill>
            <a:srgbClr val="DC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252" name="Google Shape;252;p20"/>
          <p:cNvSpPr/>
          <p:nvPr/>
        </p:nvSpPr>
        <p:spPr>
          <a:xfrm>
            <a:off x="6305550" y="4010025"/>
            <a:ext cx="1076325" cy="352425"/>
          </a:xfrm>
          <a:prstGeom prst="roundRect">
            <a:avLst>
              <a:gd name="adj" fmla="val 50000"/>
            </a:avLst>
          </a:prstGeom>
          <a:solidFill>
            <a:srgbClr val="EFF6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253" name="Google Shape;253;p20"/>
          <p:cNvSpPr/>
          <p:nvPr/>
        </p:nvSpPr>
        <p:spPr>
          <a:xfrm>
            <a:off x="7458075" y="4010025"/>
            <a:ext cx="1200150" cy="352425"/>
          </a:xfrm>
          <a:prstGeom prst="roundRect">
            <a:avLst>
              <a:gd name="adj" fmla="val 50000"/>
            </a:avLst>
          </a:prstGeom>
          <a:solidFill>
            <a:srgbClr val="EFF6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254" name="Google Shape;254;p20"/>
          <p:cNvSpPr/>
          <p:nvPr/>
        </p:nvSpPr>
        <p:spPr>
          <a:xfrm>
            <a:off x="8734425" y="4010025"/>
            <a:ext cx="1704975" cy="352425"/>
          </a:xfrm>
          <a:prstGeom prst="roundRect">
            <a:avLst>
              <a:gd name="adj" fmla="val 50000"/>
            </a:avLst>
          </a:prstGeom>
          <a:solidFill>
            <a:srgbClr val="EFF6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255" name="Google Shape;255;p20"/>
          <p:cNvSpPr/>
          <p:nvPr/>
        </p:nvSpPr>
        <p:spPr>
          <a:xfrm>
            <a:off x="6305550" y="4438650"/>
            <a:ext cx="1485900" cy="352425"/>
          </a:xfrm>
          <a:prstGeom prst="roundRect">
            <a:avLst>
              <a:gd name="adj" fmla="val 50000"/>
            </a:avLst>
          </a:prstGeom>
          <a:solidFill>
            <a:srgbClr val="EFF6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256" name="Google Shape;256;p20"/>
          <p:cNvSpPr txBox="1"/>
          <p:nvPr/>
        </p:nvSpPr>
        <p:spPr>
          <a:xfrm>
            <a:off x="723900" y="457200"/>
            <a:ext cx="1095375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ভাইরাস</a:t>
            </a:r>
            <a:r>
              <a:rPr lang="en-US" sz="2000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প্রতিরোধ</a:t>
            </a:r>
            <a:endParaRPr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7" name="Google Shape;257;p20"/>
          <p:cNvSpPr txBox="1"/>
          <p:nvPr/>
        </p:nvSpPr>
        <p:spPr>
          <a:xfrm>
            <a:off x="723900" y="742950"/>
            <a:ext cx="11468100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ভাইরাসের</a:t>
            </a:r>
            <a:r>
              <a:rPr lang="en-US" sz="4000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4000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ধরন</a:t>
            </a:r>
            <a:r>
              <a:rPr lang="en-US" sz="4000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ও </a:t>
            </a:r>
            <a:r>
              <a:rPr lang="en-US" sz="4000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অ্যান্টিভাইরাস</a:t>
            </a:r>
            <a:r>
              <a:rPr lang="en-US" sz="4000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4000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সফটওয়্যার</a:t>
            </a:r>
            <a:endParaRPr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8" name="Google Shape;258;p20"/>
          <p:cNvSpPr txBox="1"/>
          <p:nvPr/>
        </p:nvSpPr>
        <p:spPr>
          <a:xfrm>
            <a:off x="723900" y="6162675"/>
            <a:ext cx="196215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তথ্য ও যোগাযোগ প্রযুক্তি — ৮ম শ্রেণি</a:t>
            </a:r>
            <a:endParaRPr sz="32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9" name="Google Shape;259;p20"/>
          <p:cNvSpPr txBox="1"/>
          <p:nvPr/>
        </p:nvSpPr>
        <p:spPr>
          <a:xfrm>
            <a:off x="10496550" y="6162675"/>
            <a:ext cx="11811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 dirty="0" err="1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অধ্যা</a:t>
            </a:r>
            <a:r>
              <a:rPr lang="as-IN" b="1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য়</a:t>
            </a:r>
            <a:r>
              <a:rPr lang="en-US" b="1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৩ | </a:t>
            </a:r>
            <a:r>
              <a:rPr lang="en-US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পৃষ্ঠা</a:t>
            </a:r>
            <a:r>
              <a:rPr lang="en-US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৪৩</a:t>
            </a:r>
            <a:endParaRPr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0" name="Google Shape;260;p20"/>
          <p:cNvSpPr txBox="1"/>
          <p:nvPr/>
        </p:nvSpPr>
        <p:spPr>
          <a:xfrm>
            <a:off x="6305550" y="2543175"/>
            <a:ext cx="5400675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অ্যান্টি-ভাইরাস</a:t>
            </a:r>
            <a:r>
              <a:rPr lang="en-US" sz="2800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800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বা</a:t>
            </a:r>
            <a:r>
              <a:rPr lang="en-US" sz="2800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800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অ্যান্টি-ম্যালওয়্যার</a:t>
            </a:r>
            <a:endParaRPr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1" name="Google Shape;261;p20"/>
          <p:cNvSpPr txBox="1"/>
          <p:nvPr/>
        </p:nvSpPr>
        <p:spPr>
          <a:xfrm>
            <a:off x="6305550" y="3000375"/>
            <a:ext cx="5143500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নির্দিষ্ট প্যাটার্ন বা আচরণের উপর ভিত্তি করে মেমোরি ও ফাইল স্ক্যান করে ভাইরাস সনাক্ত ও ধ্বংস করে।</a:t>
            </a:r>
            <a:endParaRPr sz="32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2" name="Google Shape;262;p20"/>
          <p:cNvSpPr txBox="1"/>
          <p:nvPr/>
        </p:nvSpPr>
        <p:spPr>
          <a:xfrm>
            <a:off x="6305550" y="3686175"/>
            <a:ext cx="514350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 err="1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জনপ্রি</a:t>
            </a:r>
            <a:r>
              <a:rPr lang="as-IN" sz="2000" b="1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য়</a:t>
            </a:r>
            <a:r>
              <a:rPr lang="en-US" sz="2000" b="1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অ্যান্টিভাইরাসসমূহ</a:t>
            </a:r>
            <a:r>
              <a:rPr lang="en-US" sz="2000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:</a:t>
            </a:r>
            <a:endParaRPr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3" name="Google Shape;263;p20"/>
          <p:cNvSpPr txBox="1"/>
          <p:nvPr/>
        </p:nvSpPr>
        <p:spPr>
          <a:xfrm>
            <a:off x="952500" y="2771775"/>
            <a:ext cx="496062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অনিবাসী</a:t>
            </a:r>
            <a:r>
              <a:rPr lang="en-US" sz="2400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ভাইরাস</a:t>
            </a:r>
            <a:r>
              <a:rPr lang="en-US" sz="2400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(Non-resident Virus)</a:t>
            </a:r>
            <a:endParaRPr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4" name="Google Shape;264;p20"/>
          <p:cNvSpPr txBox="1"/>
          <p:nvPr/>
        </p:nvSpPr>
        <p:spPr>
          <a:xfrm>
            <a:off x="952500" y="3114675"/>
            <a:ext cx="4724400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অন্য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ফাইলকে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সংক্রমিত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করে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মূল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প্রোগ্রামের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কাছে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নি</a:t>
            </a:r>
            <a:r>
              <a:rPr lang="as-IN" sz="2000" b="0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য়</a:t>
            </a:r>
            <a:r>
              <a:rPr lang="en-US" sz="2000" b="0" i="0" u="none" strike="noStrike" cap="none" dirty="0" err="1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ন্ত্রণ</a:t>
            </a:r>
            <a:r>
              <a:rPr lang="en-US" sz="2000" b="0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দিয়ে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নিষ্ক্রি</a:t>
            </a:r>
            <a:r>
              <a:rPr lang="as-IN" sz="2000" b="0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য়</a:t>
            </a:r>
            <a:r>
              <a:rPr lang="en-US" sz="2000" b="0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হ</a:t>
            </a:r>
            <a:r>
              <a:rPr lang="as-IN" sz="2000" b="0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য়</a:t>
            </a:r>
            <a:r>
              <a:rPr lang="en-US" sz="2000" b="0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।</a:t>
            </a:r>
            <a:endParaRPr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5" name="Google Shape;265;p20"/>
          <p:cNvSpPr txBox="1"/>
          <p:nvPr/>
        </p:nvSpPr>
        <p:spPr>
          <a:xfrm>
            <a:off x="952500" y="3914775"/>
            <a:ext cx="496062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নিবাসী</a:t>
            </a:r>
            <a:r>
              <a:rPr lang="en-US" sz="2400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ভাইরাস</a:t>
            </a:r>
            <a:r>
              <a:rPr lang="en-US" sz="2400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(Resident Virus)</a:t>
            </a:r>
            <a:endParaRPr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6" name="Google Shape;266;p20"/>
          <p:cNvSpPr txBox="1"/>
          <p:nvPr/>
        </p:nvSpPr>
        <p:spPr>
          <a:xfrm>
            <a:off x="952500" y="4257675"/>
            <a:ext cx="4724400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মেমোরিতে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স্থায়ীভাবে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বসে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থাকে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এবং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নতুন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চালুকৃত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প্রোগ্রামকে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সংক্রমিত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0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করে</a:t>
            </a:r>
            <a:r>
              <a:rPr lang="en-US" sz="2000" b="0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।</a:t>
            </a:r>
            <a:endParaRPr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7" name="Google Shape;267;p20"/>
          <p:cNvSpPr txBox="1"/>
          <p:nvPr/>
        </p:nvSpPr>
        <p:spPr>
          <a:xfrm>
            <a:off x="6438900" y="4067175"/>
            <a:ext cx="904875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নর্টন</a:t>
            </a:r>
            <a:r>
              <a:rPr lang="en-US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(Norton)</a:t>
            </a:r>
            <a:endParaRPr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8" name="Google Shape;268;p20"/>
          <p:cNvSpPr txBox="1"/>
          <p:nvPr/>
        </p:nvSpPr>
        <p:spPr>
          <a:xfrm>
            <a:off x="7591425" y="4067175"/>
            <a:ext cx="10287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অ্যাভাস্ট (Avast)</a:t>
            </a:r>
            <a:endParaRPr sz="32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9" name="Google Shape;269;p20"/>
          <p:cNvSpPr txBox="1"/>
          <p:nvPr/>
        </p:nvSpPr>
        <p:spPr>
          <a:xfrm>
            <a:off x="8867775" y="4067175"/>
            <a:ext cx="1533525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ক্যাসপারেস্কি (Kaspersky)</a:t>
            </a:r>
            <a:endParaRPr sz="32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0" name="Google Shape;270;p20"/>
          <p:cNvSpPr txBox="1"/>
          <p:nvPr/>
        </p:nvSpPr>
        <p:spPr>
          <a:xfrm>
            <a:off x="6438900" y="4495800"/>
            <a:ext cx="131445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মাইক্রোসফট ডিফেন্ডার</a:t>
            </a:r>
            <a:endParaRPr sz="32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469" y="1468060"/>
            <a:ext cx="2487931" cy="11231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6100" y="4594833"/>
            <a:ext cx="1604991" cy="140591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0" y="1508898"/>
            <a:ext cx="2126738" cy="1028788"/>
          </a:xfrm>
          <a:prstGeom prst="rect">
            <a:avLst/>
          </a:prstGeom>
        </p:spPr>
      </p:pic>
      <p:pic>
        <p:nvPicPr>
          <p:cNvPr id="2052" name="Picture 4" descr="The Best Antivirus Software And Solutions For Small Businesse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2066" y="835224"/>
            <a:ext cx="2816263" cy="137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7857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1"/>
          <p:cNvSpPr/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1E3A8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276" name="Google Shape;276;p21"/>
          <p:cNvSpPr/>
          <p:nvPr/>
        </p:nvSpPr>
        <p:spPr>
          <a:xfrm>
            <a:off x="723900" y="6000750"/>
            <a:ext cx="1085850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277" name="Google Shape;277;p21"/>
          <p:cNvSpPr/>
          <p:nvPr/>
        </p:nvSpPr>
        <p:spPr>
          <a:xfrm>
            <a:off x="571350" y="1420058"/>
            <a:ext cx="3441650" cy="2319932"/>
          </a:xfrm>
          <a:prstGeom prst="roundRect">
            <a:avLst>
              <a:gd name="adj" fmla="val 4926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278" name="Google Shape;278;p21"/>
          <p:cNvSpPr/>
          <p:nvPr/>
        </p:nvSpPr>
        <p:spPr>
          <a:xfrm>
            <a:off x="4318959" y="1397013"/>
            <a:ext cx="3441650" cy="2319932"/>
          </a:xfrm>
          <a:prstGeom prst="roundRect">
            <a:avLst>
              <a:gd name="adj" fmla="val 4926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279" name="Google Shape;279;p21"/>
          <p:cNvSpPr/>
          <p:nvPr/>
        </p:nvSpPr>
        <p:spPr>
          <a:xfrm>
            <a:off x="7884497" y="1257242"/>
            <a:ext cx="3441650" cy="2319932"/>
          </a:xfrm>
          <a:prstGeom prst="roundRect">
            <a:avLst>
              <a:gd name="adj" fmla="val 4926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280" name="Google Shape;280;p21"/>
          <p:cNvSpPr/>
          <p:nvPr/>
        </p:nvSpPr>
        <p:spPr>
          <a:xfrm>
            <a:off x="723900" y="6000750"/>
            <a:ext cx="10858500" cy="9525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281" name="Google Shape;281;p21"/>
          <p:cNvSpPr/>
          <p:nvPr/>
        </p:nvSpPr>
        <p:spPr>
          <a:xfrm>
            <a:off x="521494" y="1443166"/>
            <a:ext cx="3441650" cy="38100"/>
          </a:xfrm>
          <a:prstGeom prst="rect">
            <a:avLst/>
          </a:prstGeom>
          <a:solidFill>
            <a:srgbClr val="1E3A8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282" name="Google Shape;282;p21"/>
          <p:cNvSpPr/>
          <p:nvPr/>
        </p:nvSpPr>
        <p:spPr>
          <a:xfrm>
            <a:off x="4318959" y="1307891"/>
            <a:ext cx="3441650" cy="38100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283" name="Google Shape;283;p21"/>
          <p:cNvSpPr/>
          <p:nvPr/>
        </p:nvSpPr>
        <p:spPr>
          <a:xfrm>
            <a:off x="7864162" y="1339400"/>
            <a:ext cx="3441650" cy="3810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pic>
        <p:nvPicPr>
          <p:cNvPr id="284" name="Google Shape;284;p2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0600" y="2792908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2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98950" y="2792908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1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07300" y="2792908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1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4837" y="1565205"/>
            <a:ext cx="238125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1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298900" y="1448318"/>
            <a:ext cx="26670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1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004985" y="1523217"/>
            <a:ext cx="180975" cy="2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21"/>
          <p:cNvSpPr txBox="1"/>
          <p:nvPr/>
        </p:nvSpPr>
        <p:spPr>
          <a:xfrm>
            <a:off x="723900" y="457200"/>
            <a:ext cx="1095375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পাঠ ১৮</a:t>
            </a:r>
            <a:endParaRPr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1" name="Google Shape;291;p21"/>
          <p:cNvSpPr txBox="1"/>
          <p:nvPr/>
        </p:nvSpPr>
        <p:spPr>
          <a:xfrm>
            <a:off x="723900" y="742950"/>
            <a:ext cx="11468100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অনলাইন</a:t>
            </a:r>
            <a:r>
              <a:rPr lang="en-US" sz="4400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4400" b="1" i="0" u="none" strike="noStrike" cap="none" dirty="0" err="1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পরিচ</a:t>
            </a:r>
            <a:r>
              <a:rPr lang="as-IN" sz="4400" b="1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য়</a:t>
            </a:r>
            <a:r>
              <a:rPr lang="en-US" sz="4400" b="1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4400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ও </a:t>
            </a:r>
            <a:r>
              <a:rPr lang="en-US" sz="4400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তার</a:t>
            </a:r>
            <a:r>
              <a:rPr lang="en-US" sz="4400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4400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নিরাপত্তা</a:t>
            </a:r>
            <a:endParaRPr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2" name="Google Shape;292;p21"/>
          <p:cNvSpPr txBox="1"/>
          <p:nvPr/>
        </p:nvSpPr>
        <p:spPr>
          <a:xfrm>
            <a:off x="723900" y="6162675"/>
            <a:ext cx="1962150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তথ্য ও যোগাযোগ প্রযুক্তি — ৮ম শ্রেণি</a:t>
            </a:r>
            <a:endParaRPr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3" name="Google Shape;293;p21"/>
          <p:cNvSpPr txBox="1"/>
          <p:nvPr/>
        </p:nvSpPr>
        <p:spPr>
          <a:xfrm>
            <a:off x="10525125" y="6162675"/>
            <a:ext cx="1152525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 err="1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অধ্যা</a:t>
            </a:r>
            <a:r>
              <a:rPr lang="as-IN" sz="2000" b="1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য়</a:t>
            </a:r>
            <a:r>
              <a:rPr lang="en-US" sz="2000" b="1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৩ | </a:t>
            </a:r>
            <a:r>
              <a:rPr lang="en-US" sz="2000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পৃষ্ঠা</a:t>
            </a:r>
            <a:r>
              <a:rPr lang="en-US" sz="2000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৪৪</a:t>
            </a:r>
            <a:endParaRPr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4" name="Google Shape;294;p21"/>
          <p:cNvSpPr txBox="1"/>
          <p:nvPr/>
        </p:nvSpPr>
        <p:spPr>
          <a:xfrm>
            <a:off x="909181" y="1478568"/>
            <a:ext cx="3153675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অনলাইন</a:t>
            </a:r>
            <a:r>
              <a:rPr lang="en-US" sz="3200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3200" b="1" i="0" u="none" strike="noStrike" cap="none" dirty="0" err="1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পরিচ</a:t>
            </a:r>
            <a:r>
              <a:rPr lang="as-IN" sz="3200" b="1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য়</a:t>
            </a:r>
            <a:endParaRPr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6" name="Google Shape;296;p21"/>
          <p:cNvSpPr txBox="1"/>
          <p:nvPr/>
        </p:nvSpPr>
        <p:spPr>
          <a:xfrm>
            <a:off x="4627269" y="1369099"/>
            <a:ext cx="3153675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বিশ্বাসযোগ্য</a:t>
            </a:r>
            <a:r>
              <a:rPr lang="en-US" sz="3200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3200" b="1" i="0" u="none" strike="noStrike" cap="none" dirty="0" err="1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পরিচ</a:t>
            </a:r>
            <a:r>
              <a:rPr lang="as-IN" sz="3200" b="1" i="0" u="none" strike="noStrike" cap="none" dirty="0" smtClean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য়</a:t>
            </a:r>
            <a:endParaRPr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8" name="Google Shape;298;p21"/>
          <p:cNvSpPr txBox="1"/>
          <p:nvPr/>
        </p:nvSpPr>
        <p:spPr>
          <a:xfrm>
            <a:off x="8332212" y="1443166"/>
            <a:ext cx="3153675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অ্যাাকাউন্ট</a:t>
            </a:r>
            <a:r>
              <a:rPr lang="en-US" sz="3200" b="1" i="0" u="none" strike="noStrike" cap="none" dirty="0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3200" b="1" i="0" u="none" strike="noStrike" cap="none" dirty="0" err="1"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সুরক্ষা</a:t>
            </a:r>
            <a:endParaRPr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4650" y="2025279"/>
            <a:ext cx="3004457" cy="30692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85299" y="2002331"/>
            <a:ext cx="3819686" cy="303020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72383" y="2049957"/>
            <a:ext cx="3748167" cy="3044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818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3"/>
          <p:cNvSpPr/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C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dk1"/>
              </a:solidFill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330" name="Google Shape;330;p23"/>
          <p:cNvSpPr/>
          <p:nvPr/>
        </p:nvSpPr>
        <p:spPr>
          <a:xfrm>
            <a:off x="723900" y="6000750"/>
            <a:ext cx="1085850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dk1"/>
              </a:solidFill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334" name="Google Shape;334;p23"/>
          <p:cNvSpPr/>
          <p:nvPr/>
        </p:nvSpPr>
        <p:spPr>
          <a:xfrm>
            <a:off x="723900" y="6000750"/>
            <a:ext cx="10858500" cy="9525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dk1"/>
              </a:solidFill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337" name="Google Shape;337;p23"/>
          <p:cNvSpPr txBox="1"/>
          <p:nvPr/>
        </p:nvSpPr>
        <p:spPr>
          <a:xfrm>
            <a:off x="723900" y="457200"/>
            <a:ext cx="1095375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>
                <a:solidFill>
                  <a:srgbClr val="DC2626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আইন</a:t>
            </a:r>
            <a:r>
              <a:rPr lang="en-US" sz="2400" b="1" i="0" u="none" strike="noStrike" cap="none" dirty="0">
                <a:solidFill>
                  <a:srgbClr val="DC2626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ও </a:t>
            </a:r>
            <a:r>
              <a:rPr lang="en-US" sz="2400" b="1" i="0" u="none" strike="noStrike" cap="none" dirty="0" err="1">
                <a:solidFill>
                  <a:srgbClr val="DC2626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নৈতিকতা</a:t>
            </a:r>
            <a:endParaRPr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8" name="Google Shape;338;p23"/>
          <p:cNvSpPr txBox="1"/>
          <p:nvPr/>
        </p:nvSpPr>
        <p:spPr>
          <a:xfrm>
            <a:off x="2487386" y="2478941"/>
            <a:ext cx="6996249" cy="2031325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 b="1" i="0" u="none" strike="noStrike" cap="none" dirty="0" err="1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কম্পিউটার</a:t>
            </a:r>
            <a:r>
              <a:rPr lang="en-US" sz="6600" b="1" i="0" u="none" strike="noStrike" cap="none" dirty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6600" b="1" i="0" u="none" strike="noStrike" cap="none" dirty="0" err="1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হ্যাকিং</a:t>
            </a:r>
            <a:r>
              <a:rPr lang="en-US" sz="6600" b="1" i="0" u="none" strike="noStrike" cap="none" dirty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ও </a:t>
            </a:r>
            <a:r>
              <a:rPr lang="en-US" sz="6600" b="1" i="0" u="none" strike="noStrike" cap="none" dirty="0" err="1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আইনি</a:t>
            </a:r>
            <a:r>
              <a:rPr lang="en-US" sz="6600" b="1" i="0" u="none" strike="noStrike" cap="none" dirty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6600" b="1" i="0" u="none" strike="noStrike" cap="none" dirty="0" err="1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শাস্তি</a:t>
            </a:r>
            <a:endParaRPr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9" name="Google Shape;339;p23"/>
          <p:cNvSpPr txBox="1"/>
          <p:nvPr/>
        </p:nvSpPr>
        <p:spPr>
          <a:xfrm>
            <a:off x="723900" y="6162675"/>
            <a:ext cx="1962150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64748B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তথ্য ও যোগাযোগ প্রযুক্তি — ৮ম শ্রেণি</a:t>
            </a:r>
            <a:endParaRPr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40" name="Google Shape;340;p23"/>
          <p:cNvSpPr txBox="1"/>
          <p:nvPr/>
        </p:nvSpPr>
        <p:spPr>
          <a:xfrm>
            <a:off x="10506075" y="6162675"/>
            <a:ext cx="1171575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 err="1" smtClean="0">
                <a:solidFill>
                  <a:srgbClr val="DC2626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অধ্যা</a:t>
            </a:r>
            <a:r>
              <a:rPr lang="as-IN" sz="2000" b="1" i="0" u="none" strike="noStrike" cap="none" dirty="0" smtClean="0">
                <a:solidFill>
                  <a:srgbClr val="DC2626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য়</a:t>
            </a:r>
            <a:r>
              <a:rPr lang="en-US" sz="2000" b="1" i="0" u="none" strike="noStrike" cap="none" dirty="0" smtClean="0">
                <a:solidFill>
                  <a:srgbClr val="DC2626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1" i="0" u="none" strike="noStrike" cap="none" dirty="0">
                <a:solidFill>
                  <a:srgbClr val="DC2626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৩ | </a:t>
            </a:r>
            <a:r>
              <a:rPr lang="en-US" sz="2000" b="1" i="0" u="none" strike="noStrike" cap="none" dirty="0" err="1">
                <a:solidFill>
                  <a:srgbClr val="DC2626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পৃষ্ঠা</a:t>
            </a:r>
            <a:r>
              <a:rPr lang="en-US" sz="2000" b="1" i="0" u="none" strike="noStrike" cap="none" dirty="0">
                <a:solidFill>
                  <a:srgbClr val="DC2626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৪৬</a:t>
            </a:r>
            <a:endParaRPr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167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52600" y="2273519"/>
            <a:ext cx="8534400" cy="64633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১.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সাদা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টুপি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হ্যাকার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(White Hat Hacker)</a:t>
            </a:r>
          </a:p>
        </p:txBody>
      </p:sp>
      <p:sp>
        <p:nvSpPr>
          <p:cNvPr id="5" name="Rectangle 4"/>
          <p:cNvSpPr/>
          <p:nvPr/>
        </p:nvSpPr>
        <p:spPr>
          <a:xfrm>
            <a:off x="1752600" y="5142520"/>
            <a:ext cx="8534400" cy="1077218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3200" dirty="0" err="1">
                <a:latin typeface="NikoshBAN" pitchFamily="2" charset="0"/>
                <a:cs typeface="NikoshBAN" pitchFamily="2" charset="0"/>
              </a:rPr>
              <a:t>এরা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তথা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সাইবার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ওয়ার্ল্ডে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প্র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বেশ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কখনো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অপরের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ক্ষতি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করেনা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।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এদের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এথিক্যাল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হ্যাকার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।</a:t>
            </a:r>
          </a:p>
        </p:txBody>
      </p:sp>
      <p:pic>
        <p:nvPicPr>
          <p:cNvPr id="6146" name="Picture 2" descr="E:\Motiar D. Content\Class Viii\Picture\পাঠ ১৮\ethical-hacking-1-72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38" b="6709"/>
          <a:stretch/>
        </p:blipFill>
        <p:spPr bwMode="auto">
          <a:xfrm>
            <a:off x="4251960" y="2676496"/>
            <a:ext cx="3688080" cy="2667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752600" y="512481"/>
            <a:ext cx="8534400" cy="830997"/>
          </a:xfrm>
          <a:prstGeom prst="rect">
            <a:avLst/>
          </a:prstGeom>
          <a:ln w="38100"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হ্যাকার</a:t>
            </a:r>
            <a:r>
              <a:rPr lang="bn-BD" sz="4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4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en-US" sz="4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? </a:t>
            </a:r>
            <a:endParaRPr lang="en-US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971800" y="1507867"/>
            <a:ext cx="5486400" cy="830997"/>
          </a:xfrm>
          <a:prstGeom prst="rect">
            <a:avLst/>
          </a:prstGeom>
          <a:ln w="38100"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হ্যাকার</a:t>
            </a:r>
            <a:r>
              <a:rPr lang="bn-BD" sz="4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তিন</a:t>
            </a:r>
            <a:r>
              <a:rPr lang="en-US" sz="4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প্রকার</a:t>
            </a:r>
            <a:endParaRPr lang="en-US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BE798-9C02-4BC4-8843-E84984C30465}" type="datetime1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8200" y="6356351"/>
            <a:ext cx="5105400" cy="365125"/>
          </a:xfrm>
        </p:spPr>
        <p:txBody>
          <a:bodyPr/>
          <a:lstStyle/>
          <a:p>
            <a:r>
              <a:rPr lang="sv-SE" dirty="0" smtClean="0"/>
              <a:t>Kanchon Chandra Sarkar, Assistant Teacher, ICT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665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" grpId="0" animBg="1"/>
      <p:bldP spid="2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55706" y="4495800"/>
            <a:ext cx="8583694" cy="156966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3200" dirty="0" err="1">
                <a:latin typeface="NikoshBAN" pitchFamily="2" charset="0"/>
                <a:cs typeface="NikoshBAN" pitchFamily="2" charset="0"/>
              </a:rPr>
              <a:t>হ্যাকার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সাধার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ণ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ত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কালো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টুপি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হ্যাকারদের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বোঝায়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।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এরা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সব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কোনভাবে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অপরের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ক্ষতি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চে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ষ্টা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সাইবার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ওয়ার্ল্ডে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এরা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সবসময়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ঘৃণিত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। </a:t>
            </a:r>
          </a:p>
        </p:txBody>
      </p:sp>
      <p:sp>
        <p:nvSpPr>
          <p:cNvPr id="3" name="Rectangle 2"/>
          <p:cNvSpPr/>
          <p:nvPr/>
        </p:nvSpPr>
        <p:spPr>
          <a:xfrm>
            <a:off x="1638300" y="505769"/>
            <a:ext cx="8915400" cy="646331"/>
          </a:xfrm>
          <a:prstGeom prst="rect">
            <a:avLst/>
          </a:prstGeom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BD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২.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কালো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টুপি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হ্যাকার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(Black Hat Hacker) </a:t>
            </a:r>
          </a:p>
        </p:txBody>
      </p:sp>
      <p:pic>
        <p:nvPicPr>
          <p:cNvPr id="7171" name="Picture 3" descr="E:\Motiar D. Content\Class Viii\Picture\পাঠ ১৮\inde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143000"/>
            <a:ext cx="5006812" cy="3352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7050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E:\Motiar D. Content\Class Viii\Picture\পাঠ ১৮\hac-ker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0" y="1250622"/>
            <a:ext cx="4533900" cy="309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600200" y="4114800"/>
            <a:ext cx="8915400" cy="1815882"/>
          </a:xfrm>
          <a:prstGeom prst="rect">
            <a:avLst/>
          </a:prstGeom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এরা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এমন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ধরনের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হ্যাকার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যারা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সাদা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টুপি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কাল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টুপি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হ্যাকারের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মধ্যবর্তি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স্থানে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অবস্থান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এরা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ইচ্ছা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করলে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কারোও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ক্ষতিও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আবার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উপকারও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বর্তমানে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ব্লগে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গণমাধ্যমে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অপপ্রচার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চালালে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বিরুদ্ধে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প্রতিবাদ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করাই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এদের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</a:p>
        </p:txBody>
      </p:sp>
      <p:sp>
        <p:nvSpPr>
          <p:cNvPr id="3" name="Rectangle 2"/>
          <p:cNvSpPr/>
          <p:nvPr/>
        </p:nvSpPr>
        <p:spPr>
          <a:xfrm>
            <a:off x="1600200" y="533401"/>
            <a:ext cx="8763000" cy="646331"/>
          </a:xfrm>
          <a:prstGeom prst="rect">
            <a:avLst/>
          </a:prstGeom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BD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ধুসর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টুপি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হ্যাকার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(Grey Hat Hacker) </a:t>
            </a:r>
          </a:p>
        </p:txBody>
      </p:sp>
    </p:spTree>
    <p:extLst>
      <p:ext uri="{BB962C8B-B14F-4D97-AF65-F5344CB8AC3E}">
        <p14:creationId xmlns:p14="http://schemas.microsoft.com/office/powerpoint/2010/main" val="391760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657600" y="312004"/>
            <a:ext cx="5029200" cy="830997"/>
          </a:xfrm>
          <a:prstGeom prst="rect">
            <a:avLst/>
          </a:prstGeom>
          <a:ln w="38100">
            <a:solidFill>
              <a:srgbClr val="00206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ক্র্যাকার</a:t>
            </a:r>
            <a:endParaRPr lang="en-US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676401" y="4481230"/>
            <a:ext cx="8562833" cy="1569660"/>
          </a:xfrm>
          <a:prstGeom prst="rect">
            <a:avLst/>
          </a:prstGeom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ক্ষতিকারক হ্যাকারদের ক্র্যাকার বলা হ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য়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খারাপ হ্য</a:t>
            </a:r>
            <a:r>
              <a:rPr lang="bn-BD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া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কারাই ক্র্যাকার। এদের শক বা পেশাই হচ্ছে বি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ন্ন পাসও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য়া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র্ড ভাঙ্গা এবং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Trojan Horses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ক্ষতিকারক সফট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ওয়্যার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 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তৈরি করা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pic>
        <p:nvPicPr>
          <p:cNvPr id="4" name="Picture 2" descr="E:\Motiar D. Content\Class Viii\Picture\পাঠ ১৮\giphy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8030" y="1352895"/>
            <a:ext cx="5058770" cy="3096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1595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24"/>
          <p:cNvSpPr/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7C3AE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dk1"/>
              </a:solidFill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352" name="Google Shape;352;p24"/>
          <p:cNvSpPr/>
          <p:nvPr/>
        </p:nvSpPr>
        <p:spPr>
          <a:xfrm>
            <a:off x="723900" y="6000750"/>
            <a:ext cx="1085850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dk1"/>
              </a:solidFill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353" name="Google Shape;353;p24"/>
          <p:cNvSpPr/>
          <p:nvPr/>
        </p:nvSpPr>
        <p:spPr>
          <a:xfrm>
            <a:off x="723900" y="6000750"/>
            <a:ext cx="10858500" cy="9525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dk1"/>
              </a:solidFill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354" name="Google Shape;354;p24"/>
          <p:cNvSpPr/>
          <p:nvPr/>
        </p:nvSpPr>
        <p:spPr>
          <a:xfrm>
            <a:off x="762000" y="1757362"/>
            <a:ext cx="5200650" cy="1171575"/>
          </a:xfrm>
          <a:prstGeom prst="roundRect">
            <a:avLst>
              <a:gd name="adj" fmla="val 813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dk1"/>
              </a:solidFill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355" name="Google Shape;355;p24"/>
          <p:cNvSpPr/>
          <p:nvPr/>
        </p:nvSpPr>
        <p:spPr>
          <a:xfrm>
            <a:off x="723900" y="3062287"/>
            <a:ext cx="5200650" cy="1171575"/>
          </a:xfrm>
          <a:prstGeom prst="roundRect">
            <a:avLst>
              <a:gd name="adj" fmla="val 813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dk1"/>
              </a:solidFill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356" name="Google Shape;356;p24"/>
          <p:cNvSpPr/>
          <p:nvPr/>
        </p:nvSpPr>
        <p:spPr>
          <a:xfrm>
            <a:off x="723900" y="4367212"/>
            <a:ext cx="5200650" cy="1171575"/>
          </a:xfrm>
          <a:prstGeom prst="roundRect">
            <a:avLst>
              <a:gd name="adj" fmla="val 813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dk1"/>
              </a:solidFill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357" name="Google Shape;357;p24"/>
          <p:cNvSpPr/>
          <p:nvPr/>
        </p:nvSpPr>
        <p:spPr>
          <a:xfrm>
            <a:off x="723900" y="1757362"/>
            <a:ext cx="38100" cy="1171575"/>
          </a:xfrm>
          <a:prstGeom prst="rect">
            <a:avLst/>
          </a:prstGeom>
          <a:solidFill>
            <a:srgbClr val="7C3AE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dk1"/>
              </a:solidFill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358" name="Google Shape;358;p24"/>
          <p:cNvSpPr/>
          <p:nvPr/>
        </p:nvSpPr>
        <p:spPr>
          <a:xfrm>
            <a:off x="723900" y="3062287"/>
            <a:ext cx="38100" cy="1171575"/>
          </a:xfrm>
          <a:prstGeom prst="rect">
            <a:avLst/>
          </a:prstGeom>
          <a:solidFill>
            <a:srgbClr val="7C3AE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dk1"/>
              </a:solidFill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359" name="Google Shape;359;p24"/>
          <p:cNvSpPr/>
          <p:nvPr/>
        </p:nvSpPr>
        <p:spPr>
          <a:xfrm>
            <a:off x="723900" y="4367212"/>
            <a:ext cx="38100" cy="1171575"/>
          </a:xfrm>
          <a:prstGeom prst="rect">
            <a:avLst/>
          </a:prstGeom>
          <a:solidFill>
            <a:srgbClr val="7C3AE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dk1"/>
              </a:solidFill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pic>
        <p:nvPicPr>
          <p:cNvPr id="360" name="Google Shape;360;p2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05550" y="2124075"/>
            <a:ext cx="5276850" cy="30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2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43650" y="2162175"/>
            <a:ext cx="5200650" cy="2971800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24"/>
          <p:cNvSpPr txBox="1"/>
          <p:nvPr/>
        </p:nvSpPr>
        <p:spPr>
          <a:xfrm>
            <a:off x="723900" y="457200"/>
            <a:ext cx="1095375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7C3AED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পাঠ ১৯</a:t>
            </a:r>
            <a:endParaRPr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3" name="Google Shape;363;p24"/>
          <p:cNvSpPr txBox="1"/>
          <p:nvPr/>
        </p:nvSpPr>
        <p:spPr>
          <a:xfrm>
            <a:off x="723900" y="742950"/>
            <a:ext cx="11468100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none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সাইবার অপরাধের বাস্তব কয়েকটি ঘটনা</a:t>
            </a:r>
            <a:endParaRPr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4" name="Google Shape;364;p24"/>
          <p:cNvSpPr txBox="1"/>
          <p:nvPr/>
        </p:nvSpPr>
        <p:spPr>
          <a:xfrm>
            <a:off x="723900" y="6162675"/>
            <a:ext cx="1962150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64748B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তথ্য ও যোগাযোগ প্রযুক্তি — ৮ম শ্রেণি</a:t>
            </a:r>
            <a:endParaRPr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5" name="Google Shape;365;p24"/>
          <p:cNvSpPr txBox="1"/>
          <p:nvPr/>
        </p:nvSpPr>
        <p:spPr>
          <a:xfrm>
            <a:off x="10296525" y="6162675"/>
            <a:ext cx="1381125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 err="1" smtClean="0">
                <a:solidFill>
                  <a:srgbClr val="7C3AED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অধ্যা</a:t>
            </a:r>
            <a:r>
              <a:rPr lang="as-IN" sz="2000" b="1" i="0" u="none" strike="noStrike" cap="none" dirty="0" smtClean="0">
                <a:solidFill>
                  <a:srgbClr val="7C3AED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য়</a:t>
            </a:r>
            <a:r>
              <a:rPr lang="en-US" sz="2000" b="1" i="0" u="none" strike="noStrike" cap="none" dirty="0" smtClean="0">
                <a:solidFill>
                  <a:srgbClr val="7C3AED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1" i="0" u="none" strike="noStrike" cap="none" dirty="0">
                <a:solidFill>
                  <a:srgbClr val="7C3AED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৩ | </a:t>
            </a:r>
            <a:r>
              <a:rPr lang="en-US" sz="2000" b="1" i="0" u="none" strike="noStrike" cap="none" dirty="0" err="1">
                <a:solidFill>
                  <a:srgbClr val="7C3AED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পৃষ্ঠা</a:t>
            </a:r>
            <a:r>
              <a:rPr lang="en-US" sz="2000" b="1" i="0" u="none" strike="noStrike" cap="none" dirty="0">
                <a:solidFill>
                  <a:srgbClr val="7C3AED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৪৬-৪৭</a:t>
            </a:r>
            <a:endParaRPr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6" name="Google Shape;366;p24"/>
          <p:cNvSpPr txBox="1"/>
          <p:nvPr/>
        </p:nvSpPr>
        <p:spPr>
          <a:xfrm>
            <a:off x="933450" y="1928812"/>
            <a:ext cx="5160645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বাংলাদেশ ব্যাংক সাইবার হাইস্ট (২০১৬)</a:t>
            </a:r>
            <a:endParaRPr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7" name="Google Shape;367;p24"/>
          <p:cNvSpPr txBox="1"/>
          <p:nvPr/>
        </p:nvSpPr>
        <p:spPr>
          <a:xfrm>
            <a:off x="933450" y="2262187"/>
            <a:ext cx="491490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rgbClr val="475569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SWIFT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নেটওয়ার্কের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মাধ্যমে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৮১ </a:t>
            </a:r>
            <a:r>
              <a:rPr lang="en-US" sz="2400" b="0" i="0" u="none" strike="noStrike" cap="none" dirty="0" err="1" smtClean="0">
                <a:solidFill>
                  <a:srgbClr val="475569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মিলি</a:t>
            </a:r>
            <a:r>
              <a:rPr lang="as-IN" sz="2400" b="0" i="0" u="none" strike="noStrike" cap="none" dirty="0" smtClean="0">
                <a:solidFill>
                  <a:srgbClr val="475569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য়</a:t>
            </a:r>
            <a:r>
              <a:rPr lang="en-US" sz="2400" b="0" i="0" u="none" strike="noStrike" cap="none" dirty="0" smtClean="0">
                <a:solidFill>
                  <a:srgbClr val="475569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ন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ডলার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ফিলিপাইনে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অবৈধভাবে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স্থানান্তর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করা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হয়েছিল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।</a:t>
            </a:r>
            <a:endParaRPr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8" name="Google Shape;368;p24"/>
          <p:cNvSpPr txBox="1"/>
          <p:nvPr/>
        </p:nvSpPr>
        <p:spPr>
          <a:xfrm>
            <a:off x="933450" y="3233737"/>
            <a:ext cx="5160645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 err="1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সিটি</a:t>
            </a:r>
            <a:r>
              <a:rPr lang="en-US" sz="2800" b="1" i="0" u="none" strike="noStrike" cap="none" dirty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ব্যাংক</a:t>
            </a:r>
            <a:r>
              <a:rPr lang="en-US" sz="2800" b="1" i="0" u="none" strike="noStrike" cap="none" dirty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ডাটা</a:t>
            </a:r>
            <a:r>
              <a:rPr lang="en-US" sz="2800" b="1" i="0" u="none" strike="noStrike" cap="none" dirty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হ্যাক</a:t>
            </a:r>
            <a:r>
              <a:rPr lang="en-US" sz="2800" b="1" i="0" u="none" strike="noStrike" cap="none" dirty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(২০১১)</a:t>
            </a:r>
            <a:endParaRPr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9" name="Google Shape;369;p24"/>
          <p:cNvSpPr txBox="1"/>
          <p:nvPr/>
        </p:nvSpPr>
        <p:spPr>
          <a:xfrm>
            <a:off x="933450" y="3567112"/>
            <a:ext cx="491490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 smtClean="0">
                <a:solidFill>
                  <a:srgbClr val="475569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নিউই</a:t>
            </a:r>
            <a:r>
              <a:rPr lang="as-IN" sz="2400" b="0" i="0" u="none" strike="noStrike" cap="none" dirty="0" smtClean="0">
                <a:solidFill>
                  <a:srgbClr val="475569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য়</a:t>
            </a:r>
            <a:r>
              <a:rPr lang="en-US" sz="2400" b="0" i="0" u="none" strike="noStrike" cap="none" dirty="0" err="1" smtClean="0">
                <a:solidFill>
                  <a:srgbClr val="475569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র্ক</a:t>
            </a:r>
            <a:r>
              <a:rPr lang="en-US" sz="2400" b="0" i="0" u="none" strike="noStrike" cap="none" dirty="0" smtClean="0">
                <a:solidFill>
                  <a:srgbClr val="475569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টাইমসে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প্রকাশিত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খবরে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লক্ষ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লক্ষ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গ্রাহকের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ক্রেডিট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কার্ড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নম্বর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হ্যাক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হওয়ার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তথ্য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মেলে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।</a:t>
            </a:r>
            <a:endParaRPr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70" name="Google Shape;370;p24"/>
          <p:cNvSpPr txBox="1"/>
          <p:nvPr/>
        </p:nvSpPr>
        <p:spPr>
          <a:xfrm>
            <a:off x="933450" y="4538662"/>
            <a:ext cx="5160645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বস্টন ম্যারাথন ও রামু ঘটনা (২০১২-১৩)</a:t>
            </a:r>
            <a:endParaRPr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71" name="Google Shape;371;p24"/>
          <p:cNvSpPr txBox="1"/>
          <p:nvPr/>
        </p:nvSpPr>
        <p:spPr>
          <a:xfrm>
            <a:off x="933450" y="4872037"/>
            <a:ext cx="491490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475569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ইন্টারনেটের মাধ্যমে বিদ্বেষমূলক ছবি ছড়ানো ও বোমা বানানোর তথ্য সরবরাহের অপব্যবহার।</a:t>
            </a:r>
            <a:endParaRPr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343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2"/>
          <p:cNvSpPr/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dk1"/>
              </a:solidFill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305" name="Google Shape;305;p22"/>
          <p:cNvSpPr/>
          <p:nvPr/>
        </p:nvSpPr>
        <p:spPr>
          <a:xfrm>
            <a:off x="723900" y="6000750"/>
            <a:ext cx="1085850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dk1"/>
              </a:solidFill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306" name="Google Shape;306;p22"/>
          <p:cNvSpPr/>
          <p:nvPr/>
        </p:nvSpPr>
        <p:spPr>
          <a:xfrm>
            <a:off x="723900" y="6000750"/>
            <a:ext cx="10858500" cy="9525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dk1"/>
              </a:solidFill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307" name="Google Shape;307;p22"/>
          <p:cNvSpPr/>
          <p:nvPr/>
        </p:nvSpPr>
        <p:spPr>
          <a:xfrm>
            <a:off x="6381750" y="1876425"/>
            <a:ext cx="5200650" cy="800100"/>
          </a:xfrm>
          <a:prstGeom prst="roundRect">
            <a:avLst>
              <a:gd name="adj" fmla="val 952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dk1"/>
              </a:solidFill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308" name="Google Shape;308;p22"/>
          <p:cNvSpPr/>
          <p:nvPr/>
        </p:nvSpPr>
        <p:spPr>
          <a:xfrm>
            <a:off x="6381750" y="2790825"/>
            <a:ext cx="5200650" cy="800100"/>
          </a:xfrm>
          <a:prstGeom prst="roundRect">
            <a:avLst>
              <a:gd name="adj" fmla="val 952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dk1"/>
              </a:solidFill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309" name="Google Shape;309;p22"/>
          <p:cNvSpPr/>
          <p:nvPr/>
        </p:nvSpPr>
        <p:spPr>
          <a:xfrm>
            <a:off x="6381750" y="3705225"/>
            <a:ext cx="5200650" cy="800100"/>
          </a:xfrm>
          <a:prstGeom prst="roundRect">
            <a:avLst>
              <a:gd name="adj" fmla="val 952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dk1"/>
              </a:solidFill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310" name="Google Shape;310;p22"/>
          <p:cNvSpPr/>
          <p:nvPr/>
        </p:nvSpPr>
        <p:spPr>
          <a:xfrm>
            <a:off x="6381750" y="4619625"/>
            <a:ext cx="5200650" cy="800100"/>
          </a:xfrm>
          <a:prstGeom prst="roundRect">
            <a:avLst>
              <a:gd name="adj" fmla="val 952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dk1"/>
              </a:solidFill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311" name="Google Shape;311;p22"/>
          <p:cNvSpPr/>
          <p:nvPr/>
        </p:nvSpPr>
        <p:spPr>
          <a:xfrm>
            <a:off x="6381750" y="1876425"/>
            <a:ext cx="38100" cy="800100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dk1"/>
              </a:solidFill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312" name="Google Shape;312;p22"/>
          <p:cNvSpPr/>
          <p:nvPr/>
        </p:nvSpPr>
        <p:spPr>
          <a:xfrm>
            <a:off x="6381750" y="2790825"/>
            <a:ext cx="38100" cy="800100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dk1"/>
              </a:solidFill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313" name="Google Shape;313;p22"/>
          <p:cNvSpPr/>
          <p:nvPr/>
        </p:nvSpPr>
        <p:spPr>
          <a:xfrm>
            <a:off x="6381750" y="3705225"/>
            <a:ext cx="38100" cy="800100"/>
          </a:xfrm>
          <a:prstGeom prst="rect">
            <a:avLst/>
          </a:prstGeom>
          <a:solidFill>
            <a:srgbClr val="DC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dk1"/>
              </a:solidFill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sp>
        <p:nvSpPr>
          <p:cNvPr id="314" name="Google Shape;314;p22"/>
          <p:cNvSpPr/>
          <p:nvPr/>
        </p:nvSpPr>
        <p:spPr>
          <a:xfrm>
            <a:off x="6381750" y="4619625"/>
            <a:ext cx="38100" cy="800100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dk1"/>
              </a:solidFill>
              <a:latin typeface="NikoshBAN" panose="02000000000000000000" pitchFamily="2" charset="0"/>
              <a:ea typeface="Calibri"/>
              <a:cs typeface="NikoshBAN" panose="02000000000000000000" pitchFamily="2" charset="0"/>
              <a:sym typeface="Calibri"/>
            </a:endParaRPr>
          </a:p>
        </p:txBody>
      </p:sp>
      <p:pic>
        <p:nvPicPr>
          <p:cNvPr id="315" name="Google Shape;315;p2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3900" y="2124075"/>
            <a:ext cx="5276850" cy="30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2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2162175"/>
            <a:ext cx="5200650" cy="297180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22"/>
          <p:cNvSpPr txBox="1"/>
          <p:nvPr/>
        </p:nvSpPr>
        <p:spPr>
          <a:xfrm>
            <a:off x="723900" y="457200"/>
            <a:ext cx="1095375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>
                <a:solidFill>
                  <a:srgbClr val="16A34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সুরক্ষা</a:t>
            </a:r>
            <a:r>
              <a:rPr lang="en-US" sz="2400" b="1" i="0" u="none" strike="noStrike" cap="none" dirty="0">
                <a:solidFill>
                  <a:srgbClr val="16A34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16A34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টিপস</a:t>
            </a:r>
            <a:endParaRPr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8" name="Google Shape;318;p22"/>
          <p:cNvSpPr txBox="1"/>
          <p:nvPr/>
        </p:nvSpPr>
        <p:spPr>
          <a:xfrm>
            <a:off x="723900" y="742950"/>
            <a:ext cx="11468100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none" dirty="0" err="1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শক্তিশালী</a:t>
            </a:r>
            <a:r>
              <a:rPr lang="en-US" sz="4400" b="1" i="0" u="none" strike="noStrike" cap="none" dirty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পাসওয়ার্ড</a:t>
            </a:r>
            <a:r>
              <a:rPr lang="en-US" sz="4400" b="1" i="0" u="none" strike="noStrike" cap="none" dirty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তৈরির</a:t>
            </a:r>
            <a:r>
              <a:rPr lang="en-US" sz="4400" b="1" i="0" u="none" strike="noStrike" cap="none" dirty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কৌশল</a:t>
            </a:r>
            <a:endParaRPr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9" name="Google Shape;319;p22"/>
          <p:cNvSpPr txBox="1"/>
          <p:nvPr/>
        </p:nvSpPr>
        <p:spPr>
          <a:xfrm>
            <a:off x="723900" y="6162675"/>
            <a:ext cx="1962150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64748B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তথ্য ও যোগাযোগ প্রযুক্তি — ৮ম শ্রেণি</a:t>
            </a:r>
            <a:endParaRPr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0" name="Google Shape;320;p22"/>
          <p:cNvSpPr txBox="1"/>
          <p:nvPr/>
        </p:nvSpPr>
        <p:spPr>
          <a:xfrm>
            <a:off x="10515600" y="6162675"/>
            <a:ext cx="1162050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 err="1" smtClean="0">
                <a:solidFill>
                  <a:srgbClr val="16A34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অধ্যা</a:t>
            </a:r>
            <a:r>
              <a:rPr lang="as-IN" sz="2000" b="1" i="0" u="none" strike="noStrike" cap="none" dirty="0" smtClean="0">
                <a:solidFill>
                  <a:srgbClr val="16A34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য়</a:t>
            </a:r>
            <a:r>
              <a:rPr lang="en-US" sz="2000" b="1" i="0" u="none" strike="noStrike" cap="none" dirty="0" smtClean="0">
                <a:solidFill>
                  <a:srgbClr val="16A34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000" b="1" i="0" u="none" strike="noStrike" cap="none" dirty="0">
                <a:solidFill>
                  <a:srgbClr val="16A34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৩ | </a:t>
            </a:r>
            <a:r>
              <a:rPr lang="en-US" sz="2000" b="1" i="0" u="none" strike="noStrike" cap="none" dirty="0" err="1">
                <a:solidFill>
                  <a:srgbClr val="16A34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পৃষ্ঠা</a:t>
            </a:r>
            <a:r>
              <a:rPr lang="en-US" sz="2000" b="1" i="0" u="none" strike="noStrike" cap="none" dirty="0">
                <a:solidFill>
                  <a:srgbClr val="16A34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৪৫</a:t>
            </a:r>
            <a:endParaRPr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1" name="Google Shape;321;p22"/>
          <p:cNvSpPr txBox="1"/>
          <p:nvPr/>
        </p:nvSpPr>
        <p:spPr>
          <a:xfrm>
            <a:off x="6457950" y="1638419"/>
            <a:ext cx="487680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১. </a:t>
            </a:r>
            <a:r>
              <a:rPr lang="en-US" sz="2400" b="1" i="0" u="none" strike="noStrike" cap="none" dirty="0" err="1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দীর্ঘ</a:t>
            </a:r>
            <a:r>
              <a:rPr lang="en-US" sz="2400" b="1" i="0" u="none" strike="noStrike" cap="none" dirty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পাসওয়ার্ড</a:t>
            </a:r>
            <a:r>
              <a:rPr lang="en-US" sz="2400" b="1" i="0" u="none" strike="noStrike" cap="none" dirty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:</a:t>
            </a:r>
            <a:r>
              <a:rPr lang="en-US" sz="2400" b="0" i="0" u="none" strike="noStrike" cap="none" dirty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সংক্ষিপ্ত</a:t>
            </a:r>
            <a:r>
              <a:rPr lang="en-US" sz="2400" b="0" i="0" u="none" strike="noStrike" cap="none" dirty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পাসওয়ার্ডের</a:t>
            </a:r>
            <a:r>
              <a:rPr lang="en-US" sz="2400" b="0" i="0" u="none" strike="noStrike" cap="none" dirty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বদলে</a:t>
            </a:r>
            <a:r>
              <a:rPr lang="en-US" sz="2400" b="0" i="0" u="none" strike="noStrike" cap="none" dirty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দীর্ঘ</a:t>
            </a:r>
            <a:r>
              <a:rPr lang="en-US" sz="2400" b="0" i="0" u="none" strike="noStrike" cap="none" dirty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বাক্য</a:t>
            </a:r>
            <a:r>
              <a:rPr lang="en-US" sz="2400" b="0" i="0" u="none" strike="noStrike" cap="none" dirty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বা</a:t>
            </a:r>
            <a:r>
              <a:rPr lang="en-US" sz="2400" b="0" i="0" u="none" strike="noStrike" cap="none" dirty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শব্দ</a:t>
            </a:r>
            <a:r>
              <a:rPr lang="en-US" sz="2400" b="0" i="0" u="none" strike="noStrike" cap="none" dirty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গুচ্ছ</a:t>
            </a:r>
            <a:r>
              <a:rPr lang="en-US" sz="2400" b="0" i="0" u="none" strike="noStrike" cap="none" dirty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ব্যবহার</a:t>
            </a:r>
            <a:r>
              <a:rPr lang="en-US" sz="2400" b="0" i="0" u="none" strike="noStrike" cap="none" dirty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করা</a:t>
            </a:r>
            <a:r>
              <a:rPr lang="en-US" sz="2400" b="0" i="0" u="none" strike="noStrike" cap="none" dirty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।</a:t>
            </a:r>
            <a:endParaRPr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2" name="Google Shape;322;p22"/>
          <p:cNvSpPr txBox="1"/>
          <p:nvPr/>
        </p:nvSpPr>
        <p:spPr>
          <a:xfrm>
            <a:off x="6543675" y="2498128"/>
            <a:ext cx="487680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২. </a:t>
            </a:r>
            <a:r>
              <a:rPr lang="en-US" sz="2400" b="1" i="0" u="none" strike="noStrike" cap="none" dirty="0" err="1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বর্ণ</a:t>
            </a:r>
            <a:r>
              <a:rPr lang="en-US" sz="2400" b="1" i="0" u="none" strike="noStrike" cap="none" dirty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ও </a:t>
            </a:r>
            <a:r>
              <a:rPr lang="en-US" sz="2400" b="1" i="0" u="none" strike="noStrike" cap="none" dirty="0" err="1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প্রতীকের</a:t>
            </a:r>
            <a:r>
              <a:rPr lang="en-US" sz="2400" b="1" i="0" u="none" strike="noStrike" cap="none" dirty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মিশ্রণ</a:t>
            </a:r>
            <a:r>
              <a:rPr lang="en-US" sz="2400" b="1" i="0" u="none" strike="noStrike" cap="none" dirty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:</a:t>
            </a:r>
            <a:r>
              <a:rPr lang="en-US" sz="2400" b="0" i="0" u="none" strike="noStrike" cap="none" dirty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বড়</a:t>
            </a:r>
            <a:r>
              <a:rPr lang="en-US" sz="2400" b="0" i="0" u="none" strike="noStrike" cap="none" dirty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হাতের</a:t>
            </a:r>
            <a:r>
              <a:rPr lang="en-US" sz="2400" b="0" i="0" u="none" strike="noStrike" cap="none" dirty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অক্ষর</a:t>
            </a:r>
            <a:r>
              <a:rPr lang="en-US" sz="2400" b="0" i="0" u="none" strike="noStrike" cap="none" dirty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(A-Z), </a:t>
            </a:r>
            <a:r>
              <a:rPr lang="en-US" sz="2400" b="0" i="0" u="none" strike="noStrike" cap="none" dirty="0" err="1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ছোট</a:t>
            </a:r>
            <a:r>
              <a:rPr lang="en-US" sz="2400" b="0" i="0" u="none" strike="noStrike" cap="none" dirty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হাতের</a:t>
            </a:r>
            <a:r>
              <a:rPr lang="en-US" sz="2400" b="0" i="0" u="none" strike="noStrike" cap="none" dirty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অক্ষর</a:t>
            </a:r>
            <a:r>
              <a:rPr lang="en-US" sz="2400" b="0" i="0" u="none" strike="noStrike" cap="none" dirty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(a-z), </a:t>
            </a:r>
            <a:r>
              <a:rPr lang="en-US" sz="2400" b="0" i="0" u="none" strike="noStrike" cap="none" dirty="0" err="1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সংখ্যা</a:t>
            </a:r>
            <a:r>
              <a:rPr lang="en-US" sz="2400" b="0" i="0" u="none" strike="noStrike" cap="none" dirty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(0-9) ও </a:t>
            </a:r>
            <a:r>
              <a:rPr lang="en-US" sz="2400" b="0" i="0" u="none" strike="noStrike" cap="none" dirty="0" err="1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চিহ্ন</a:t>
            </a:r>
            <a:r>
              <a:rPr lang="en-US" sz="2400" b="0" i="0" u="none" strike="noStrike" cap="none" dirty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($, @, #) </a:t>
            </a:r>
            <a:r>
              <a:rPr lang="en-US" sz="2400" b="0" i="0" u="none" strike="noStrike" cap="none" dirty="0" err="1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মেশানো</a:t>
            </a:r>
            <a:r>
              <a:rPr lang="en-US" sz="2400" b="0" i="0" u="none" strike="noStrike" cap="none" dirty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।</a:t>
            </a:r>
            <a:endParaRPr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3" name="Google Shape;323;p22"/>
          <p:cNvSpPr txBox="1"/>
          <p:nvPr/>
        </p:nvSpPr>
        <p:spPr>
          <a:xfrm>
            <a:off x="6610350" y="3672006"/>
            <a:ext cx="487680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৩. </a:t>
            </a:r>
            <a:r>
              <a:rPr lang="en-US" sz="2400" b="1" i="0" u="none" strike="noStrike" cap="none" dirty="0" err="1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সহজ</a:t>
            </a:r>
            <a:r>
              <a:rPr lang="en-US" sz="2400" b="1" i="0" u="none" strike="noStrike" cap="none" dirty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পাসওয়ার্ড</a:t>
            </a:r>
            <a:r>
              <a:rPr lang="en-US" sz="2400" b="1" i="0" u="none" strike="noStrike" cap="none" dirty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নিষিদ্ধ</a:t>
            </a:r>
            <a:r>
              <a:rPr lang="en-US" sz="2400" b="1" i="0" u="none" strike="noStrike" cap="none" dirty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:</a:t>
            </a:r>
            <a:r>
              <a:rPr lang="en-US" sz="2400" b="0" i="0" u="none" strike="noStrike" cap="none" dirty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123456, password, qwerty </a:t>
            </a:r>
            <a:r>
              <a:rPr lang="en-US" sz="2400" b="0" i="0" u="none" strike="noStrike" cap="none" dirty="0" err="1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ইত্যাদি</a:t>
            </a:r>
            <a:r>
              <a:rPr lang="en-US" sz="2400" b="0" i="0" u="none" strike="noStrike" cap="none" dirty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ব্যবহার</a:t>
            </a:r>
            <a:r>
              <a:rPr lang="en-US" sz="2400" b="0" i="0" u="none" strike="noStrike" cap="none" dirty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না</a:t>
            </a:r>
            <a:r>
              <a:rPr lang="en-US" sz="2400" b="0" i="0" u="none" strike="noStrike" cap="none" dirty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করা</a:t>
            </a:r>
            <a:r>
              <a:rPr lang="en-US" sz="2400" b="0" i="0" u="none" strike="noStrike" cap="none" dirty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।</a:t>
            </a:r>
            <a:endParaRPr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4" name="Google Shape;324;p22"/>
          <p:cNvSpPr txBox="1"/>
          <p:nvPr/>
        </p:nvSpPr>
        <p:spPr>
          <a:xfrm>
            <a:off x="6610350" y="4752975"/>
            <a:ext cx="487680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৪. </a:t>
            </a:r>
            <a:r>
              <a:rPr lang="en-US" sz="2400" b="1" i="0" u="none" strike="noStrike" cap="none" dirty="0" err="1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পাসওয়ার্ড</a:t>
            </a:r>
            <a:r>
              <a:rPr lang="en-US" sz="2400" b="1" i="0" u="none" strike="noStrike" cap="none" dirty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ম্যানেজার</a:t>
            </a:r>
            <a:r>
              <a:rPr lang="en-US" sz="2400" b="1" i="0" u="none" strike="noStrike" cap="none" dirty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:</a:t>
            </a:r>
            <a:r>
              <a:rPr lang="en-US" sz="2400" b="0" i="0" u="none" strike="noStrike" cap="none" dirty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Lastpass</a:t>
            </a:r>
            <a:r>
              <a:rPr lang="en-US" sz="2400" b="0" i="0" u="none" strike="noStrike" cap="none" dirty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বা</a:t>
            </a:r>
            <a:r>
              <a:rPr lang="en-US" sz="2400" b="0" i="0" u="none" strike="noStrike" cap="none" dirty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Keepass</a:t>
            </a:r>
            <a:r>
              <a:rPr lang="en-US" sz="2400" b="0" i="0" u="none" strike="noStrike" cap="none" dirty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ব্যবহার</a:t>
            </a:r>
            <a:r>
              <a:rPr lang="en-US" sz="2400" b="0" i="0" u="none" strike="noStrike" cap="none" dirty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ও </a:t>
            </a:r>
            <a:r>
              <a:rPr lang="en-US" sz="2400" b="0" i="0" u="none" strike="noStrike" cap="none" dirty="0" err="1" smtClean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নি</a:t>
            </a:r>
            <a:r>
              <a:rPr lang="as-IN" sz="2400" b="0" i="0" u="none" strike="noStrike" cap="none" dirty="0" smtClean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য়</a:t>
            </a:r>
            <a:r>
              <a:rPr lang="en-US" sz="2400" b="0" i="0" u="none" strike="noStrike" cap="none" dirty="0" err="1" smtClean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মিত</a:t>
            </a:r>
            <a:r>
              <a:rPr lang="en-US" sz="2400" b="0" i="0" u="none" strike="noStrike" cap="none" dirty="0" smtClean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পাসওয়ার্ড</a:t>
            </a:r>
            <a:r>
              <a:rPr lang="en-US" sz="2400" b="0" i="0" u="none" strike="noStrike" cap="none" dirty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পরিবর্তন</a:t>
            </a:r>
            <a:r>
              <a:rPr lang="en-US" sz="2400" b="0" i="0" u="none" strike="noStrike" cap="none" dirty="0">
                <a:solidFill>
                  <a:srgbClr val="0F172A"/>
                </a:solidFill>
                <a:latin typeface="NikoshBAN" panose="02000000000000000000" pitchFamily="2" charset="0"/>
                <a:ea typeface="Arial"/>
                <a:cs typeface="NikoshBAN" panose="02000000000000000000" pitchFamily="2" charset="0"/>
                <a:sym typeface="Arial"/>
              </a:rPr>
              <a:t>।</a:t>
            </a:r>
            <a:endParaRPr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61035" y="4833937"/>
            <a:ext cx="4050030" cy="9048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Wiban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@#$58)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123456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396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jes\Desktop\Capture 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939" y="1143000"/>
            <a:ext cx="4810125" cy="464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667000" y="125127"/>
            <a:ext cx="6606654" cy="646331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err="1">
                <a:latin typeface="NikoshBAN" pitchFamily="2" charset="0"/>
                <a:cs typeface="NikoshBAN" pitchFamily="2" charset="0"/>
              </a:rPr>
              <a:t>বাংলাদেশে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হ্যাকিং-এর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বিধান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18565" y="6010343"/>
            <a:ext cx="8468435" cy="707886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দণ্ড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: ৩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৭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বছরের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কারাদন্ড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7" name="Oval 6"/>
          <p:cNvSpPr/>
          <p:nvPr/>
        </p:nvSpPr>
        <p:spPr>
          <a:xfrm>
            <a:off x="1818565" y="990600"/>
            <a:ext cx="1492973" cy="1444080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b="1" dirty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b="1" dirty="0" err="1"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b="1" dirty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b="1" dirty="0" err="1">
                <a:latin typeface="NikoshBAN" pitchFamily="2" charset="0"/>
                <a:cs typeface="NikoshBAN" pitchFamily="2" charset="0"/>
              </a:rPr>
              <a:t>আইন</a:t>
            </a:r>
            <a:r>
              <a:rPr lang="en-US" b="1" dirty="0">
                <a:latin typeface="NikoshBAN" pitchFamily="2" charset="0"/>
                <a:cs typeface="NikoshBAN" pitchFamily="2" charset="0"/>
              </a:rPr>
              <a:t>,</a:t>
            </a:r>
          </a:p>
          <a:p>
            <a:pPr algn="ctr"/>
            <a:r>
              <a:rPr lang="en-US" b="1" dirty="0">
                <a:latin typeface="NikoshBAN" pitchFamily="2" charset="0"/>
                <a:cs typeface="NikoshBAN" pitchFamily="2" charset="0"/>
              </a:rPr>
              <a:t> ২০০৬</a:t>
            </a:r>
          </a:p>
        </p:txBody>
      </p:sp>
    </p:spTree>
    <p:extLst>
      <p:ext uri="{BB962C8B-B14F-4D97-AF65-F5344CB8AC3E}">
        <p14:creationId xmlns:p14="http://schemas.microsoft.com/office/powerpoint/2010/main" val="2188389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6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00500" y="457201"/>
            <a:ext cx="4343400" cy="1015663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latin typeface="NikoshBAN" pitchFamily="2" charset="0"/>
                <a:cs typeface="NikoshBAN" pitchFamily="2" charset="0"/>
              </a:rPr>
              <a:t>দলগত</a:t>
            </a:r>
            <a:r>
              <a:rPr lang="en-US" sz="6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60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pic>
        <p:nvPicPr>
          <p:cNvPr id="4" name="Picture 2" descr="C:\Users\Motiar\Desktop\11127764_661813060630912_4487636092999423555_n.jpg"/>
          <p:cNvPicPr>
            <a:picLocks noChangeAspect="1" noChangeArrowheads="1"/>
          </p:cNvPicPr>
          <p:nvPr/>
        </p:nvPicPr>
        <p:blipFill rotWithShape="1">
          <a:blip r:embed="rId2"/>
          <a:srcRect b="6212"/>
          <a:stretch/>
        </p:blipFill>
        <p:spPr bwMode="auto">
          <a:xfrm>
            <a:off x="4133850" y="1665647"/>
            <a:ext cx="4076700" cy="2895600"/>
          </a:xfrm>
          <a:prstGeom prst="ellipse">
            <a:avLst/>
          </a:prstGeom>
          <a:solidFill>
            <a:srgbClr val="0000FF"/>
          </a:solidFill>
          <a:ln w="635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1828800" y="5029201"/>
            <a:ext cx="8610600" cy="584775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“</a:t>
            </a:r>
            <a:r>
              <a:rPr lang="en-US" sz="3200" dirty="0" err="1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হ্যাকিং</a:t>
            </a:r>
            <a:r>
              <a:rPr lang="bn-BD" sz="3200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একটি মারাত্নক অপরাধ”</a:t>
            </a:r>
            <a:r>
              <a:rPr lang="en-US" sz="3200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উক্তির স্বপক্ষে যুক্তি দেখাও</a:t>
            </a:r>
            <a:r>
              <a:rPr lang="en-US" sz="3200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753963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27510" y="1680950"/>
            <a:ext cx="6763161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b="1" spc="50" dirty="0">
                <a:ln w="0"/>
                <a:solidFill>
                  <a:schemeClr val="tx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2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একজন</a:t>
            </a:r>
            <a:r>
              <a:rPr lang="en-US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ব্যক্তির</a:t>
            </a:r>
            <a:r>
              <a:rPr lang="en-US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অনলাইন</a:t>
            </a:r>
            <a:r>
              <a:rPr lang="en-US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কতটি</a:t>
            </a:r>
            <a:r>
              <a:rPr lang="en-US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বিষয়ের</a:t>
            </a:r>
            <a:r>
              <a:rPr lang="en-US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নির্ভরশীল</a:t>
            </a:r>
            <a:r>
              <a:rPr lang="en-US" sz="2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2400" b="1" spc="50" dirty="0">
              <a:ln w="0"/>
              <a:solidFill>
                <a:schemeClr val="tx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95056" y="2590800"/>
            <a:ext cx="1738745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ক. </a:t>
            </a:r>
            <a:r>
              <a:rPr lang="en-US" sz="2000" b="1" dirty="0">
                <a:latin typeface="NikoshBAN" pitchFamily="2" charset="0"/>
                <a:cs typeface="NikoshBAN" pitchFamily="2" charset="0"/>
              </a:rPr>
              <a:t>১	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25588" y="3182257"/>
            <a:ext cx="1721248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গ.</a:t>
            </a:r>
            <a:r>
              <a:rPr lang="bn-BD" sz="2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>
                <a:latin typeface="NikoshBAN" pitchFamily="2" charset="0"/>
                <a:cs typeface="NikoshBAN" pitchFamily="2" charset="0"/>
              </a:rPr>
              <a:t>৩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79634" y="3182256"/>
            <a:ext cx="188706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ঘ.</a:t>
            </a:r>
            <a:r>
              <a:rPr lang="bn-BD" sz="2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>
                <a:latin typeface="NikoshBAN" pitchFamily="2" charset="0"/>
                <a:cs typeface="NikoshBAN" pitchFamily="2" charset="0"/>
              </a:rPr>
              <a:t> 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79635" y="2590800"/>
            <a:ext cx="1887065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খ.</a:t>
            </a:r>
            <a:r>
              <a:rPr lang="bn-BD" sz="2000" b="1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000" b="1" dirty="0">
                <a:latin typeface="NikoshBAN" pitchFamily="2" charset="0"/>
                <a:cs typeface="NikoshBAN" pitchFamily="2" charset="0"/>
              </a:rPr>
              <a:t>২</a:t>
            </a:r>
            <a:endParaRPr lang="bn-BD" sz="2000" b="1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999839" y="2668971"/>
            <a:ext cx="673651" cy="272037"/>
            <a:chOff x="5717597" y="1752600"/>
            <a:chExt cx="680605" cy="609600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5791200" y="1752600"/>
              <a:ext cx="533400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V="1">
              <a:off x="5717597" y="1752600"/>
              <a:ext cx="680605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>
            <a:off x="2084471" y="3124200"/>
            <a:ext cx="935819" cy="381024"/>
            <a:chOff x="7086600" y="4953652"/>
            <a:chExt cx="1037453" cy="914400"/>
          </a:xfrm>
        </p:grpSpPr>
        <p:cxnSp>
          <p:nvCxnSpPr>
            <p:cNvPr id="12" name="Straight Connector 11"/>
            <p:cNvCxnSpPr/>
            <p:nvPr/>
          </p:nvCxnSpPr>
          <p:spPr>
            <a:xfrm flipH="1">
              <a:off x="7355126" y="4953652"/>
              <a:ext cx="768927" cy="914400"/>
            </a:xfrm>
            <a:prstGeom prst="line">
              <a:avLst/>
            </a:prstGeom>
            <a:ln w="825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7086600" y="5410852"/>
              <a:ext cx="268526" cy="408058"/>
            </a:xfrm>
            <a:prstGeom prst="line">
              <a:avLst/>
            </a:prstGeom>
            <a:ln w="825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>
            <a:off x="6098687" y="3253303"/>
            <a:ext cx="438801" cy="329064"/>
            <a:chOff x="5717597" y="1752600"/>
            <a:chExt cx="680605" cy="609600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5791200" y="1752600"/>
              <a:ext cx="533400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V="1">
              <a:off x="5717597" y="1752600"/>
              <a:ext cx="680605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/>
          <p:cNvGrpSpPr/>
          <p:nvPr/>
        </p:nvGrpSpPr>
        <p:grpSpPr>
          <a:xfrm>
            <a:off x="6121431" y="2689086"/>
            <a:ext cx="508343" cy="315680"/>
            <a:chOff x="5717597" y="1752600"/>
            <a:chExt cx="680605" cy="609600"/>
          </a:xfrm>
        </p:grpSpPr>
        <p:cxnSp>
          <p:nvCxnSpPr>
            <p:cNvPr id="24" name="Straight Connector 23"/>
            <p:cNvCxnSpPr/>
            <p:nvPr/>
          </p:nvCxnSpPr>
          <p:spPr>
            <a:xfrm>
              <a:off x="5791200" y="1752600"/>
              <a:ext cx="533400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V="1">
              <a:off x="5717597" y="1752600"/>
              <a:ext cx="680605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4030335" y="553475"/>
            <a:ext cx="26670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spc="150" dirty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  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937492" y="3781035"/>
            <a:ext cx="6553178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ln w="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2</a:t>
            </a:r>
            <a:r>
              <a:rPr lang="bn-BD" sz="2400" b="1" dirty="0">
                <a:ln w="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en-US" sz="2400" b="1" dirty="0">
                <a:ln w="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পাসওয়ার্ড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কেমন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হওয়া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উচিত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?</a:t>
            </a:r>
            <a:endParaRPr lang="en-US" sz="2400" b="1" dirty="0">
              <a:ln w="0"/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981200" y="4426464"/>
            <a:ext cx="1672281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ক.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সরল</a:t>
            </a:r>
            <a:endParaRPr lang="en-US" sz="2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257734" y="4419600"/>
            <a:ext cx="170896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খ.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সহজ</a:t>
            </a:r>
            <a:endParaRPr lang="en-US" sz="2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260609" y="5087657"/>
            <a:ext cx="1707389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ঘ.</a:t>
            </a:r>
            <a:r>
              <a:rPr lang="bn-BD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ছোট</a:t>
            </a:r>
            <a:endParaRPr lang="en-US" sz="2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995489" y="5120995"/>
            <a:ext cx="1664441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bn-BD" sz="2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2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জটিল</a:t>
            </a:r>
            <a:endParaRPr lang="en-US" sz="2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017484" y="4457806"/>
            <a:ext cx="544793" cy="361904"/>
            <a:chOff x="5717597" y="1752600"/>
            <a:chExt cx="680605" cy="609600"/>
          </a:xfrm>
        </p:grpSpPr>
        <p:cxnSp>
          <p:nvCxnSpPr>
            <p:cNvPr id="33" name="Straight Connector 32"/>
            <p:cNvCxnSpPr/>
            <p:nvPr/>
          </p:nvCxnSpPr>
          <p:spPr>
            <a:xfrm>
              <a:off x="5791200" y="1752600"/>
              <a:ext cx="533400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V="1">
              <a:off x="5717597" y="1752600"/>
              <a:ext cx="680605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1981201" y="5029200"/>
            <a:ext cx="779433" cy="458568"/>
            <a:chOff x="7086600" y="4953652"/>
            <a:chExt cx="1037453" cy="914400"/>
          </a:xfrm>
        </p:grpSpPr>
        <p:cxnSp>
          <p:nvCxnSpPr>
            <p:cNvPr id="36" name="Straight Connector 35"/>
            <p:cNvCxnSpPr/>
            <p:nvPr/>
          </p:nvCxnSpPr>
          <p:spPr>
            <a:xfrm flipH="1">
              <a:off x="7355126" y="4953652"/>
              <a:ext cx="768927" cy="914400"/>
            </a:xfrm>
            <a:prstGeom prst="line">
              <a:avLst/>
            </a:prstGeom>
            <a:ln w="825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7086600" y="5410852"/>
              <a:ext cx="268526" cy="408058"/>
            </a:xfrm>
            <a:prstGeom prst="line">
              <a:avLst/>
            </a:prstGeom>
            <a:ln w="825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/>
          <p:cNvGrpSpPr/>
          <p:nvPr/>
        </p:nvGrpSpPr>
        <p:grpSpPr>
          <a:xfrm>
            <a:off x="6331526" y="5126162"/>
            <a:ext cx="393519" cy="361606"/>
            <a:chOff x="5717597" y="1752600"/>
            <a:chExt cx="680605" cy="609600"/>
          </a:xfrm>
        </p:grpSpPr>
        <p:cxnSp>
          <p:nvCxnSpPr>
            <p:cNvPr id="39" name="Straight Connector 38"/>
            <p:cNvCxnSpPr/>
            <p:nvPr/>
          </p:nvCxnSpPr>
          <p:spPr>
            <a:xfrm>
              <a:off x="5791200" y="1752600"/>
              <a:ext cx="533400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flipV="1">
              <a:off x="5717597" y="1752600"/>
              <a:ext cx="680605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/>
          <p:cNvGrpSpPr/>
          <p:nvPr/>
        </p:nvGrpSpPr>
        <p:grpSpPr>
          <a:xfrm>
            <a:off x="6172201" y="4405842"/>
            <a:ext cx="411923" cy="242358"/>
            <a:chOff x="5717597" y="1752600"/>
            <a:chExt cx="680605" cy="609600"/>
          </a:xfrm>
        </p:grpSpPr>
        <p:cxnSp>
          <p:nvCxnSpPr>
            <p:cNvPr id="42" name="Straight Connector 41"/>
            <p:cNvCxnSpPr/>
            <p:nvPr/>
          </p:nvCxnSpPr>
          <p:spPr>
            <a:xfrm>
              <a:off x="5791200" y="1752600"/>
              <a:ext cx="533400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flipV="1">
              <a:off x="5717597" y="1752600"/>
              <a:ext cx="680605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Rectangle 49"/>
          <p:cNvSpPr/>
          <p:nvPr/>
        </p:nvSpPr>
        <p:spPr>
          <a:xfrm>
            <a:off x="5029200" y="6400800"/>
            <a:ext cx="2133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721047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9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5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8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26" grpId="0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162300" y="228600"/>
            <a:ext cx="5905500" cy="5905500"/>
            <a:chOff x="1638300" y="228600"/>
            <a:chExt cx="5905500" cy="5905500"/>
          </a:xfrm>
        </p:grpSpPr>
        <p:pic>
          <p:nvPicPr>
            <p:cNvPr id="6" name="Picture 5" descr="E:\MOTIAR\D,contennt Picture 2\home2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38300" y="228600"/>
              <a:ext cx="5905500" cy="5905500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angle 2"/>
            <p:cNvSpPr/>
            <p:nvPr/>
          </p:nvSpPr>
          <p:spPr>
            <a:xfrm>
              <a:off x="1806286" y="914400"/>
              <a:ext cx="5638800" cy="1323439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>
                <a:defRPr/>
              </a:pPr>
              <a:r>
                <a:rPr lang="bn-BD" sz="8000" b="1" u="sng" dirty="0">
                  <a:ln w="11430"/>
                  <a:solidFill>
                    <a:srgbClr val="FFFF0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বাড়ির কাজ</a:t>
              </a:r>
              <a:endParaRPr lang="en-US" sz="8000" b="1" u="sng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1730087" y="1219200"/>
            <a:ext cx="8839199" cy="2862322"/>
          </a:xfrm>
          <a:prstGeom prst="rect">
            <a:avLst/>
          </a:prstGeom>
          <a:solidFill>
            <a:srgbClr val="FFFFCC"/>
          </a:solidFill>
          <a:ln w="57150">
            <a:solidFill>
              <a:srgbClr val="6699FF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6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“</a:t>
            </a:r>
            <a:r>
              <a:rPr lang="en-US" sz="6000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গ্রে</a:t>
            </a:r>
            <a:r>
              <a:rPr lang="en-US" sz="6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হেট</a:t>
            </a:r>
            <a:r>
              <a:rPr lang="en-US" sz="6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হ্যাকার</a:t>
            </a:r>
            <a:r>
              <a:rPr lang="en-US" sz="6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হল</a:t>
            </a:r>
            <a:r>
              <a:rPr lang="en-US" sz="6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পৃথিবীর</a:t>
            </a:r>
            <a:r>
              <a:rPr lang="en-US" sz="6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প্রতিবাদী</a:t>
            </a:r>
            <a:r>
              <a:rPr lang="en-US" sz="6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কন্ঠস্বর</a:t>
            </a:r>
            <a:r>
              <a:rPr lang="en-US" sz="6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” </a:t>
            </a:r>
            <a:r>
              <a:rPr lang="en-US" sz="6000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উক্তিটির</a:t>
            </a:r>
            <a:r>
              <a:rPr lang="en-US" sz="6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স্ব</a:t>
            </a:r>
            <a:r>
              <a:rPr lang="en-US" sz="6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</a:t>
            </a:r>
            <a:r>
              <a:rPr lang="bn-BD" sz="6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ক্ষে </a:t>
            </a:r>
            <a:r>
              <a:rPr lang="en-US" sz="6000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যুক্তি</a:t>
            </a:r>
            <a:r>
              <a:rPr lang="en-US" sz="6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উপস্থাপন</a:t>
            </a:r>
            <a:r>
              <a:rPr lang="bn-BD" sz="6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করে আনবে।</a:t>
            </a:r>
          </a:p>
        </p:txBody>
      </p:sp>
    </p:spTree>
    <p:extLst>
      <p:ext uri="{BB962C8B-B14F-4D97-AF65-F5344CB8AC3E}">
        <p14:creationId xmlns:p14="http://schemas.microsoft.com/office/powerpoint/2010/main" val="3310464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 descr="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685801"/>
            <a:ext cx="75438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E:\Motiar D. Content\Class Viii\Picture\পাঠ ১৮\0019b91e920a123b5cb12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6926" y="3008811"/>
            <a:ext cx="6477000" cy="318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3636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1954</TotalTime>
  <Words>1135</Words>
  <Application>Microsoft Office PowerPoint</Application>
  <PresentationFormat>Widescreen</PresentationFormat>
  <Paragraphs>166</Paragraphs>
  <Slides>27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Calibri</vt:lpstr>
      <vt:lpstr>Calibri Light</vt:lpstr>
      <vt:lpstr>NikoshBAN</vt:lpstr>
      <vt:lpstr>Wingdings</vt:lpstr>
      <vt:lpstr>Office Theme</vt:lpstr>
      <vt:lpstr>PowerPoint Presentation</vt:lpstr>
      <vt:lpstr>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MH RAYHAN</dc:creator>
  <cp:lastModifiedBy>MH RAYHAN</cp:lastModifiedBy>
  <cp:revision>159</cp:revision>
  <dcterms:created xsi:type="dcterms:W3CDTF">2026-10-07T08:05:52Z</dcterms:created>
  <dcterms:modified xsi:type="dcterms:W3CDTF">2026-10-11T09:58:48Z</dcterms:modified>
</cp:coreProperties>
</file>