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7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8" r:id="rId11"/>
    <p:sldId id="266" r:id="rId12"/>
    <p:sldId id="267" r:id="rId13"/>
    <p:sldId id="271" r:id="rId14"/>
    <p:sldId id="272" r:id="rId15"/>
    <p:sldId id="273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CC00"/>
    <a:srgbClr val="660066"/>
    <a:srgbClr val="5A0614"/>
    <a:srgbClr val="D846D1"/>
    <a:srgbClr val="5A0806"/>
    <a:srgbClr val="12510F"/>
    <a:srgbClr val="FFFFFF"/>
    <a:srgbClr val="1E35E2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4" autoAdjust="0"/>
    <p:restoredTop sz="93663" autoAdjust="0"/>
  </p:normalViewPr>
  <p:slideViewPr>
    <p:cSldViewPr snapToGrid="0">
      <p:cViewPr varScale="1">
        <p:scale>
          <a:sx n="108" d="100"/>
          <a:sy n="108" d="100"/>
        </p:scale>
        <p:origin x="57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86781-2B19-440F-8B6A-4C5698757F7F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F14DD5-40C1-41F1-9FFC-4C8585814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01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F14DD5-40C1-41F1-9FFC-4C8585814C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12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769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0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64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396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78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94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58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2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3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6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F6899-E265-423A-AAF3-EC05B6309BD0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0C174-323F-4E09-9EA3-AF476D86EF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03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168" y="-213352"/>
            <a:ext cx="963168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99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167" y="2334826"/>
            <a:ext cx="10536947" cy="4142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742556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3591" y="457201"/>
            <a:ext cx="9774315" cy="394395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মামুনুর</a:t>
            </a:r>
            <a:r>
              <a:rPr lang="en-US" sz="72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রশিদ</a:t>
            </a:r>
            <a:endParaRPr lang="en-US" sz="7200" b="1" dirty="0" smtClean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সিনিয়র</a:t>
            </a:r>
            <a:r>
              <a:rPr lang="en-US" sz="72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7200" b="1" dirty="0" smtClean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তুলসীপুর</a:t>
            </a:r>
            <a:r>
              <a:rPr lang="en-US" sz="72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72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7200" b="1" dirty="0" smtClean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b="1" dirty="0" err="1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সদর,জামালপুর</a:t>
            </a:r>
            <a:r>
              <a:rPr lang="en-US" sz="7200" b="1" dirty="0" smtClean="0">
                <a:ln w="11430"/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16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5915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4811" y="174812"/>
            <a:ext cx="11723146" cy="8402300"/>
          </a:xfrm>
          <a:prstGeom prst="rect">
            <a:avLst/>
          </a:prstGeom>
          <a:solidFill>
            <a:schemeClr val="bg1"/>
          </a:solidFill>
          <a:ln w="381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BD" sz="5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6000" b="1" dirty="0"/>
              <a:t>হিসাব বিজ্ঞান</a:t>
            </a:r>
          </a:p>
          <a:p>
            <a:pPr algn="ctr"/>
            <a:r>
              <a:rPr lang="bn-BD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নবম শ্রেণী</a:t>
            </a:r>
          </a:p>
          <a:p>
            <a:pPr algn="ctr"/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endParaRPr lang="bn-BD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44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0610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3439" y="-71073"/>
            <a:ext cx="6641060" cy="38759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68" y="2730207"/>
            <a:ext cx="2093487" cy="941506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46517" y="3672620"/>
            <a:ext cx="6647482" cy="894936"/>
          </a:xfrm>
          <a:custGeom>
            <a:avLst/>
            <a:gdLst>
              <a:gd name="connsiteX0" fmla="*/ 519637 w 6564337"/>
              <a:gd name="connsiteY0" fmla="*/ 89526 h 894936"/>
              <a:gd name="connsiteX1" fmla="*/ 6483708 w 6564337"/>
              <a:gd name="connsiteY1" fmla="*/ 48583 h 894936"/>
              <a:gd name="connsiteX2" fmla="*/ 3917929 w 6564337"/>
              <a:gd name="connsiteY2" fmla="*/ 840153 h 894936"/>
              <a:gd name="connsiteX3" fmla="*/ 3194598 w 6564337"/>
              <a:gd name="connsiteY3" fmla="*/ 744619 h 894936"/>
              <a:gd name="connsiteX4" fmla="*/ 2594097 w 6564337"/>
              <a:gd name="connsiteY4" fmla="*/ 853801 h 894936"/>
              <a:gd name="connsiteX5" fmla="*/ 1884413 w 6564337"/>
              <a:gd name="connsiteY5" fmla="*/ 894744 h 894936"/>
              <a:gd name="connsiteX6" fmla="*/ 1106491 w 6564337"/>
              <a:gd name="connsiteY6" fmla="*/ 840153 h 894936"/>
              <a:gd name="connsiteX7" fmla="*/ 478694 w 6564337"/>
              <a:gd name="connsiteY7" fmla="*/ 703675 h 894936"/>
              <a:gd name="connsiteX8" fmla="*/ 465046 w 6564337"/>
              <a:gd name="connsiteY8" fmla="*/ 621789 h 894936"/>
              <a:gd name="connsiteX9" fmla="*/ 301273 w 6564337"/>
              <a:gd name="connsiteY9" fmla="*/ 635437 h 894936"/>
              <a:gd name="connsiteX10" fmla="*/ 192091 w 6564337"/>
              <a:gd name="connsiteY10" fmla="*/ 498959 h 894936"/>
              <a:gd name="connsiteX11" fmla="*/ 246682 w 6564337"/>
              <a:gd name="connsiteY11" fmla="*/ 362481 h 894936"/>
              <a:gd name="connsiteX12" fmla="*/ 273977 w 6564337"/>
              <a:gd name="connsiteY12" fmla="*/ 116822 h 894936"/>
              <a:gd name="connsiteX13" fmla="*/ 519637 w 6564337"/>
              <a:gd name="connsiteY13" fmla="*/ 89526 h 894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64337" h="894936">
                <a:moveTo>
                  <a:pt x="519637" y="89526"/>
                </a:moveTo>
                <a:cubicBezTo>
                  <a:pt x="1554592" y="78153"/>
                  <a:pt x="5917326" y="-76522"/>
                  <a:pt x="6483708" y="48583"/>
                </a:cubicBezTo>
                <a:cubicBezTo>
                  <a:pt x="7050090" y="173688"/>
                  <a:pt x="4466114" y="724147"/>
                  <a:pt x="3917929" y="840153"/>
                </a:cubicBezTo>
                <a:cubicBezTo>
                  <a:pt x="3369744" y="956159"/>
                  <a:pt x="3415237" y="742344"/>
                  <a:pt x="3194598" y="744619"/>
                </a:cubicBezTo>
                <a:cubicBezTo>
                  <a:pt x="2973959" y="746894"/>
                  <a:pt x="2812461" y="828780"/>
                  <a:pt x="2594097" y="853801"/>
                </a:cubicBezTo>
                <a:cubicBezTo>
                  <a:pt x="2375733" y="878822"/>
                  <a:pt x="2132347" y="897019"/>
                  <a:pt x="1884413" y="894744"/>
                </a:cubicBezTo>
                <a:cubicBezTo>
                  <a:pt x="1636479" y="892469"/>
                  <a:pt x="1340777" y="871998"/>
                  <a:pt x="1106491" y="840153"/>
                </a:cubicBezTo>
                <a:cubicBezTo>
                  <a:pt x="872205" y="808308"/>
                  <a:pt x="585602" y="740069"/>
                  <a:pt x="478694" y="703675"/>
                </a:cubicBezTo>
                <a:cubicBezTo>
                  <a:pt x="371786" y="667281"/>
                  <a:pt x="494616" y="633162"/>
                  <a:pt x="465046" y="621789"/>
                </a:cubicBezTo>
                <a:cubicBezTo>
                  <a:pt x="435476" y="610416"/>
                  <a:pt x="346766" y="655909"/>
                  <a:pt x="301273" y="635437"/>
                </a:cubicBezTo>
                <a:cubicBezTo>
                  <a:pt x="255780" y="614965"/>
                  <a:pt x="201189" y="544452"/>
                  <a:pt x="192091" y="498959"/>
                </a:cubicBezTo>
                <a:cubicBezTo>
                  <a:pt x="182993" y="453466"/>
                  <a:pt x="233034" y="426170"/>
                  <a:pt x="246682" y="362481"/>
                </a:cubicBezTo>
                <a:cubicBezTo>
                  <a:pt x="260330" y="298792"/>
                  <a:pt x="223935" y="160040"/>
                  <a:pt x="273977" y="116822"/>
                </a:cubicBezTo>
                <a:cubicBezTo>
                  <a:pt x="324019" y="73604"/>
                  <a:pt x="-515318" y="100899"/>
                  <a:pt x="519637" y="89526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3" name="Down Arrow 12"/>
          <p:cNvSpPr/>
          <p:nvPr/>
        </p:nvSpPr>
        <p:spPr>
          <a:xfrm>
            <a:off x="520746" y="4496409"/>
            <a:ext cx="395785" cy="791570"/>
          </a:xfrm>
          <a:prstGeom prst="downArrow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4" name="Down Arrow 13"/>
          <p:cNvSpPr/>
          <p:nvPr/>
        </p:nvSpPr>
        <p:spPr>
          <a:xfrm>
            <a:off x="2217250" y="3527418"/>
            <a:ext cx="436728" cy="1760561"/>
          </a:xfrm>
          <a:prstGeom prst="downArrow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5036024" y="3548418"/>
            <a:ext cx="341194" cy="1542197"/>
          </a:xfrm>
          <a:prstGeom prst="downArrow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9184942" y="51075"/>
            <a:ext cx="1951630" cy="1173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10017454" y="1286030"/>
            <a:ext cx="286603" cy="709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9216929" y="1995713"/>
            <a:ext cx="1951629" cy="10645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10017453" y="3060237"/>
            <a:ext cx="286603" cy="7096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9178118" y="3779647"/>
            <a:ext cx="1951629" cy="1112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ব্যাংক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10042617" y="4892194"/>
            <a:ext cx="300251" cy="6960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9178118" y="5588230"/>
            <a:ext cx="1958454" cy="10718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মালিকানাস্বত্ত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6871" y="5287979"/>
            <a:ext cx="1341120" cy="70788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13560" y="5295842"/>
            <a:ext cx="1556698" cy="58477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/>
              <a:t>সম্পদ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342192" y="5067697"/>
            <a:ext cx="1680236" cy="76944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615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133600" y="2009878"/>
            <a:ext cx="3230880" cy="31510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00700" y="3169919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=</a:t>
            </a:r>
            <a:endParaRPr lang="en-US" sz="4800" dirty="0"/>
          </a:p>
        </p:txBody>
      </p:sp>
      <p:sp>
        <p:nvSpPr>
          <p:cNvPr id="5" name="Oval 4"/>
          <p:cNvSpPr/>
          <p:nvPr/>
        </p:nvSpPr>
        <p:spPr>
          <a:xfrm>
            <a:off x="6903720" y="975360"/>
            <a:ext cx="2895600" cy="28346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chemeClr val="tx1"/>
                </a:solidFill>
              </a:rPr>
              <a:t>L</a:t>
            </a:r>
            <a:endParaRPr lang="en-US" sz="8000" b="1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903720" y="2910840"/>
            <a:ext cx="2971800" cy="28346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chemeClr val="tx1"/>
                </a:solidFill>
              </a:rPr>
              <a:t>E</a:t>
            </a:r>
            <a:endParaRPr lang="en-US" sz="8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49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493396"/>
            <a:ext cx="1219200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হিসাব সমীকরনের প্রভাব ও শ্রেণীবিভাগ</a:t>
            </a:r>
          </a:p>
          <a:p>
            <a:pPr algn="ctr"/>
            <a:endParaRPr lang="bn-BD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586002"/>
            <a:ext cx="121920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/>
              <a:t>অধ্যায়ঃপঞ্চম</a:t>
            </a:r>
          </a:p>
          <a:p>
            <a:pPr algn="ctr"/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420898"/>
            <a:ext cx="12192000" cy="590931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পৃষ্টা-৪৫</a:t>
            </a:r>
          </a:p>
          <a:p>
            <a:pPr algn="ctr"/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bn-BD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203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11880" y="0"/>
            <a:ext cx="45720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5A061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722120"/>
            <a:ext cx="12192000" cy="384720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r>
              <a:rPr lang="bn-BD" sz="40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--------------</a:t>
            </a:r>
          </a:p>
          <a:p>
            <a:r>
              <a:rPr lang="bn-BD" sz="4000" b="1" dirty="0" smtClean="0">
                <a:solidFill>
                  <a:srgbClr val="12510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১।হিসাব সমীকরন কি তা বলতে  পারবে।</a:t>
            </a:r>
          </a:p>
          <a:p>
            <a:r>
              <a:rPr lang="bn-BD" sz="4000" b="1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২।হিসাবের বিভিন্ন প্রকার ছক[‘</a:t>
            </a:r>
            <a:r>
              <a:rPr lang="en-US" sz="3600" b="1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</a:t>
            </a:r>
            <a:r>
              <a:rPr lang="bn-BD" sz="3600" b="1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en-US" sz="4000" b="1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000" b="1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ছকও ‘চলমান জের’ ছক] প্রস্তুত করতে পারবে।</a:t>
            </a:r>
          </a:p>
          <a:p>
            <a:r>
              <a:rPr lang="bn-BD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৩।হিসাব সমীকরন অনুযায়ী হিসাবের শ্রেণীবিভাগ করতে পারবে।</a:t>
            </a:r>
            <a:endParaRPr lang="en-US" sz="4000" b="1" dirty="0" smtClean="0">
              <a:solidFill>
                <a:srgbClr val="5A08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4।হিসাব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সমীকরনের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লেনদেনের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5A08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803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" y="403235"/>
            <a:ext cx="9037320" cy="627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2660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804160" y="213278"/>
            <a:ext cx="70866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সমীকরন চিত্র </a:t>
            </a:r>
            <a:endParaRPr lang="en-US" sz="4800" b="1" dirty="0">
              <a:solidFill>
                <a:srgbClr val="5A061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6408420" y="1044275"/>
            <a:ext cx="213360" cy="600581"/>
          </a:xfrm>
          <a:prstGeom prst="down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1417320" y="1644856"/>
            <a:ext cx="9982200" cy="54476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66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সমীকরনের বর্ধিতরূপ</a:t>
            </a:r>
          </a:p>
          <a:p>
            <a:pPr algn="ctr"/>
            <a:r>
              <a:rPr lang="en-US" sz="3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A=L+[C</a:t>
            </a:r>
            <a:r>
              <a:rPr lang="bn-BD" sz="3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en-US" sz="3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R-E-D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</a:p>
          <a:p>
            <a:pPr algn="ctr"/>
            <a:r>
              <a:rPr lang="bn-BD" sz="4000" b="1" dirty="0" smtClean="0">
                <a:solidFill>
                  <a:srgbClr val="12510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এখানে,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A=Assets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[সম্পদ</a:t>
            </a:r>
            <a:r>
              <a:rPr lang="bn-BD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L=Liabilities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[দায়]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C=Capital[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মূলধন]</a:t>
            </a:r>
            <a:endParaRPr lang="en-US" sz="3200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R=Revenue[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আয়]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E=Expense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[ব্যয়]</a:t>
            </a:r>
          </a:p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D=Drawing</a:t>
            </a:r>
            <a:r>
              <a:rPr lang="bn-BD" sz="3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[উত্তোলন</a:t>
            </a:r>
            <a:r>
              <a:rPr lang="bn-BD" sz="36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]</a:t>
            </a:r>
            <a:endParaRPr lang="bn-BD" sz="3200" b="1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75257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flipV="1">
            <a:off x="411480" y="1280160"/>
            <a:ext cx="11612880" cy="4572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6240" y="1310640"/>
            <a:ext cx="0" cy="230124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411480" y="3520440"/>
            <a:ext cx="11612880" cy="1066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024360" y="1280160"/>
            <a:ext cx="0" cy="22402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6240" y="2118360"/>
            <a:ext cx="11628120" cy="762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508761" y="1348740"/>
            <a:ext cx="15240" cy="230124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855720" y="1310640"/>
            <a:ext cx="0" cy="230124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>
            <a:off x="4602480" y="1318260"/>
            <a:ext cx="15240" cy="23164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>
            <a:off x="5730241" y="1310640"/>
            <a:ext cx="30480" cy="227076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6675120" y="1310640"/>
            <a:ext cx="15240" cy="226314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9601200" y="1303020"/>
            <a:ext cx="15240" cy="22783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10363200" y="1280160"/>
            <a:ext cx="45720" cy="229362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411480" y="4343400"/>
            <a:ext cx="11612880" cy="1066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411480" y="4396740"/>
            <a:ext cx="0" cy="18669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411480" y="6080760"/>
            <a:ext cx="11628120" cy="1524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12024360" y="4343400"/>
            <a:ext cx="0" cy="173736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11480" y="5204460"/>
            <a:ext cx="11612880" cy="16002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1478281" y="4450080"/>
            <a:ext cx="0" cy="17830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4602480" y="4396740"/>
            <a:ext cx="0" cy="176022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H="1">
            <a:off x="5410200" y="4396740"/>
            <a:ext cx="15240" cy="179070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6675120" y="4396740"/>
            <a:ext cx="15240" cy="177546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H="1">
            <a:off x="7833360" y="4396740"/>
            <a:ext cx="30480" cy="177546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 flipV="1">
            <a:off x="7863840" y="4831080"/>
            <a:ext cx="4175760" cy="3048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10088880" y="4846320"/>
            <a:ext cx="30480" cy="127254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716781" y="-123379"/>
            <a:ext cx="2316480" cy="5847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ছক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8284" y="336649"/>
            <a:ext cx="1310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‘</a:t>
            </a:r>
            <a:r>
              <a:rPr lang="en-US" sz="2800" b="1" dirty="0" smtClean="0">
                <a:solidFill>
                  <a:srgbClr val="0000CC"/>
                </a:solidFill>
              </a:rPr>
              <a:t>T’-</a:t>
            </a:r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endParaRPr lang="en-US" sz="2800" b="1" dirty="0">
              <a:solidFill>
                <a:srgbClr val="0000CC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58740" y="756940"/>
            <a:ext cx="2133600" cy="5232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হিসাবের নাম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681" y="1460510"/>
            <a:ext cx="899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endParaRPr lang="en-US" sz="28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95501" y="1510725"/>
            <a:ext cx="161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বিবরণ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23360" y="1348740"/>
            <a:ext cx="57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জাঃ</a:t>
            </a:r>
          </a:p>
          <a:p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পৃঃ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39640" y="149352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2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15000" y="1488460"/>
            <a:ext cx="899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endParaRPr lang="en-US" sz="28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338060" y="1449765"/>
            <a:ext cx="161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বিবরণ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85020" y="1348740"/>
            <a:ext cx="57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জাঃ</a:t>
            </a:r>
          </a:p>
          <a:p>
            <a:r>
              <a:rPr lang="bn-BD" sz="24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পৃঃ</a:t>
            </a:r>
            <a:endParaRPr lang="en-US" sz="24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668002" y="1391632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41960" y="4691390"/>
            <a:ext cx="899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endParaRPr lang="en-US" sz="28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86941" y="4589205"/>
            <a:ext cx="1615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বিবরণ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16781" y="4392722"/>
            <a:ext cx="579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জাঃ</a:t>
            </a:r>
          </a:p>
          <a:p>
            <a:r>
              <a:rPr lang="bn-BD" sz="24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পৃঃ</a:t>
            </a:r>
            <a:endParaRPr lang="en-US" sz="24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0540" y="660113"/>
            <a:ext cx="12039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ডেবিট</a:t>
            </a:r>
            <a:endParaRPr lang="en-US" sz="32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2" y="737295"/>
            <a:ext cx="131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endParaRPr lang="en-US" sz="32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9281" y="4450080"/>
            <a:ext cx="1356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ডেবিট টাকা</a:t>
            </a:r>
            <a:endParaRPr lang="en-US" sz="28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97040" y="4401547"/>
            <a:ext cx="106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r>
              <a:rPr lang="bn-BD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endParaRPr lang="en-US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008625" y="4374863"/>
            <a:ext cx="366522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উদ্বৃত্ত /জের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63941" y="4827293"/>
            <a:ext cx="1668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ডেবিট</a:t>
            </a:r>
            <a:endParaRPr lang="en-US" sz="28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576560" y="4818400"/>
            <a:ext cx="15392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ক্রেডিট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51961" y="3596640"/>
            <a:ext cx="32461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</a:t>
            </a:r>
            <a:r>
              <a:rPr lang="bn-BD" sz="2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চলমান জের’-ছক</a:t>
            </a:r>
          </a:p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হিসাবের নাম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479279" y="3703706"/>
            <a:ext cx="2545081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কোড নং-</a:t>
            </a:r>
            <a:r>
              <a:rPr lang="bn-BD" sz="3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----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10386060" y="1310640"/>
            <a:ext cx="11431" cy="2226890"/>
          </a:xfrm>
          <a:prstGeom prst="line">
            <a:avLst/>
          </a:prstGeom>
          <a:ln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02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-211455"/>
            <a:ext cx="5585202" cy="49303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1" y="4901759"/>
            <a:ext cx="990600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349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8620" y="241696"/>
            <a:ext cx="11414760" cy="150810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হিসাবের শ্রেণীবিভাগ</a:t>
            </a:r>
          </a:p>
          <a:p>
            <a:r>
              <a:rPr lang="bn-BD" sz="3200" b="1" dirty="0" smtClean="0">
                <a:solidFill>
                  <a:srgbClr val="1E35E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সমীকরন(</a:t>
            </a:r>
            <a:r>
              <a:rPr lang="en-US" sz="2400" b="1" dirty="0" smtClean="0">
                <a:solidFill>
                  <a:srgbClr val="1E35E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A=L+E</a:t>
            </a:r>
            <a:r>
              <a:rPr lang="en-US" sz="3200" b="1" dirty="0" smtClean="0">
                <a:solidFill>
                  <a:srgbClr val="1E35E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BD" sz="3200" b="1" dirty="0" smtClean="0">
                <a:solidFill>
                  <a:srgbClr val="1E35E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বিশ্লেষণের মাধ্যমে আমরা হিসাবের শ্রেণীবিভাগ করতে পারি</a:t>
            </a:r>
            <a:r>
              <a:rPr lang="bn-BD" sz="2400" b="1" dirty="0" smtClean="0">
                <a:solidFill>
                  <a:srgbClr val="1E35E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b="1" dirty="0">
              <a:solidFill>
                <a:srgbClr val="1E35E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8620" y="1965960"/>
            <a:ext cx="11414760" cy="4892040"/>
          </a:xfrm>
          <a:prstGeom prst="rect">
            <a:avLst/>
          </a:prstGeom>
          <a:ln w="57150">
            <a:solidFill>
              <a:srgbClr val="0000CC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41320" y="2356752"/>
            <a:ext cx="164592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endParaRPr lang="en-US" sz="3600" b="1" dirty="0">
              <a:solidFill>
                <a:srgbClr val="0000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160" y="2286000"/>
            <a:ext cx="1645920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8680" y="2375474"/>
            <a:ext cx="164592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3600" b="1" dirty="0">
              <a:solidFill>
                <a:srgbClr val="D846D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4600" y="2488137"/>
            <a:ext cx="7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=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663440" y="2518915"/>
            <a:ext cx="80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+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288280" y="2354580"/>
            <a:ext cx="4892040" cy="584775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মালিকানা স্বত্ব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50180" y="3385959"/>
            <a:ext cx="1249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1520" y="4487406"/>
            <a:ext cx="164592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12510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3600" b="1" dirty="0">
              <a:solidFill>
                <a:srgbClr val="12510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7920" y="4681433"/>
            <a:ext cx="7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=</a:t>
            </a:r>
            <a:endParaRPr 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964180" y="4487405"/>
            <a:ext cx="162306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16780" y="4647232"/>
            <a:ext cx="807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+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88280" y="4458563"/>
            <a:ext cx="6385560" cy="95410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5A080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মালিকের মূলধন আনায়ন+রেভিনিউ-ব্যয়-মালিকের উত্তোলন</a:t>
            </a:r>
            <a:endParaRPr lang="en-US" sz="2800" b="1" dirty="0">
              <a:solidFill>
                <a:srgbClr val="5A080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2204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81200" y="327362"/>
            <a:ext cx="8183880" cy="1066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981200" y="270361"/>
            <a:ext cx="8183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5400" b="1" dirty="0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সমীকরনের</a:t>
            </a:r>
            <a:r>
              <a:rPr lang="en-US" sz="5400" b="1" dirty="0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লেনদেনের</a:t>
            </a:r>
            <a:r>
              <a:rPr lang="en-US" sz="5400" b="1" dirty="0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5400" b="1" dirty="0" smtClean="0">
                <a:solidFill>
                  <a:srgbClr val="D846D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dirty="0">
              <a:solidFill>
                <a:srgbClr val="D846D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51560" y="2030551"/>
            <a:ext cx="10088884" cy="14173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11580" y="2030551"/>
            <a:ext cx="9723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 রহমান ২০১৪ সালের ১লা জানুয়ারী তারিখে ৩০,০০০ টাকা মূলধন নিয়ে ব্যবসা শুরু করলেন।</a:t>
            </a:r>
            <a:endParaRPr lang="en-US" sz="36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302" y="4105720"/>
            <a:ext cx="10439400" cy="240792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788920" y="4116526"/>
            <a:ext cx="0" cy="2399228"/>
          </a:xfrm>
          <a:prstGeom prst="line">
            <a:avLst/>
          </a:prstGeom>
          <a:ln w="28575">
            <a:solidFill>
              <a:srgbClr val="66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70120" y="4116526"/>
            <a:ext cx="0" cy="239922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051560" y="4518779"/>
            <a:ext cx="1554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12510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ব্যালেন্স</a:t>
            </a:r>
            <a:endParaRPr lang="en-US" sz="4000" b="1" dirty="0">
              <a:solidFill>
                <a:srgbClr val="12510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926078" y="4768899"/>
            <a:ext cx="1402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নগদ</a:t>
            </a:r>
            <a:endParaRPr lang="en-US" sz="44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43200" y="5486013"/>
            <a:ext cx="20269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00CC"/>
                </a:solidFill>
              </a:rPr>
              <a:t>+৩০,০০০</a:t>
            </a:r>
            <a:endParaRPr lang="en-US" sz="3200" b="1" dirty="0">
              <a:solidFill>
                <a:srgbClr val="0000CC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063241" y="3999458"/>
            <a:ext cx="16306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সম্পদ</a:t>
            </a:r>
            <a:endParaRPr lang="en-US" sz="4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83484" y="3999458"/>
            <a:ext cx="6156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     </a:t>
            </a:r>
            <a:r>
              <a:rPr lang="bn-BD" sz="44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   </a:t>
            </a:r>
            <a:r>
              <a:rPr lang="bn-BD" sz="32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4000" b="1" u="sng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    মালিকানাস্বত্ব</a:t>
            </a:r>
            <a:endParaRPr lang="en-US" sz="3200" b="1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580120" y="4645490"/>
            <a:ext cx="36118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মূলধন</a:t>
            </a:r>
          </a:p>
          <a:p>
            <a:r>
              <a:rPr lang="bn-BD" sz="4400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+৩০,০০০</a:t>
            </a:r>
            <a:endParaRPr lang="en-US" sz="4400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056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987040"/>
            <a:ext cx="11201400" cy="17543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D846D1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দু’টি ছকের মাঝে কি কি পার্থক্য বিদ্যামান তা চিহ্নিত কর।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70860" y="701040"/>
            <a:ext cx="56388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76200">
            <a:solidFill>
              <a:srgbClr val="00CC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শ্রেণীর কাজ</a:t>
            </a:r>
            <a:endParaRPr lang="en-US" sz="7200" b="1" dirty="0">
              <a:solidFill>
                <a:srgbClr val="00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2649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" y="616684"/>
            <a:ext cx="11704320" cy="56630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</a:p>
          <a:p>
            <a:pPr algn="ctr"/>
            <a:endParaRPr lang="bn-BD" sz="6600" b="1" dirty="0" smtClean="0">
              <a:solidFill>
                <a:srgbClr val="00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১।হিসাব সমীকরনে সূত্রটি কি?</a:t>
            </a:r>
          </a:p>
          <a:p>
            <a:r>
              <a:rPr lang="bn-BD" sz="4800" b="1" dirty="0" smtClean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২।চলমান জের ছকে ঘরের সংখ্যা কয়টি?</a:t>
            </a:r>
          </a:p>
          <a:p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৩।হিসাব সমীকরনের বর্ধিত রুপটি কি?</a:t>
            </a:r>
          </a:p>
          <a:p>
            <a:r>
              <a:rPr lang="bn-BD" sz="4000" b="1" dirty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bn-BD" sz="4000" b="1" dirty="0" smtClean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</a:t>
            </a:r>
            <a:r>
              <a:rPr lang="bn-BD" sz="4000" b="1" dirty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পদ্বতিতে </a:t>
            </a:r>
            <a:r>
              <a:rPr lang="bn-BD" sz="4000" b="1" dirty="0" smtClean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 কত প্রকার ও কি কি ?</a:t>
            </a:r>
            <a:r>
              <a:rPr lang="bn-BD" sz="4000" b="1" dirty="0">
                <a:solidFill>
                  <a:srgbClr val="5A061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5A061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000" b="1" dirty="0">
              <a:solidFill>
                <a:srgbClr val="5A061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105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9120" y="441960"/>
            <a:ext cx="11353800" cy="54476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000" b="1" u="sng" dirty="0" smtClean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 শিশিরের ২০১৪ সালের মার্চ মাসের হিসাব বই থেকে নিম্নোক্ত তথ্য পাওয়া গেল-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১।মূলধন আনায়ন             ৫০,০০০ টাকা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২।আসবাবপত্র ক্রয়            ৭,০০০   টাকা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৩।পন্য ক্রয়                     ৩০,০০০ টাকা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৪।পন্য বিক্রয়                    ৩৫,০০০ টাকা</a:t>
            </a:r>
          </a:p>
          <a:p>
            <a:r>
              <a:rPr lang="bn-BD" sz="3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জনাব শিশিরের লেনদেনের সাথে জড়িত হিসাবগুলো আধুনিক পদ্বতিতে শ্রেণীবিন্যাস কর।</a:t>
            </a:r>
          </a:p>
        </p:txBody>
      </p:sp>
    </p:spTree>
    <p:extLst>
      <p:ext uri="{BB962C8B-B14F-4D97-AF65-F5344CB8AC3E}">
        <p14:creationId xmlns:p14="http://schemas.microsoft.com/office/powerpoint/2010/main" val="18855633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99245" y="901075"/>
            <a:ext cx="1047526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000" b="1" dirty="0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 smtClean="0">
                <a:solidFill>
                  <a:srgbClr val="00CC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000" b="1" dirty="0">
              <a:solidFill>
                <a:srgbClr val="00CC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46" y="2423604"/>
            <a:ext cx="10823970" cy="4434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34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328</Words>
  <Application>Microsoft Office PowerPoint</Application>
  <PresentationFormat>Widescreen</PresentationFormat>
  <Paragraphs>115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Telephone Shilpa Sangstha,Limited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MAMUNUR RASHID</cp:lastModifiedBy>
  <cp:revision>124</cp:revision>
  <dcterms:created xsi:type="dcterms:W3CDTF">2016-02-10T05:40:33Z</dcterms:created>
  <dcterms:modified xsi:type="dcterms:W3CDTF">2026-10-11T09:12:41Z</dcterms:modified>
</cp:coreProperties>
</file>