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E9C4C-A527-4DD2-B8EA-F18DF825A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20D919-E560-4621-B818-B6EA8E776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CE81D-7B04-4310-825A-9C9FB2C3E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7C433-21ED-4F07-8EC7-AD04CD41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03997-6833-4D40-B1CB-7F27F4AA1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0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C237-0908-4FCC-88D0-1774E76D4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C0CE8-0410-4814-A9F3-0F48313D1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11649-2BB0-47C7-A5E5-54C86BAE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F3D1E-B306-4EBB-88D3-14F759F5E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E835-98AF-42AF-8976-1B3557BF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9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C836-1022-40BE-B62D-872D38B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42F9F-3470-4492-8E52-44BB7E957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C59C1-2230-460A-83B0-BA4964CBD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1484D-E3EE-4D45-A62C-6EA8ED1F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BA09A-13EB-47CE-A856-47B6D31A5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61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23E66-FC09-40D6-9452-52854BAED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FDCDE-34B2-4AB2-A002-7F74A7733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67A85-70DC-4817-A794-BFF95C301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12D19-85C2-4062-8C21-C63E7FA4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013B8-3E68-4EEA-97A9-54BD051D9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5BEB8-B97C-4B04-A517-FF3879E6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7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96C2-D330-4773-9504-AC9CCDE7C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F9593-31E8-4A1B-BDB5-3DB14F496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6B5DE-B59A-4570-98F7-32B55ED04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18C95-9B6A-4669-A23B-0F110089D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C1926-7CFE-477B-ACCC-9A850CA3E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9847D3-E690-4232-985F-E76C382CA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D73AE4-A027-43B1-96C1-1F0C11A9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6BA391-A6EF-4CE1-8789-6F4B19BE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1A6F8-DC59-4544-A077-BB7392370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E5BF61-64D4-4B8E-AF38-2314F3F9D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8249B-2345-44BA-B03F-1D5ED5BF7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1C8AE-E6EE-4FF5-8F75-B4C43375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15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6006C7-B8E7-4024-8917-07B945F5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E7F1BF-1C74-4D8F-91BE-9CD53670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D2590-27B3-45C6-B666-3128AB8D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68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8BEF-4275-42F9-AB85-64B3E24D4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316FB-56BB-4FE7-AD33-07E1800A3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C85F3-F4A7-42C9-80B4-5D899226F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F7841-5800-4EF3-B331-CE0DD057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73B24-79F3-421F-B048-ED07D0DE1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CCF7E-E856-4D6D-B740-8A8A06E2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5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9DD7-DA28-4F75-880A-FCADE75E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29761C-1CF8-4ED7-8A6F-5EAC4E9E6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13257-1A90-4115-8347-DC3E83300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11718-6999-41B5-A44D-AC5148D3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F0BD6-5789-433D-BD85-48406228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020E0-CA7C-4F14-B156-6598BCFFB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6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0474-812A-40C0-BC6F-9893C330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E9C74-35CC-44B3-B9D1-CC2AD7469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C9D52-71A0-4241-A262-04DC10AF3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9C4E2-9A98-41CF-A542-02279BF5C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203F1-BE2B-4593-965D-E9E6AF5E2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85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94B1C5-4791-4C69-ADBD-1D9E3D52D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D5584-8540-4584-A9D1-58A051C79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D6AB6-3C14-479E-828E-833192EE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F4C18-B9A2-4A22-BFBA-262F28C6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C72D7-8763-4A7E-B28C-8AD28491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3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AF177-34B3-48ED-974D-F9C4D34EE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8415B-1630-461F-A9D6-14C0CCA47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C18EA-4DFB-4FF7-B2A3-A3423D482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A39A2-DC95-4F83-BB21-A020BDF60F1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DC2C0-BC3C-42FF-A948-B950980A8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A61C0-F645-4497-AEA2-2DFCE2405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2D712-E1CD-4CB0-B126-EBA1CA376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5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693E15-380F-4857-903B-AFDDCA24D917}"/>
              </a:ext>
            </a:extLst>
          </p:cNvPr>
          <p:cNvSpPr txBox="1"/>
          <p:nvPr/>
        </p:nvSpPr>
        <p:spPr>
          <a:xfrm>
            <a:off x="668867" y="313267"/>
            <a:ext cx="589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my MMC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5DBB35-1141-47C0-BFB1-26AB35572F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42519" y="521714"/>
            <a:ext cx="3782566" cy="7467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3B0E80-47F8-4A75-BF33-5889E700B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535" y="1"/>
            <a:ext cx="4961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56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B9F385-05C6-4D43-A614-6ACDF5E6AC60}"/>
              </a:ext>
            </a:extLst>
          </p:cNvPr>
          <p:cNvSpPr txBox="1"/>
          <p:nvPr/>
        </p:nvSpPr>
        <p:spPr>
          <a:xfrm>
            <a:off x="1660326" y="-141995"/>
            <a:ext cx="10242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B8744189-3607-44F9-987E-94C1A15FC77A}"/>
              </a:ext>
            </a:extLst>
          </p:cNvPr>
          <p:cNvSpPr txBox="1"/>
          <p:nvPr/>
        </p:nvSpPr>
        <p:spPr>
          <a:xfrm>
            <a:off x="1" y="5763299"/>
            <a:ext cx="3691466" cy="984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Li Ador Noirrit Bold"/>
                <a:ea typeface="Li Ador Noirrit Bold"/>
                <a:cs typeface="Li Ador Noirrit Bold"/>
                <a:sym typeface="Li Ador Noirrit Bold"/>
              </a:rPr>
              <a:t>Md. </a:t>
            </a:r>
            <a:r>
              <a:rPr lang="en-US" sz="2000" b="1" dirty="0" err="1">
                <a:solidFill>
                  <a:srgbClr val="000000"/>
                </a:solidFill>
                <a:latin typeface="Li Ador Noirrit Bold"/>
                <a:ea typeface="Li Ador Noirrit Bold"/>
                <a:cs typeface="Li Ador Noirrit Bold"/>
                <a:sym typeface="Li Ador Noirrit Bold"/>
              </a:rPr>
              <a:t>Shahinur</a:t>
            </a:r>
            <a:r>
              <a:rPr lang="en-US" sz="2000" b="1" dirty="0">
                <a:solidFill>
                  <a:srgbClr val="000000"/>
                </a:solidFill>
                <a:latin typeface="Li Ador Noirrit Bold"/>
                <a:ea typeface="Li Ador Noirrit Bold"/>
                <a:cs typeface="Li Ador Noirrit Bold"/>
                <a:sym typeface="Li Ador Noirrit Bold"/>
              </a:rPr>
              <a:t> Rahman (Shahin)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Li Ador Noirrit Light"/>
                <a:ea typeface="Li Ador Noirrit Light"/>
                <a:cs typeface="Li Ador Noirrit Light"/>
                <a:sym typeface="Li Ador Noirrit Light"/>
              </a:rPr>
              <a:t>Assistant Headteacher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Li Ador Noirrit Light"/>
                <a:ea typeface="Li Ador Noirrit Light"/>
                <a:cs typeface="Li Ador Noirrit Light"/>
                <a:sym typeface="Li Ador Noirrit Light"/>
              </a:rPr>
              <a:t>Border Guard Public School, Khulna.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FB041-86DE-4257-91D5-4B794D193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296" y="1268941"/>
            <a:ext cx="2941700" cy="3186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483016-D34C-4360-B730-BF2AAB6AD5CD}"/>
              </a:ext>
            </a:extLst>
          </p:cNvPr>
          <p:cNvSpPr txBox="1"/>
          <p:nvPr/>
        </p:nvSpPr>
        <p:spPr>
          <a:xfrm>
            <a:off x="8526229" y="4173437"/>
            <a:ext cx="2942767" cy="2651752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52"/>
              </a:lnSpc>
              <a:spcBef>
                <a:spcPct val="0"/>
              </a:spcBef>
            </a:pPr>
            <a:endParaRPr lang="en-US" sz="2000" b="1" dirty="0">
              <a:solidFill>
                <a:srgbClr val="000000"/>
              </a:solidFill>
              <a:latin typeface="Li Ador Noirrit Bold"/>
              <a:ea typeface="Li Ador Noirrit Bold"/>
              <a:cs typeface="Li Ador Noirrit Bold"/>
              <a:sym typeface="Li Ador Noirrit Bold"/>
            </a:endParaRP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Li Ador Noirrit Bold"/>
                <a:cs typeface="Times New Roman" panose="02020603050405020304" pitchFamily="18" charset="0"/>
                <a:sym typeface="Li Ador Noirrit Bold"/>
              </a:rPr>
              <a:t>English For Today /English 1</a:t>
            </a:r>
            <a:r>
              <a:rPr lang="en-US" sz="20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Li Ador Noirrit Bold"/>
                <a:cs typeface="Times New Roman" panose="02020603050405020304" pitchFamily="18" charset="0"/>
                <a:sym typeface="Li Ador Noirrit Bold"/>
              </a:rPr>
              <a:t>st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Li Ador Noirrit Bold"/>
                <a:cs typeface="Times New Roman" panose="02020603050405020304" pitchFamily="18" charset="0"/>
                <a:sym typeface="Li Ador Noirrit Bold"/>
              </a:rPr>
              <a:t> Paper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Li Ador Noirrit Light"/>
                <a:cs typeface="Times New Roman" panose="02020603050405020304" pitchFamily="18" charset="0"/>
                <a:sym typeface="Li Ador Noirrit Bold"/>
              </a:rPr>
              <a:t>Grade: Eight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Li Ador Noirrit Light"/>
                <a:cs typeface="Times New Roman" panose="02020603050405020304" pitchFamily="18" charset="0"/>
                <a:sym typeface="Li Ador Noirrit Bold"/>
              </a:rPr>
              <a:t>Unit: 2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Li Ador Noirrit Light"/>
                <a:cs typeface="Times New Roman" panose="02020603050405020304" pitchFamily="18" charset="0"/>
                <a:sym typeface="Li Ador Noirrit Bold"/>
              </a:rPr>
              <a:t>Lesson: 1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Li Ador Noirrit Light"/>
                <a:cs typeface="Times New Roman" panose="02020603050405020304" pitchFamily="18" charset="0"/>
                <a:sym typeface="Li Ador Noirrit Bold"/>
              </a:rPr>
              <a:t>Date: 25/08/2026</a:t>
            </a:r>
          </a:p>
          <a:p>
            <a:pPr>
              <a:lnSpc>
                <a:spcPts val="2552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Li Ador Noirrit Light"/>
              <a:ea typeface="Li Ador Noirrit Light"/>
              <a:cs typeface="Li Ador Noirrit Light"/>
              <a:sym typeface="Li Ador Noirrit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7CD29A-5158-42A3-9F23-1F6D43590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962" y="1252004"/>
            <a:ext cx="4686706" cy="55731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2DC6E3-2153-48EA-AD76-E49A0C798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2003"/>
            <a:ext cx="3764962" cy="451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8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334799-CF92-4CE2-B11E-FBA9B2AE2B56}"/>
              </a:ext>
            </a:extLst>
          </p:cNvPr>
          <p:cNvSpPr/>
          <p:nvPr/>
        </p:nvSpPr>
        <p:spPr>
          <a:xfrm>
            <a:off x="465666" y="1366471"/>
            <a:ext cx="3869268" cy="4553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Spreading the embroidered quilt, 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works the livelong night,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if her poet were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his bereaved plight.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Many a joy and many a sorrow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written on her breast;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story of </a:t>
            </a:r>
            <a:r>
              <a:rPr 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Rupai’s</a:t>
            </a: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life is there,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Line by line expressed.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“How will he bear the pain, mother?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Glimpse of Our Culture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this quilt lies all of mine-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my pain and my grief, 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Embroidered line by line.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lay it on my grave, mother.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picture of my grief,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his and mine upon its breast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 mingling find relief.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BD3C24-1403-40CB-850C-A5751DB7F308}"/>
              </a:ext>
            </a:extLst>
          </p:cNvPr>
          <p:cNvSpPr txBox="1"/>
          <p:nvPr/>
        </p:nvSpPr>
        <p:spPr>
          <a:xfrm>
            <a:off x="465665" y="279400"/>
            <a:ext cx="11277602" cy="85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4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Field of the Embroidered Quilt by </a:t>
            </a:r>
            <a:r>
              <a:rPr lang="en-US" sz="2400" b="1" kern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Jasimuddin</a:t>
            </a:r>
            <a:r>
              <a:rPr lang="en-US" sz="24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নকশী</a:t>
            </a:r>
            <a:r>
              <a:rPr lang="en-US" sz="2400" b="1" dirty="0">
                <a:latin typeface="SutonnyOMJ" panose="01010600010101010101" pitchFamily="2" charset="0"/>
                <a:cs typeface="SutonnyOMJ" panose="01010600010101010101" pitchFamily="2" charset="0"/>
              </a:rPr>
              <a:t> </a:t>
            </a:r>
            <a:r>
              <a:rPr lang="en-US" sz="2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কাঁথার</a:t>
            </a:r>
            <a:r>
              <a:rPr lang="en-US" sz="2400" b="1" dirty="0">
                <a:latin typeface="SutonnyOMJ" panose="01010600010101010101" pitchFamily="2" charset="0"/>
                <a:cs typeface="SutonnyOMJ" panose="01010600010101010101" pitchFamily="2" charset="0"/>
              </a:rPr>
              <a:t> </a:t>
            </a:r>
            <a:r>
              <a:rPr lang="en-US" sz="2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মাঠ</a:t>
            </a:r>
            <a:r>
              <a:rPr lang="en-US" sz="2400" b="1" dirty="0">
                <a:latin typeface="SutonnyOMJ" panose="01010600010101010101" pitchFamily="2" charset="0"/>
                <a:cs typeface="SutonnyOMJ" panose="01010600010101010101" pitchFamily="2" charset="0"/>
              </a:rPr>
              <a:t>------</a:t>
            </a:r>
            <a:r>
              <a:rPr lang="en-US" sz="2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জসীমউদ্দীন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4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Translation: E. M. Milford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CCE4AD-E079-4078-8053-203ABEBB0B80}"/>
              </a:ext>
            </a:extLst>
          </p:cNvPr>
          <p:cNvSpPr/>
          <p:nvPr/>
        </p:nvSpPr>
        <p:spPr>
          <a:xfrm>
            <a:off x="4792133" y="922049"/>
            <a:ext cx="4953000" cy="5290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8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Translated by E. M. Milford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নকশী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কাঁথা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বিছিয়ে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সেলাই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করে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রাতভর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যেন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কবিতার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হৃদয়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বিচ্ছেদের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বেদনায়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ভরপুর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</a:t>
            </a:r>
            <a:endParaRPr lang="en-US" dirty="0">
              <a:effectLst/>
              <a:latin typeface="SutonnyOMJ" panose="01010600010101010101" pitchFamily="2" charset="0"/>
              <a:ea typeface="Calibri" panose="020F0502020204030204" pitchFamily="34" charset="0"/>
              <a:cs typeface="SutonnyOMJ" panose="01010600010101010101" pitchFamily="2" charset="0"/>
            </a:endParaRPr>
          </a:p>
          <a:p>
            <a:pPr>
              <a:lnSpc>
                <a:spcPct val="107000"/>
              </a:lnSpc>
            </a:pP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আনন্দ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কত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কত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লেখা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আছে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বুকে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;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রূপাইয়ের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জীবনের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গল্প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সেলাই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হয়ে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রেখেছে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</a:t>
            </a:r>
            <a:endParaRPr lang="en-US" dirty="0">
              <a:effectLst/>
              <a:latin typeface="SutonnyOMJ" panose="01010600010101010101" pitchFamily="2" charset="0"/>
              <a:ea typeface="Calibri" panose="020F0502020204030204" pitchFamily="34" charset="0"/>
              <a:cs typeface="SutonnyOMJ" panose="01010600010101010101" pitchFamily="2" charset="0"/>
            </a:endParaRP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“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মা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 ও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সহ্য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করবে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কীভাবে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—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আমার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সব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ছাপ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কাঁথাতেই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রেখেছি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আমি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প্রতি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রেখায়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প্রতি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চাপ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</a:t>
            </a:r>
            <a:endParaRPr lang="en-US" dirty="0">
              <a:effectLst/>
              <a:latin typeface="SutonnyOMJ" panose="01010600010101010101" pitchFamily="2" charset="0"/>
              <a:ea typeface="Calibri" panose="020F0502020204030204" pitchFamily="34" charset="0"/>
              <a:cs typeface="SutonnyOMJ" panose="01010600010101010101" pitchFamily="2" charset="0"/>
            </a:endParaRPr>
          </a:p>
          <a:p>
            <a:pPr>
              <a:lnSpc>
                <a:spcPct val="107000"/>
              </a:lnSpc>
            </a:pP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মা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কবরের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ওপর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কাঁথা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রেখো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তুমি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আমার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ছবি</a:t>
            </a:r>
            <a:b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</a:b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একত্র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হয়ে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হোক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সুখের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ভূমি</a:t>
            </a:r>
            <a:r>
              <a:rPr lang="en-US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</a:t>
            </a:r>
            <a:endParaRPr lang="en-US" dirty="0">
              <a:effectLst/>
              <a:latin typeface="SutonnyOMJ" panose="01010600010101010101" pitchFamily="2" charset="0"/>
              <a:ea typeface="Calibri" panose="020F0502020204030204" pitchFamily="34" charset="0"/>
              <a:cs typeface="SutonnyOMJ" panose="01010600010101010101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6A0E9-F9F4-43AF-AB72-2CE146C0D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633" y="1456267"/>
            <a:ext cx="3429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7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9153B9-4185-4F8C-9418-90475A5B5923}"/>
              </a:ext>
            </a:extLst>
          </p:cNvPr>
          <p:cNvSpPr/>
          <p:nvPr/>
        </p:nvSpPr>
        <p:spPr>
          <a:xfrm>
            <a:off x="321733" y="613031"/>
            <a:ext cx="11548533" cy="5493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Summary: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poem, a woman works all night, embroidering a quilt with the story of her lost love,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 quilt bears the marks of her sorrow and memories, becoming a visual representation of her emotional life. She asks her mother to place the quilt on her grave, believing that in death, the shared pain between her and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preserved in the fabric — will finally find peace. This poignant piece reflects love, loss, and cultural tradition.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32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সারাংশ</a:t>
            </a:r>
            <a:r>
              <a:rPr lang="en-US" sz="3200" b="1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: 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একজন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নারী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সারা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রাত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ধরে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প্রেমিক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রূপাইয়ের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স্মৃতি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ও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কষ্টে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নকশিকাঁথা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সেলাই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করেন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কাঁথায়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তাঁর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জীবনের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প্রতিটি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আনন্দ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ও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সূচীকর্মে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ফুটে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উঠেছে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তিনি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চান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মৃত্যুর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কাঁথাটি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যেন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কবরে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বিছানো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হয়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যেন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রূপাইয়ের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মিলিত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কষ্ট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সেখানে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প্রশান্তি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পায়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এটি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একটি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32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দারুণ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32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বেদনাবিধুর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32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প্রেমের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32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কাহিনি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যা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লোকজ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সংস্কৃতিকে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গভীরভাবে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ছুঁয়ে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যায়</a:t>
            </a:r>
            <a:r>
              <a:rPr lang="en-US" sz="32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</a:t>
            </a:r>
            <a:endParaRPr lang="en-US" sz="2800" dirty="0">
              <a:effectLst/>
              <a:latin typeface="SutonnyOMJ" panose="01010600010101010101" pitchFamily="2" charset="0"/>
              <a:ea typeface="Calibri" panose="020F0502020204030204" pitchFamily="34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43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76D23E-DE58-4F9F-A982-9F2E187B0A24}"/>
              </a:ext>
            </a:extLst>
          </p:cNvPr>
          <p:cNvSpPr/>
          <p:nvPr/>
        </p:nvSpPr>
        <p:spPr>
          <a:xfrm>
            <a:off x="321733" y="426704"/>
            <a:ext cx="11413067" cy="5473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Theme: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poem centers around the deep emotional pain of a woman who has lost her beloved,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uses embroidery as a means of expressing her grief and love. Through her hand-stitched quilt, she pours out her soul — each stitch holding memories, joys, and sorrows. The quilt becomes a symbol of cultural expression, personal loss, and enduring love. It also highlights the traditional craft of quilt-making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Nakshi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Kantha) as a powerful medium of storytelling and emotional healing.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মূলভাব</a:t>
            </a:r>
            <a:r>
              <a:rPr lang="en-US" sz="2800" b="1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: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কবিতায়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এক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নারীর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ভালোবাসা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ও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বিচ্ছেদের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যন্ত্রণার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b="1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চিত্র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ফুটে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উঠেছে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তিনি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সারা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রাত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ধরে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ভালোবাসার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মানুষ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রূপাইএর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স্মৃতি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ও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কষ্ট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সেলাই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করেন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নিজ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হাতে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বানানো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নকশিকাঁথায়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নকশিকাঁথা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যেন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জীবনের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আনন্দ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–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দলিল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মৃত্যুর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মা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যেন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কাঁথা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কবরে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বিছিয়ে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দেন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—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যাতে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রূপাইয়ের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সঙ্গে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তার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মিলিত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বেদনা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একসাথে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প্রশান্তি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খুঁজে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পায়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কবিতাটি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আমাদের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লোকজ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সংস্কৃতি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নারীর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অনুভূতি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এবং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শিল্পের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মাধ্যমে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আত্মপ্রকাশের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এক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অনন্য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চিত্র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তুলে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ধরে</a:t>
            </a:r>
            <a:r>
              <a:rPr lang="en-US" sz="2800" dirty="0">
                <a:solidFill>
                  <a:srgbClr val="000000"/>
                </a:solidFill>
                <a:latin typeface="SutonnyOMJ" panose="01010600010101010101" pitchFamily="2" charset="0"/>
                <a:ea typeface="Times New Roman" panose="02020603050405020304" pitchFamily="18" charset="0"/>
                <a:cs typeface="SutonnyOMJ" panose="01010600010101010101" pitchFamily="2" charset="0"/>
              </a:rPr>
              <a:t>।</a:t>
            </a:r>
            <a:endParaRPr lang="en-US" sz="2800" dirty="0">
              <a:effectLst/>
              <a:latin typeface="SutonnyOMJ" panose="01010600010101010101" pitchFamily="2" charset="0"/>
              <a:ea typeface="Calibri" panose="020F0502020204030204" pitchFamily="34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337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2586D77-A9E3-479C-AFA7-B5B2E620E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912008"/>
              </p:ext>
            </p:extLst>
          </p:nvPr>
        </p:nvGraphicFramePr>
        <p:xfrm>
          <a:off x="287867" y="565042"/>
          <a:ext cx="11404600" cy="5341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1466">
                  <a:extLst>
                    <a:ext uri="{9D8B030D-6E8A-4147-A177-3AD203B41FA5}">
                      <a16:colId xmlns:a16="http://schemas.microsoft.com/office/drawing/2014/main" val="3460477188"/>
                    </a:ext>
                  </a:extLst>
                </a:gridCol>
                <a:gridCol w="3834168">
                  <a:extLst>
                    <a:ext uri="{9D8B030D-6E8A-4147-A177-3AD203B41FA5}">
                      <a16:colId xmlns:a16="http://schemas.microsoft.com/office/drawing/2014/main" val="2169030082"/>
                    </a:ext>
                  </a:extLst>
                </a:gridCol>
                <a:gridCol w="2677969">
                  <a:extLst>
                    <a:ext uri="{9D8B030D-6E8A-4147-A177-3AD203B41FA5}">
                      <a16:colId xmlns:a16="http://schemas.microsoft.com/office/drawing/2014/main" val="4047460071"/>
                    </a:ext>
                  </a:extLst>
                </a:gridCol>
                <a:gridCol w="2470997">
                  <a:extLst>
                    <a:ext uri="{9D8B030D-6E8A-4147-A177-3AD203B41FA5}">
                      <a16:colId xmlns:a16="http://schemas.microsoft.com/office/drawing/2014/main" val="1868758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Bangla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Synonyms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Antonyms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176877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Embroidered (adj)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সেলাই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করা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/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সূচিকর্মে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অলঙ্কৃত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Stitched, decorated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Plain, unadorned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810520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Quilt (n)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রঙিন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জোড়াতালি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দেওয়া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কম্বল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Blanket, bedspread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012221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Livelong (adj)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সারাদিন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বা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সারারাত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Entire, whole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Partial, brief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348400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Bereaved (adj)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শোকে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আক্রান্ত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(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প্রিয়জন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হারানোর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জন্য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)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Grieving, sorrowful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Comforted, joyful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599669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Plight (n)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দুরবস্থা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Hardship, struggle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Ease, prosperity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68994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Sorrow (n)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দুঃখ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Grief, sadness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Joy, happiness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810464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Grief (n)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শোক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Anguish, heartache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Delight, comfort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385593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Mingling (v/n)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মিশ্রণ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/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একত্র</a:t>
                      </a:r>
                      <a:r>
                        <a:rPr lang="en-US" sz="2400" dirty="0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 </a:t>
                      </a: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হওয়া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Blending, uniting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Separating, isolating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366990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Relief (n)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স্বস্তি</a:t>
                      </a:r>
                      <a:endParaRPr lang="en-US" sz="2000" dirty="0">
                        <a:effectLst/>
                        <a:latin typeface="SutonnyOMJ" panose="01010600010101010101" pitchFamily="2" charset="0"/>
                        <a:ea typeface="Calibri" panose="020F0502020204030204" pitchFamily="34" charset="0"/>
                        <a:cs typeface="SutonnyOMJ" panose="01010600010101010101" pitchFamily="2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Comfort, ease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Discomfort, burden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36660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925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C762F5-FC4E-4C03-A476-3F96AA40BE26}"/>
              </a:ext>
            </a:extLst>
          </p:cNvPr>
          <p:cNvSpPr/>
          <p:nvPr/>
        </p:nvSpPr>
        <p:spPr>
          <a:xfrm>
            <a:off x="465667" y="456380"/>
            <a:ext cx="1146386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is being spread in the poem?</a:t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embroidered quilt is being spread. It symbolizes memories and emotions stitched with care.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Who is working through the night?</a:t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woman is working the livelong night. She embroiders her sorrow and love into the quilt.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What does the woman do while working?</a:t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embroiders her feelings into the quilt. Her emotions are expressed in every line.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Why does the woman work all night?</a:t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works through the night to express her grief and longing. It is her only way to communicate her pain.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What does the embroidered quilt represent?</a:t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represents the story of her life and sorrow. It’s a symbol of emotional memory and cultural tradition. </a:t>
            </a:r>
            <a:endParaRPr lang="en-US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AA1715-110D-47C1-A09A-B86E4C30DC88}"/>
              </a:ext>
            </a:extLst>
          </p:cNvPr>
          <p:cNvSpPr/>
          <p:nvPr/>
        </p:nvSpPr>
        <p:spPr>
          <a:xfrm>
            <a:off x="465667" y="3219440"/>
            <a:ext cx="112606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কবিতায়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বিছানো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হচ্ছে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সূচিকর্ম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বিছানো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হচ্ছে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যত্ন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বোনা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স্মৃতি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প্রতীক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২.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সারারাত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ধরে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একজন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সারারাত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ধরে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ভালোবাসা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বুনে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চলেছে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৩.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সময়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অনুভূতিগুলো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বুনে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চলে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লাইনে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প্রকাশিত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৪.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সারারাত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শোক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আকুতি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জন্য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সারারাত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বেদনা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প্রকাশের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একমাত্র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উপায়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৫.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সূচিকর্ম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কীসের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প্রতিনিধিত্ব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জীবন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গল্পের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প্রতিনিধিত্ব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আবেগপূর্ণ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স্মৃতি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সাংস্কৃতিক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ঐতিহ্যের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প্রতীক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95938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A9F65C-C80F-47C5-A464-0FF32C0EB583}"/>
              </a:ext>
            </a:extLst>
          </p:cNvPr>
          <p:cNvSpPr/>
          <p:nvPr/>
        </p:nvSpPr>
        <p:spPr>
          <a:xfrm>
            <a:off x="287866" y="397113"/>
            <a:ext cx="11489267" cy="2709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Whose life is stitched into the quilt?</a:t>
            </a:r>
            <a:b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Rupai’s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life is stitched into the quilt. Each line shows a part of his story and their shared past.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What kind of emotions are included in the quilt?</a:t>
            </a:r>
            <a:b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Both joy and sorrow are embedded. It reflects the full range of human experiences.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How are the emotions presented?</a:t>
            </a:r>
            <a:b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are presented line by line on the quilt. The needlework becomes a narrative.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Where are the joys and sorrows written?</a:t>
            </a:r>
            <a:b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are written on her breast symbolically. She carries them emotionally and artistically. 10. Why does the poet call the quilt a ‘picture of grief’?</a:t>
            </a:r>
            <a:b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it holds all of the woman’s pain. It visually expresses her inner suffering.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7EC27C-AADC-42E8-AC87-FE1237129A51}"/>
              </a:ext>
            </a:extLst>
          </p:cNvPr>
          <p:cNvSpPr/>
          <p:nvPr/>
        </p:nvSpPr>
        <p:spPr>
          <a:xfrm>
            <a:off x="287866" y="3106381"/>
            <a:ext cx="11201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জীবন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বোনা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রূপাইয়ের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জীবন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বোনা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রেখা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গল্পের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অংশ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তাদের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যৌথ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অতীতকে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তুলে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ধরে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ধরনের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অন্তর্ভুক্ত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আনন্দ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উভয়ই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নিহিত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মানুষের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অভিজ্ঞতার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সম্পূর্ণ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পরিসরকে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প্রতিফলিত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আবেগগুলো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উপস্থাপন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রেখায়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আবেগগুলো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উপস্থাপন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সূচিকর্মটি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আখ্যানে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পরিণত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আনন্দ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দুঃখগুলো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কোথায়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লেখা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সেগুলো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বুকে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প্রতীকীভাবে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লেখা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আবেগগতভাবে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শৈল্পিকভাবে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সেগুলো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বহন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‘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ছবি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’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বলেছেন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</a:t>
            </a:r>
            <a:endParaRPr lang="en-US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সমস্ত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যন্ত্রণা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ধারণ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ভেতরের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কষ্টকে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দৃশ্যমানভাবে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19565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F86421-B8D4-44C2-B182-5DD76D452499}"/>
              </a:ext>
            </a:extLst>
          </p:cNvPr>
          <p:cNvSpPr/>
          <p:nvPr/>
        </p:nvSpPr>
        <p:spPr>
          <a:xfrm>
            <a:off x="393700" y="387975"/>
            <a:ext cx="11404600" cy="3041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What is the woman’s final request to her mother?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asks her mother to lay the quilt on her grave. She wants it to be a part of her even after death.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Why does she want the quilt on her grave?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it holds her pain and love. It symbolizes her emotional legacy.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What does she hope will happen through the quilt?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hopes her grief and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Rupai’s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may find relief. She believes in the healing power of shared sorrow.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Who is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poem?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likely her beloved. He is deeply connected to the story on the quilt.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 What is the tone of the poem?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tone is melancholic and reflective. It deals with love, loss, and memory.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A9F9DC-A3B7-4144-817D-E63960E702B6}"/>
              </a:ext>
            </a:extLst>
          </p:cNvPr>
          <p:cNvSpPr/>
          <p:nvPr/>
        </p:nvSpPr>
        <p:spPr>
          <a:xfrm>
            <a:off x="393700" y="3429000"/>
            <a:ext cx="111929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১১.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মহিলাটি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মায়ের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শেষ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অনুরোধ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তিনি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কবরের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উপর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লেপটি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রাখতে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বলেন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তিনি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চান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মৃত্যুর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পরেও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অংশ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থাকুক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১২.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তিনি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কবরের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উপর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লেপটি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রাখতে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চান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কারণ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কষ্ট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ভালোবাসা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ধারণ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আবেগিক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উত্তরাধিকারের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প্রতীক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১৩.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লেপটির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মাধ্যমে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তিনি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আশা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তিনি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আশা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যে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রুপাইয়ের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শোক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কিছুটা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হলেও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লাঘব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তিনি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ভাগ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নিরাময়কারী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শক্তিতে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বিশ্বাস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১৪.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কবিতায়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রুপাই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রুপাই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সম্ভবত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প্রিয়জন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লেপের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গল্পের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সাথে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গভীর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সংযোগ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১৫.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কবিতাটির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সুর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কেমন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DËi</a:t>
            </a:r>
            <a:r>
              <a:rPr lang="en-US" b="1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সুর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বিষণ্ণ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ভাবগম্ভীর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ভালোবাসা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বিচ্ছেদ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স্মৃতি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নিয়ে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আলোচনা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4196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A5E93F-AA90-4FC1-8E2B-28A4C8233903}"/>
              </a:ext>
            </a:extLst>
          </p:cNvPr>
          <p:cNvSpPr/>
          <p:nvPr/>
        </p:nvSpPr>
        <p:spPr>
          <a:xfrm>
            <a:off x="461434" y="414017"/>
            <a:ext cx="113876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 What art form is central in the poem?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Ans: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Embroidery, particularly the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Nakshi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Kantha (embroidered quilt). It is both cultural expression and emotional storytelling.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 What cultural value does the quilt reflect?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Ans: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reflects Bengali rural folk traditions. Particularly how women use embroidery to tell stories.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18. Why is embroidery compared to poetry in the poem?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Ans: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both express deep emotions creatively. Her needle is like a poet’s pen.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 What might the quilt symbolize about women’s lives?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Ans: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symbolizes their inner strength and unspoken stories. Women often express themselves through silent art forms.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20. What question does the speaker ask her mother?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Ans: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“How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will he bear the pain, mother?” She worries about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Rupai’s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sorrow too.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CF9688-B752-486D-B3EC-E8563857E74C}"/>
              </a:ext>
            </a:extLst>
          </p:cNvPr>
          <p:cNvSpPr/>
          <p:nvPr/>
        </p:nvSpPr>
        <p:spPr>
          <a:xfrm>
            <a:off x="527050" y="3581661"/>
            <a:ext cx="112564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১৬.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কবিতাটিতে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কোন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শিল্পরূপটি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কেন্দ্রীয়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উত্তর</a:t>
            </a:r>
            <a:r>
              <a:rPr lang="en-US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সূচিকর্ম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বিশেষ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নকশি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একাধারে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সাংস্কৃতিক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অভিব্যক্তি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আবেগঘন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গল্প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বলার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মাধ্যম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১৭.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কোন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সাংস্কৃতিক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মূল্যবোধকে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প্রতিফলিত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উত্তর</a:t>
            </a:r>
            <a:r>
              <a:rPr lang="en-US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বাংলার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গ্রামীণ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লোক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ঐতিহ্যকে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প্রতিফলিত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বিশেষ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গল্প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বলার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জন্য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সূচিকর্ম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ব্যবহার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১৮.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কবিতাটিতে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সূচিকর্মকে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সঙ্গে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তুলনা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হয়েছে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</a:t>
            </a:r>
          </a:p>
          <a:p>
            <a:pPr algn="just"/>
            <a:r>
              <a:rPr lang="en-US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উত্তর</a:t>
            </a:r>
            <a:r>
              <a:rPr lang="en-US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কারণ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উভয়ই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গভীর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আবেগকে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সৃজনশীলভাবে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সূঁচটি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একজন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কবির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কলমের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মতো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১৯.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কাঁথাটি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নারীদের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জীবন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সম্পর্কে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কীসের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প্রতীক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হতে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পারে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 </a:t>
            </a:r>
          </a:p>
          <a:p>
            <a:pPr algn="just"/>
            <a:r>
              <a:rPr lang="en-US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উত্তর</a:t>
            </a:r>
            <a:r>
              <a:rPr lang="en-US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এটি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তাদের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ভেতরের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শক্তি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অব্যক্ত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গল্পের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প্রতীক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নারীরা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প্রায়শই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নীরব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শিল্পকলার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মাধ্যমে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নিজেদের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just"/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২০.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বক্তা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মাকে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প্রশ্ন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করেন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</a:t>
            </a:r>
          </a:p>
          <a:p>
            <a:pPr algn="just"/>
            <a:r>
              <a:rPr lang="en-US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উত্তর</a:t>
            </a:r>
            <a:r>
              <a:rPr lang="en-US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“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মা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, ও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এই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কষ্ট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কীভাবে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সহ্য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করবে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?”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সে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রূপাইয়ের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দুঃখ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নিয়েও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dirty="0" err="1">
                <a:latin typeface="SutonnyOMJ" panose="01010600010101010101" pitchFamily="2" charset="0"/>
                <a:cs typeface="SutonnyOMJ" panose="01010600010101010101" pitchFamily="2" charset="0"/>
              </a:rPr>
              <a:t>চিন্তিত</a:t>
            </a:r>
            <a:r>
              <a:rPr lang="en-US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00153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7C6C13CF-2159-4F58-BB52-705EB39AE510}"/>
              </a:ext>
            </a:extLst>
          </p:cNvPr>
          <p:cNvSpPr txBox="1">
            <a:spLocks/>
          </p:cNvSpPr>
          <p:nvPr/>
        </p:nvSpPr>
        <p:spPr>
          <a:xfrm>
            <a:off x="270588" y="274638"/>
            <a:ext cx="11663265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Black" pitchFamily="34" charset="0"/>
              </a:rPr>
              <a:t>Thank you all for staying and helping 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EEFF6-0E0B-4CA6-A085-60CF29267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8" y="1557867"/>
            <a:ext cx="11794412" cy="502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81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765</Words>
  <Application>Microsoft Office PowerPoint</Application>
  <PresentationFormat>Widescreen</PresentationFormat>
  <Paragraphs>140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Li Ador Noirrit Bold</vt:lpstr>
      <vt:lpstr>Li Ador Noirrit Light</vt:lpstr>
      <vt:lpstr>SutonnyMJ</vt:lpstr>
      <vt:lpstr>SutonnyOMJ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14</cp:revision>
  <dcterms:created xsi:type="dcterms:W3CDTF">2026-08-30T07:39:33Z</dcterms:created>
  <dcterms:modified xsi:type="dcterms:W3CDTF">2026-09-03T08:23:46Z</dcterms:modified>
</cp:coreProperties>
</file>