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7" r:id="rId6"/>
    <p:sldId id="276" r:id="rId7"/>
    <p:sldId id="278" r:id="rId8"/>
    <p:sldId id="279" r:id="rId9"/>
    <p:sldId id="260" r:id="rId10"/>
    <p:sldId id="261" r:id="rId11"/>
    <p:sldId id="262" r:id="rId12"/>
    <p:sldId id="263" r:id="rId13"/>
    <p:sldId id="264" r:id="rId14"/>
    <p:sldId id="265" r:id="rId15"/>
    <p:sldId id="266" r:id="rId16"/>
    <p:sldId id="268" r:id="rId17"/>
    <p:sldId id="269" r:id="rId18"/>
    <p:sldId id="270" r:id="rId19"/>
    <p:sldId id="271" r:id="rId20"/>
    <p:sldId id="272" r:id="rId21"/>
    <p:sldId id="273" r:id="rId22"/>
    <p:sldId id="27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007F-6A6D-49EE-A957-BC265524A1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0F780C9-44C6-426A-AC6E-BDBBEA1F5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78785D9-8AE5-4A99-8874-8CD62F979C76}"/>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5" name="Footer Placeholder 4">
            <a:extLst>
              <a:ext uri="{FF2B5EF4-FFF2-40B4-BE49-F238E27FC236}">
                <a16:creationId xmlns:a16="http://schemas.microsoft.com/office/drawing/2014/main" id="{00A439C6-E801-4B40-AE44-353941D3EE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1E600D-FAD0-49B3-98F9-91A2E2BF151E}"/>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3058544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5465A-49AF-4D7D-9852-88AFEA74B1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36BC72-8848-4ADA-B840-8A678D517BD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EDD422-FD78-4C60-9E09-9C489F53EE00}"/>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5" name="Footer Placeholder 4">
            <a:extLst>
              <a:ext uri="{FF2B5EF4-FFF2-40B4-BE49-F238E27FC236}">
                <a16:creationId xmlns:a16="http://schemas.microsoft.com/office/drawing/2014/main" id="{751EB630-CC20-4F7B-AA08-7FB050F5D5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BF62B6-474C-4446-96A6-E40F06C44764}"/>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649490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7ED4-1C95-417A-A41B-7C6B0DFEAC4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E82915-0AB5-4260-A481-81926DEEED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94FFD18-9253-46B9-AB57-6B7806B65094}"/>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5" name="Footer Placeholder 4">
            <a:extLst>
              <a:ext uri="{FF2B5EF4-FFF2-40B4-BE49-F238E27FC236}">
                <a16:creationId xmlns:a16="http://schemas.microsoft.com/office/drawing/2014/main" id="{188A6E21-8CAE-41F3-BD79-F300635E07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68E7A-B417-4753-A2B0-CDE115F2732D}"/>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41731646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40412-F694-4D59-B1CC-28A72E194E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78B64D2-EF5E-4CBD-9A49-7D4CC3E8734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9A5E24-AFEC-4202-9216-94C2AAD7C4F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15D828-3408-4867-AC62-BD6A2D148016}"/>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6" name="Footer Placeholder 5">
            <a:extLst>
              <a:ext uri="{FF2B5EF4-FFF2-40B4-BE49-F238E27FC236}">
                <a16:creationId xmlns:a16="http://schemas.microsoft.com/office/drawing/2014/main" id="{8C59ABA2-ECEA-48B2-93A4-DB75B976BF3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F550D5-E490-4304-A2E1-263E7F0AF0A5}"/>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2817744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D0275-0EE9-4D7F-92F0-156229F89E9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680649-5CA5-44EF-8316-AD6F6E7C1F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6EEDF47-9B2F-4BEC-AC78-E2EC13C5ADD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7F1A86-7EE6-4575-961C-597B479769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B0A3AF6-1CD0-4EDE-80FE-F7E519E1E0E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8CD3556-EEC1-4B9F-AB1C-1EC2395A51C6}"/>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8" name="Footer Placeholder 7">
            <a:extLst>
              <a:ext uri="{FF2B5EF4-FFF2-40B4-BE49-F238E27FC236}">
                <a16:creationId xmlns:a16="http://schemas.microsoft.com/office/drawing/2014/main" id="{03CF6BEE-3E5B-4347-A306-675AF419437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A3A6A0-5199-4C26-B6CC-87172D8E832D}"/>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1939571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492EA-6E03-44FF-A8A6-40479A4D21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80935E-F397-47AC-8283-8A679B2BFA3E}"/>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4" name="Footer Placeholder 3">
            <a:extLst>
              <a:ext uri="{FF2B5EF4-FFF2-40B4-BE49-F238E27FC236}">
                <a16:creationId xmlns:a16="http://schemas.microsoft.com/office/drawing/2014/main" id="{073326FC-EB73-4396-93DB-7961D8AF023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684AC7-CA6B-44FD-9221-3F1EE0D999BD}"/>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897689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126B9F-D805-41CB-9721-A37FA451BC4A}"/>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3" name="Footer Placeholder 2">
            <a:extLst>
              <a:ext uri="{FF2B5EF4-FFF2-40B4-BE49-F238E27FC236}">
                <a16:creationId xmlns:a16="http://schemas.microsoft.com/office/drawing/2014/main" id="{01938BC3-A2E9-4BA5-8C3D-211DFC068A0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C7AC56E-D1F1-409E-A81A-13751B4F69F0}"/>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3953984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C117D-0576-4520-8006-A50E6F7777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A007A3-5B31-46F6-A477-E85D881B301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1D8DE9F-C4B3-43C3-8F8B-5E34F0EC75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65C4CC7-00FB-4707-8E1F-7B582EA9A611}"/>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6" name="Footer Placeholder 5">
            <a:extLst>
              <a:ext uri="{FF2B5EF4-FFF2-40B4-BE49-F238E27FC236}">
                <a16:creationId xmlns:a16="http://schemas.microsoft.com/office/drawing/2014/main" id="{4238CB10-E73E-45BC-97A8-8791FCA752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F15D2D-9E53-4A7B-8033-A5AADFB1C86B}"/>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3924691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8BE0C-1FCA-4535-A263-CAF6360B0D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10C675-7AF3-400C-B1F5-579DFA93B1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C9F7DA-3B78-4A29-B9D1-DF90477480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95F254B-909B-4EED-8EE4-31DFADCE7BC3}"/>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6" name="Footer Placeholder 5">
            <a:extLst>
              <a:ext uri="{FF2B5EF4-FFF2-40B4-BE49-F238E27FC236}">
                <a16:creationId xmlns:a16="http://schemas.microsoft.com/office/drawing/2014/main" id="{6A90AE81-8E1E-4FFD-9A68-327D5CCAA0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BC1F04-09DD-44B8-8848-583C180AA476}"/>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2868037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A54D3-675C-4A67-ACD9-2A2524B02BA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178176-0D52-40C1-B7B0-A88BAE24DDB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DA3762-B6E0-4722-B79F-877C3961B801}"/>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5" name="Footer Placeholder 4">
            <a:extLst>
              <a:ext uri="{FF2B5EF4-FFF2-40B4-BE49-F238E27FC236}">
                <a16:creationId xmlns:a16="http://schemas.microsoft.com/office/drawing/2014/main" id="{4BD835C4-609E-4FB6-8290-FF66CD2871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DF9B6F-A24D-4CBE-BED1-0C829E0EDE6D}"/>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42392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DFC769-C83F-4071-813A-96DA5DE8F8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4519395-3CE3-4C15-A7BB-B6312B2429B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5073AB-A31B-4F98-ACB5-A28EBC6B025E}"/>
              </a:ext>
            </a:extLst>
          </p:cNvPr>
          <p:cNvSpPr>
            <a:spLocks noGrp="1"/>
          </p:cNvSpPr>
          <p:nvPr>
            <p:ph type="dt" sz="half" idx="10"/>
          </p:nvPr>
        </p:nvSpPr>
        <p:spPr/>
        <p:txBody>
          <a:bodyPr/>
          <a:lstStyle/>
          <a:p>
            <a:fld id="{9F9DE4C3-B5FB-4828-BC73-44FFED0BA360}" type="datetimeFigureOut">
              <a:rPr lang="en-US" smtClean="0"/>
              <a:t>10/6/2026</a:t>
            </a:fld>
            <a:endParaRPr lang="en-US"/>
          </a:p>
        </p:txBody>
      </p:sp>
      <p:sp>
        <p:nvSpPr>
          <p:cNvPr id="5" name="Footer Placeholder 4">
            <a:extLst>
              <a:ext uri="{FF2B5EF4-FFF2-40B4-BE49-F238E27FC236}">
                <a16:creationId xmlns:a16="http://schemas.microsoft.com/office/drawing/2014/main" id="{00D9A5F3-9A64-4489-AB61-D3D4073A5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73255D-D233-4836-8FE3-FEF2B92B5743}"/>
              </a:ext>
            </a:extLst>
          </p:cNvPr>
          <p:cNvSpPr>
            <a:spLocks noGrp="1"/>
          </p:cNvSpPr>
          <p:nvPr>
            <p:ph type="sldNum" sz="quarter" idx="12"/>
          </p:nvPr>
        </p:nvSpPr>
        <p:spPr/>
        <p:txBody>
          <a:bodyPr/>
          <a:lstStyle/>
          <a:p>
            <a:fld id="{590E9B7E-E74D-4B58-BB28-7C2B78654793}" type="slidenum">
              <a:rPr lang="en-US" smtClean="0"/>
              <a:t>‹#›</a:t>
            </a:fld>
            <a:endParaRPr lang="en-US"/>
          </a:p>
        </p:txBody>
      </p:sp>
    </p:spTree>
    <p:extLst>
      <p:ext uri="{BB962C8B-B14F-4D97-AF65-F5344CB8AC3E}">
        <p14:creationId xmlns:p14="http://schemas.microsoft.com/office/powerpoint/2010/main" val="2557896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E38406-2ED6-4A8D-82C3-399A512E79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D40C7C1-2457-4F71-A0B1-142791237C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B50550-C19C-43AA-8EAB-1566300B6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9DE4C3-B5FB-4828-BC73-44FFED0BA360}" type="datetimeFigureOut">
              <a:rPr lang="en-US" smtClean="0"/>
              <a:t>10/6/2026</a:t>
            </a:fld>
            <a:endParaRPr lang="en-US"/>
          </a:p>
        </p:txBody>
      </p:sp>
      <p:sp>
        <p:nvSpPr>
          <p:cNvPr id="5" name="Footer Placeholder 4">
            <a:extLst>
              <a:ext uri="{FF2B5EF4-FFF2-40B4-BE49-F238E27FC236}">
                <a16:creationId xmlns:a16="http://schemas.microsoft.com/office/drawing/2014/main" id="{21FED32F-F44B-4CF7-82CD-00D8B04A81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52A2EBC-55E3-4945-B988-DF88E8C411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0E9B7E-E74D-4B58-BB28-7C2B78654793}" type="slidenum">
              <a:rPr lang="en-US" smtClean="0"/>
              <a:t>‹#›</a:t>
            </a:fld>
            <a:endParaRPr lang="en-US"/>
          </a:p>
        </p:txBody>
      </p:sp>
    </p:spTree>
    <p:extLst>
      <p:ext uri="{BB962C8B-B14F-4D97-AF65-F5344CB8AC3E}">
        <p14:creationId xmlns:p14="http://schemas.microsoft.com/office/powerpoint/2010/main" val="719349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89D04AF-8343-47D7-B589-CDC37A7B2935}"/>
              </a:ext>
            </a:extLst>
          </p:cNvPr>
          <p:cNvSpPr txBox="1"/>
          <p:nvPr/>
        </p:nvSpPr>
        <p:spPr>
          <a:xfrm>
            <a:off x="668867" y="313267"/>
            <a:ext cx="5892800" cy="2123658"/>
          </a:xfrm>
          <a:prstGeom prst="rect">
            <a:avLst/>
          </a:prstGeom>
          <a:noFill/>
        </p:spPr>
        <p:txBody>
          <a:bodyPr wrap="square" rtlCol="0">
            <a:spAutoFit/>
          </a:bodyPr>
          <a:lstStyle/>
          <a:p>
            <a:pPr algn="ctr"/>
            <a:r>
              <a:rPr lang="en-US" sz="6600" b="1" dirty="0">
                <a:solidFill>
                  <a:srgbClr val="FF0000"/>
                </a:solidFill>
                <a:latin typeface="Times New Roman" panose="02020603050405020304" pitchFamily="18" charset="0"/>
                <a:cs typeface="Times New Roman" panose="02020603050405020304" pitchFamily="18" charset="0"/>
              </a:rPr>
              <a:t>Welcome to my MMC</a:t>
            </a:r>
          </a:p>
        </p:txBody>
      </p:sp>
      <p:pic>
        <p:nvPicPr>
          <p:cNvPr id="5" name="Picture 4">
            <a:extLst>
              <a:ext uri="{FF2B5EF4-FFF2-40B4-BE49-F238E27FC236}">
                <a16:creationId xmlns:a16="http://schemas.microsoft.com/office/drawing/2014/main" id="{43F05478-AF44-4FFB-9299-2EE39B0FA0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1842519" y="521714"/>
            <a:ext cx="3782566" cy="7467604"/>
          </a:xfrm>
          <a:prstGeom prst="rect">
            <a:avLst/>
          </a:prstGeom>
        </p:spPr>
      </p:pic>
      <p:pic>
        <p:nvPicPr>
          <p:cNvPr id="6" name="Picture 5">
            <a:extLst>
              <a:ext uri="{FF2B5EF4-FFF2-40B4-BE49-F238E27FC236}">
                <a16:creationId xmlns:a16="http://schemas.microsoft.com/office/drawing/2014/main" id="{453D3717-5CF8-4B95-AF6E-FA40E25473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35777" y="1"/>
            <a:ext cx="4656223" cy="6858000"/>
          </a:xfrm>
          <a:prstGeom prst="rect">
            <a:avLst/>
          </a:prstGeom>
        </p:spPr>
      </p:pic>
    </p:spTree>
    <p:extLst>
      <p:ext uri="{BB962C8B-B14F-4D97-AF65-F5344CB8AC3E}">
        <p14:creationId xmlns:p14="http://schemas.microsoft.com/office/powerpoint/2010/main" val="2839301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9100E9C-A702-41D1-830D-483BDE93CD9C}"/>
              </a:ext>
            </a:extLst>
          </p:cNvPr>
          <p:cNvSpPr txBox="1"/>
          <p:nvPr/>
        </p:nvSpPr>
        <p:spPr>
          <a:xfrm>
            <a:off x="205274" y="195942"/>
            <a:ext cx="6382139" cy="1015663"/>
          </a:xfrm>
          <a:prstGeom prst="rect">
            <a:avLst/>
          </a:prstGeom>
          <a:noFill/>
        </p:spPr>
        <p:txBody>
          <a:bodyPr wrap="square" rtlCol="0">
            <a:spAutoFit/>
          </a:bodyPr>
          <a:lstStyle/>
          <a:p>
            <a:r>
              <a:rPr lang="en-US" sz="6000" b="1" dirty="0">
                <a:solidFill>
                  <a:srgbClr val="00B050"/>
                </a:solidFill>
                <a:latin typeface="Times New Roman" panose="02020603050405020304" pitchFamily="18" charset="0"/>
                <a:cs typeface="Times New Roman" panose="02020603050405020304" pitchFamily="18" charset="0"/>
              </a:rPr>
              <a:t>Teacher’s Identity</a:t>
            </a:r>
          </a:p>
        </p:txBody>
      </p:sp>
      <p:pic>
        <p:nvPicPr>
          <p:cNvPr id="3" name="Picture 2">
            <a:extLst>
              <a:ext uri="{FF2B5EF4-FFF2-40B4-BE49-F238E27FC236}">
                <a16:creationId xmlns:a16="http://schemas.microsoft.com/office/drawing/2014/main" id="{46C6320E-C516-426E-8AF8-E4B75D5993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3608"/>
            <a:ext cx="3470987" cy="3873089"/>
          </a:xfrm>
          <a:prstGeom prst="rect">
            <a:avLst/>
          </a:prstGeom>
        </p:spPr>
      </p:pic>
      <p:sp>
        <p:nvSpPr>
          <p:cNvPr id="4" name="TextBox 18">
            <a:extLst>
              <a:ext uri="{FF2B5EF4-FFF2-40B4-BE49-F238E27FC236}">
                <a16:creationId xmlns:a16="http://schemas.microsoft.com/office/drawing/2014/main" id="{9BD67A7D-DF88-42CF-B6B9-F76886EBF789}"/>
              </a:ext>
            </a:extLst>
          </p:cNvPr>
          <p:cNvSpPr txBox="1"/>
          <p:nvPr/>
        </p:nvSpPr>
        <p:spPr>
          <a:xfrm>
            <a:off x="80045" y="5341628"/>
            <a:ext cx="3862763" cy="984629"/>
          </a:xfrm>
          <a:prstGeom prst="rect">
            <a:avLst/>
          </a:prstGeom>
          <a:solidFill>
            <a:schemeClr val="accent2">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p>
            <a:pPr>
              <a:lnSpc>
                <a:spcPts val="2552"/>
              </a:lnSpc>
              <a:spcBef>
                <a:spcPct val="0"/>
              </a:spcBef>
            </a:pPr>
            <a:r>
              <a:rPr lang="en-US" sz="2000" b="1" dirty="0">
                <a:solidFill>
                  <a:srgbClr val="000000"/>
                </a:solidFill>
                <a:latin typeface="Li Ador Noirrit Bold"/>
                <a:ea typeface="Li Ador Noirrit Bold"/>
                <a:cs typeface="Li Ador Noirrit Bold"/>
                <a:sym typeface="Li Ador Noirrit Bold"/>
              </a:rPr>
              <a:t>Md. </a:t>
            </a:r>
            <a:r>
              <a:rPr lang="en-US" sz="2000" b="1" dirty="0" err="1">
                <a:solidFill>
                  <a:srgbClr val="000000"/>
                </a:solidFill>
                <a:latin typeface="Li Ador Noirrit Bold"/>
                <a:ea typeface="Li Ador Noirrit Bold"/>
                <a:cs typeface="Li Ador Noirrit Bold"/>
                <a:sym typeface="Li Ador Noirrit Bold"/>
              </a:rPr>
              <a:t>Shahinur</a:t>
            </a:r>
            <a:r>
              <a:rPr lang="en-US" sz="2000" b="1" dirty="0">
                <a:solidFill>
                  <a:srgbClr val="000000"/>
                </a:solidFill>
                <a:latin typeface="Li Ador Noirrit Bold"/>
                <a:ea typeface="Li Ador Noirrit Bold"/>
                <a:cs typeface="Li Ador Noirrit Bold"/>
                <a:sym typeface="Li Ador Noirrit Bold"/>
              </a:rPr>
              <a:t> Rahman (Shahin)</a:t>
            </a:r>
          </a:p>
          <a:p>
            <a:pPr>
              <a:lnSpc>
                <a:spcPts val="2552"/>
              </a:lnSpc>
              <a:spcBef>
                <a:spcPct val="0"/>
              </a:spcBef>
            </a:pPr>
            <a:r>
              <a:rPr lang="en-US" sz="2000" dirty="0">
                <a:solidFill>
                  <a:srgbClr val="000000"/>
                </a:solidFill>
                <a:latin typeface="Li Ador Noirrit Light"/>
                <a:ea typeface="Li Ador Noirrit Light"/>
                <a:cs typeface="Li Ador Noirrit Light"/>
                <a:sym typeface="Li Ador Noirrit Light"/>
              </a:rPr>
              <a:t>Assistant Headteacher</a:t>
            </a:r>
          </a:p>
          <a:p>
            <a:pPr>
              <a:lnSpc>
                <a:spcPts val="2552"/>
              </a:lnSpc>
              <a:spcBef>
                <a:spcPct val="0"/>
              </a:spcBef>
            </a:pPr>
            <a:r>
              <a:rPr lang="en-US" sz="2000" dirty="0">
                <a:solidFill>
                  <a:srgbClr val="000000"/>
                </a:solidFill>
                <a:latin typeface="Li Ador Noirrit Light"/>
                <a:ea typeface="Li Ador Noirrit Light"/>
                <a:cs typeface="Li Ador Noirrit Light"/>
                <a:sym typeface="Li Ador Noirrit Light"/>
              </a:rPr>
              <a:t>Border Guard Public School, Khulna. </a:t>
            </a:r>
          </a:p>
        </p:txBody>
      </p:sp>
      <p:pic>
        <p:nvPicPr>
          <p:cNvPr id="5" name="Picture 4">
            <a:extLst>
              <a:ext uri="{FF2B5EF4-FFF2-40B4-BE49-F238E27FC236}">
                <a16:creationId xmlns:a16="http://schemas.microsoft.com/office/drawing/2014/main" id="{2E7D4F22-8995-45E0-AC69-7DE726D779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1487" y="321674"/>
            <a:ext cx="2941700" cy="3186635"/>
          </a:xfrm>
          <a:prstGeom prst="rect">
            <a:avLst/>
          </a:prstGeom>
        </p:spPr>
      </p:pic>
      <p:sp>
        <p:nvSpPr>
          <p:cNvPr id="6" name="TextBox 5">
            <a:extLst>
              <a:ext uri="{FF2B5EF4-FFF2-40B4-BE49-F238E27FC236}">
                <a16:creationId xmlns:a16="http://schemas.microsoft.com/office/drawing/2014/main" id="{5CC3458A-F8CB-47A1-B640-C2A28011899F}"/>
              </a:ext>
            </a:extLst>
          </p:cNvPr>
          <p:cNvSpPr txBox="1"/>
          <p:nvPr/>
        </p:nvSpPr>
        <p:spPr>
          <a:xfrm>
            <a:off x="8537510" y="3631617"/>
            <a:ext cx="3365410" cy="2651752"/>
          </a:xfrm>
          <a:prstGeom prst="rect">
            <a:avLst/>
          </a:prstGeom>
          <a:solidFill>
            <a:srgbClr val="FFFF6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t">
            <a:spAutoFit/>
          </a:bodyPr>
          <a:lstStyle/>
          <a:p>
            <a:pPr>
              <a:lnSpc>
                <a:spcPts val="2552"/>
              </a:lnSpc>
              <a:spcBef>
                <a:spcPct val="0"/>
              </a:spcBef>
            </a:pPr>
            <a:endParaRPr lang="en-US" sz="2000" b="1" dirty="0">
              <a:solidFill>
                <a:srgbClr val="000000"/>
              </a:solidFill>
              <a:latin typeface="Li Ador Noirrit Bold"/>
              <a:ea typeface="Li Ador Noirrit Bold"/>
              <a:cs typeface="Li Ador Noirrit Bold"/>
              <a:sym typeface="Li Ador Noirrit Bold"/>
            </a:endParaRPr>
          </a:p>
          <a:p>
            <a:pPr>
              <a:lnSpc>
                <a:spcPts val="2552"/>
              </a:lnSpc>
              <a:spcBef>
                <a:spcPct val="0"/>
              </a:spcBef>
            </a:pPr>
            <a:r>
              <a:rPr lang="en-US" sz="2000" b="1" dirty="0">
                <a:solidFill>
                  <a:srgbClr val="000000"/>
                </a:solidFill>
                <a:latin typeface="Li Ador Noirrit Bold"/>
                <a:ea typeface="Li Ador Noirrit Bold"/>
                <a:cs typeface="Li Ador Noirrit Bold"/>
                <a:sym typeface="Li Ador Noirrit Bold"/>
              </a:rPr>
              <a:t>English For Today /English 1</a:t>
            </a:r>
            <a:r>
              <a:rPr lang="en-US" sz="2000" b="1" baseline="30000" dirty="0">
                <a:solidFill>
                  <a:srgbClr val="000000"/>
                </a:solidFill>
                <a:latin typeface="Li Ador Noirrit Bold"/>
                <a:ea typeface="Li Ador Noirrit Bold"/>
                <a:cs typeface="Li Ador Noirrit Bold"/>
                <a:sym typeface="Li Ador Noirrit Bold"/>
              </a:rPr>
              <a:t>st</a:t>
            </a:r>
            <a:r>
              <a:rPr lang="en-US" sz="2000" b="1" dirty="0">
                <a:solidFill>
                  <a:srgbClr val="000000"/>
                </a:solidFill>
                <a:latin typeface="Li Ador Noirrit Bold"/>
                <a:ea typeface="Li Ador Noirrit Bold"/>
                <a:cs typeface="Li Ador Noirrit Bold"/>
                <a:sym typeface="Li Ador Noirrit Bold"/>
              </a:rPr>
              <a:t> Paper</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Grade: Eight</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Unit: 2</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Lesson: 1</a:t>
            </a:r>
          </a:p>
          <a:p>
            <a:pPr>
              <a:lnSpc>
                <a:spcPts val="2552"/>
              </a:lnSpc>
              <a:spcBef>
                <a:spcPct val="0"/>
              </a:spcBef>
            </a:pPr>
            <a:r>
              <a:rPr lang="en-US" sz="2000" b="1" dirty="0">
                <a:solidFill>
                  <a:srgbClr val="000000"/>
                </a:solidFill>
                <a:latin typeface="Li Ador Noirrit Bold"/>
                <a:ea typeface="Li Ador Noirrit Light"/>
                <a:cs typeface="Li Ador Noirrit Bold"/>
                <a:sym typeface="Li Ador Noirrit Bold"/>
              </a:rPr>
              <a:t>Date: 24/08/2026</a:t>
            </a:r>
          </a:p>
          <a:p>
            <a:pPr>
              <a:lnSpc>
                <a:spcPts val="2552"/>
              </a:lnSpc>
              <a:spcBef>
                <a:spcPct val="0"/>
              </a:spcBef>
            </a:pPr>
            <a:endParaRPr lang="en-US" sz="2000" dirty="0">
              <a:solidFill>
                <a:srgbClr val="000000"/>
              </a:solidFill>
              <a:latin typeface="Li Ador Noirrit Light"/>
              <a:ea typeface="Li Ador Noirrit Light"/>
              <a:cs typeface="Li Ador Noirrit Light"/>
              <a:sym typeface="Li Ador Noirrit Light"/>
            </a:endParaRPr>
          </a:p>
        </p:txBody>
      </p:sp>
      <p:pic>
        <p:nvPicPr>
          <p:cNvPr id="7" name="Picture 6">
            <a:extLst>
              <a:ext uri="{FF2B5EF4-FFF2-40B4-BE49-F238E27FC236}">
                <a16:creationId xmlns:a16="http://schemas.microsoft.com/office/drawing/2014/main" id="{8D8DE004-1A03-442E-9833-E75A96D98E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45919" y="1211605"/>
            <a:ext cx="4414310" cy="5646395"/>
          </a:xfrm>
          <a:prstGeom prst="rect">
            <a:avLst/>
          </a:prstGeom>
        </p:spPr>
      </p:pic>
    </p:spTree>
    <p:extLst>
      <p:ext uri="{BB962C8B-B14F-4D97-AF65-F5344CB8AC3E}">
        <p14:creationId xmlns:p14="http://schemas.microsoft.com/office/powerpoint/2010/main" val="326630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B62810-1669-476B-933B-77192945D6CD}"/>
              </a:ext>
            </a:extLst>
          </p:cNvPr>
          <p:cNvSpPr/>
          <p:nvPr/>
        </p:nvSpPr>
        <p:spPr>
          <a:xfrm>
            <a:off x="279716" y="300567"/>
            <a:ext cx="6425884" cy="5693866"/>
          </a:xfrm>
          <a:prstGeom prst="rect">
            <a:avLst/>
          </a:prstGeom>
        </p:spPr>
        <p:txBody>
          <a:bodyPr wrap="square">
            <a:spAutoFit/>
          </a:bodyPr>
          <a:lstStyle/>
          <a:p>
            <a:pPr marL="0" marR="0" algn="just" fontAlgn="base">
              <a:spcBef>
                <a:spcPts val="0"/>
              </a:spcBef>
              <a:spcAft>
                <a:spcPts val="0"/>
              </a:spcAft>
            </a:pPr>
            <a:r>
              <a:rPr lang="en-US" sz="2800"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Ode on Solitude   </a:t>
            </a:r>
            <a:r>
              <a:rPr lang="en-US" sz="1200" dirty="0">
                <a:latin typeface="Times New Roman" panose="02020603050405020304" pitchFamily="18" charset="0"/>
                <a:ea typeface="Times New Roman" panose="02020603050405020304" pitchFamily="18" charset="0"/>
              </a:rPr>
              <a:t>------</a:t>
            </a:r>
            <a:r>
              <a:rPr lang="en-US" b="1"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By Alexander Pope</a:t>
            </a:r>
            <a:endParaRPr lang="en-US" sz="12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.Happy the man, whose wish and care</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few paternal acres bound,</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Content to breathe his native air,</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his own ground.</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20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Whose herds with milk, whose fields with bread,</a:t>
            </a:r>
            <a:endParaRPr lang="en-US"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Whose flocks supply him with attire,</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Whose trees in summer yield him shade,</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winter fire.</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3. </a:t>
            </a: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Blest, who can unconcernedly find</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Hours, days, and years slide soft away,</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 health of body, peace of mind,</a:t>
            </a:r>
            <a:endParaRPr lang="en-US" sz="2000" dirty="0">
              <a:effectLst/>
              <a:latin typeface="Times New Roman" panose="02020603050405020304" pitchFamily="18" charset="0"/>
              <a:ea typeface="Times New Roman" panose="02020603050405020304" pitchFamily="18" charset="0"/>
            </a:endParaRPr>
          </a:p>
          <a:p>
            <a:pPr marL="0" marR="0" algn="just" fontAlgn="base">
              <a:spcBef>
                <a:spcPts val="0"/>
              </a:spcBef>
              <a:spcAft>
                <a:spcPts val="0"/>
              </a:spcAft>
            </a:pPr>
            <a:r>
              <a:rPr lang="en-US" sz="24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Quiet by day,</a:t>
            </a:r>
            <a:endParaRPr lang="en-US" sz="1400" dirty="0">
              <a:effectLst/>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7F05019C-0C17-4BDF-A44C-6CBEA49C629C}"/>
              </a:ext>
            </a:extLst>
          </p:cNvPr>
          <p:cNvSpPr/>
          <p:nvPr/>
        </p:nvSpPr>
        <p:spPr>
          <a:xfrm>
            <a:off x="6273801" y="659030"/>
            <a:ext cx="6002550" cy="3970318"/>
          </a:xfrm>
          <a:prstGeom prst="rect">
            <a:avLst/>
          </a:prstGeom>
        </p:spPr>
        <p:txBody>
          <a:bodyPr wrap="square">
            <a:spAutoFit/>
          </a:bodyPr>
          <a:lstStyle/>
          <a:p>
            <a:pPr marL="0" marR="0" fontAlgn="base">
              <a:spcBef>
                <a:spcPts val="0"/>
              </a:spcBef>
              <a:spcAft>
                <a:spcPts val="0"/>
              </a:spcAft>
            </a:pPr>
            <a:r>
              <a:rPr lang="en-US" sz="28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4.</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Sound sleep by night; study and ease,</a:t>
            </a:r>
            <a:endParaRPr lang="en-US" sz="20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Together mixed; sweet recreation;</a:t>
            </a:r>
            <a:endParaRPr lang="en-US" sz="20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And innocence, which most does please,</a:t>
            </a:r>
            <a:endParaRPr lang="en-US" sz="20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With meditation.</a:t>
            </a:r>
            <a:endParaRPr lang="en-US" sz="20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2800" kern="12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5. </a:t>
            </a: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Thus let me live, unseen, unknown;</a:t>
            </a:r>
            <a:endParaRPr lang="en-US" sz="20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Thus unlamented let me die;</a:t>
            </a:r>
            <a:endParaRPr lang="en-US" sz="20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Steal from the world, and not a stone</a:t>
            </a:r>
            <a:endParaRPr lang="en-US" sz="2000" dirty="0">
              <a:effectLst/>
              <a:latin typeface="Times New Roman" panose="02020603050405020304" pitchFamily="18" charset="0"/>
              <a:ea typeface="Times New Roman" panose="02020603050405020304" pitchFamily="18" charset="0"/>
            </a:endParaRPr>
          </a:p>
          <a:p>
            <a:pPr marL="0" marR="0" fontAlgn="base">
              <a:spcBef>
                <a:spcPts val="0"/>
              </a:spcBef>
              <a:spcAft>
                <a:spcPts val="0"/>
              </a:spcAft>
            </a:pPr>
            <a:r>
              <a:rPr lang="en-US" sz="2800" kern="12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Tell where I lie.</a:t>
            </a:r>
            <a:endParaRPr lang="en-US"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889728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FB9DCF-A79F-4356-BF8D-AFB34CD98B9E}"/>
              </a:ext>
            </a:extLst>
          </p:cNvPr>
          <p:cNvSpPr/>
          <p:nvPr/>
        </p:nvSpPr>
        <p:spPr>
          <a:xfrm>
            <a:off x="855133" y="278728"/>
            <a:ext cx="10405534" cy="5740033"/>
          </a:xfrm>
          <a:prstGeom prst="rect">
            <a:avLst/>
          </a:prstGeom>
        </p:spPr>
        <p:txBody>
          <a:bodyPr wrap="square">
            <a:spAutoFit/>
          </a:bodyPr>
          <a:lstStyle/>
          <a:p>
            <a:pPr fontAlgn="base">
              <a:spcAft>
                <a:spcPts val="1800"/>
              </a:spcAft>
            </a:pPr>
            <a:r>
              <a:rPr lang="en-US" sz="4400" dirty="0">
                <a:solidFill>
                  <a:srgbClr val="000000"/>
                </a:solidFill>
                <a:latin typeface="Times New Roman" panose="02020603050405020304" pitchFamily="18" charset="0"/>
                <a:ea typeface="Times New Roman" panose="02020603050405020304" pitchFamily="18" charset="0"/>
              </a:rPr>
              <a:t>1. Happy the man, whose wish and care</a:t>
            </a:r>
            <a:br>
              <a:rPr lang="en-US" sz="4400" dirty="0">
                <a:solidFill>
                  <a:srgbClr val="000000"/>
                </a:solidFill>
                <a:latin typeface="Times New Roman" panose="02020603050405020304" pitchFamily="18" charset="0"/>
                <a:ea typeface="Times New Roman" panose="02020603050405020304" pitchFamily="18" charset="0"/>
              </a:rPr>
            </a:br>
            <a:r>
              <a:rPr lang="en-US" sz="4400" dirty="0">
                <a:solidFill>
                  <a:srgbClr val="000000"/>
                </a:solidFill>
                <a:latin typeface="Times New Roman" panose="02020603050405020304" pitchFamily="18" charset="0"/>
                <a:ea typeface="Times New Roman" panose="02020603050405020304" pitchFamily="18" charset="0"/>
              </a:rPr>
              <a:t>A few paternal acres bound,</a:t>
            </a:r>
            <a:br>
              <a:rPr lang="en-US" sz="4400" dirty="0">
                <a:solidFill>
                  <a:srgbClr val="000000"/>
                </a:solidFill>
                <a:latin typeface="Times New Roman" panose="02020603050405020304" pitchFamily="18" charset="0"/>
                <a:ea typeface="Times New Roman" panose="02020603050405020304" pitchFamily="18" charset="0"/>
              </a:rPr>
            </a:br>
            <a:r>
              <a:rPr lang="en-US" sz="4400" dirty="0">
                <a:solidFill>
                  <a:srgbClr val="000000"/>
                </a:solidFill>
                <a:latin typeface="Times New Roman" panose="02020603050405020304" pitchFamily="18" charset="0"/>
                <a:ea typeface="Times New Roman" panose="02020603050405020304" pitchFamily="18" charset="0"/>
              </a:rPr>
              <a:t>Content to breathe his native air,</a:t>
            </a:r>
            <a:br>
              <a:rPr lang="en-US" sz="4400" dirty="0">
                <a:solidFill>
                  <a:srgbClr val="000000"/>
                </a:solidFill>
                <a:latin typeface="Times New Roman" panose="02020603050405020304" pitchFamily="18" charset="0"/>
                <a:ea typeface="Times New Roman" panose="02020603050405020304" pitchFamily="18" charset="0"/>
              </a:rPr>
            </a:br>
            <a:r>
              <a:rPr lang="en-US" sz="4400" dirty="0">
                <a:solidFill>
                  <a:srgbClr val="000000"/>
                </a:solidFill>
                <a:latin typeface="Times New Roman" panose="02020603050405020304" pitchFamily="18" charset="0"/>
                <a:ea typeface="Times New Roman" panose="02020603050405020304" pitchFamily="18" charset="0"/>
              </a:rPr>
              <a:t>In his own ground.</a:t>
            </a:r>
            <a:endParaRPr lang="en-US" sz="4400" dirty="0">
              <a:latin typeface="Times New Roman" panose="02020603050405020304" pitchFamily="18" charset="0"/>
              <a:ea typeface="Times New Roman" panose="02020603050405020304" pitchFamily="18" charset="0"/>
            </a:endParaRPr>
          </a:p>
          <a:p>
            <a:pPr fontAlgn="base">
              <a:spcAft>
                <a:spcPts val="1800"/>
              </a:spcAft>
            </a:pP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সুখী</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সেই</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মানুষ</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যার</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ইচ্ছা</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এবং</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যত্ন</a:t>
            </a:r>
            <a:b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কিছু</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পিতৃকূলের</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জমি</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নিয়ে</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সীমাবদ্ধ</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স্বদেশী</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বাতাসে</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শ্বাস</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নিতে</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সন্তুষ্ট</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নিজের</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4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ভূমিতে</a:t>
            </a:r>
            <a:r>
              <a:rPr lang="en-US" sz="44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4400" dirty="0">
              <a:latin typeface="SutonnyOMJ" panose="01010600010101010101" pitchFamily="2" charset="0"/>
              <a:ea typeface="Times New Roman" panose="02020603050405020304" pitchFamily="18" charset="0"/>
              <a:cs typeface="SutonnyOMJ" panose="01010600010101010101" pitchFamily="2" charset="0"/>
            </a:endParaRPr>
          </a:p>
        </p:txBody>
      </p:sp>
    </p:spTree>
    <p:extLst>
      <p:ext uri="{BB962C8B-B14F-4D97-AF65-F5344CB8AC3E}">
        <p14:creationId xmlns:p14="http://schemas.microsoft.com/office/powerpoint/2010/main" val="2165556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7CB33F-4ACC-4C12-86B4-C7EBAAC5BB02}"/>
              </a:ext>
            </a:extLst>
          </p:cNvPr>
          <p:cNvSpPr/>
          <p:nvPr/>
        </p:nvSpPr>
        <p:spPr>
          <a:xfrm>
            <a:off x="558801" y="464825"/>
            <a:ext cx="11243733" cy="5247590"/>
          </a:xfrm>
          <a:prstGeom prst="rect">
            <a:avLst/>
          </a:prstGeom>
        </p:spPr>
        <p:txBody>
          <a:bodyPr wrap="square">
            <a:spAutoFit/>
          </a:bodyPr>
          <a:lstStyle/>
          <a:p>
            <a:pPr fontAlgn="base">
              <a:spcAft>
                <a:spcPts val="1800"/>
              </a:spcAft>
            </a:pPr>
            <a:r>
              <a:rPr lang="en-US" sz="4000" dirty="0">
                <a:solidFill>
                  <a:srgbClr val="000000"/>
                </a:solidFill>
                <a:latin typeface="Times New Roman" panose="02020603050405020304" pitchFamily="18" charset="0"/>
                <a:ea typeface="Times New Roman" panose="02020603050405020304" pitchFamily="18" charset="0"/>
              </a:rPr>
              <a:t>2.Whose herds with milk, whose fields with bread,</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Whose flocks supply him with attire,</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Whose trees in summer yield him shade,</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In winter fire.</a:t>
            </a:r>
            <a:endParaRPr lang="en-US" sz="4000" dirty="0">
              <a:latin typeface="Times New Roman" panose="02020603050405020304" pitchFamily="18" charset="0"/>
              <a:ea typeface="Times New Roman" panose="02020603050405020304" pitchFamily="18" charset="0"/>
            </a:endParaRPr>
          </a:p>
          <a:p>
            <a:pPr fontAlgn="base">
              <a:spcAft>
                <a:spcPts val="1800"/>
              </a:spcAft>
            </a:pP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গবাদি</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পশু</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দুধ</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ক্ষেত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শস্য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ফলায়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মেষ</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ও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গোট</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তাঁকে</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পোশাক</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গাছ</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গ্রীষ্মে</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ছায়া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শীতে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অগ্নি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জ্বালানির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উৎস</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4000" dirty="0">
              <a:latin typeface="SutonnyOMJ" panose="01010600010101010101" pitchFamily="2" charset="0"/>
              <a:ea typeface="Times New Roman" panose="02020603050405020304" pitchFamily="18" charset="0"/>
              <a:cs typeface="SutonnyOMJ" panose="01010600010101010101" pitchFamily="2" charset="0"/>
            </a:endParaRPr>
          </a:p>
        </p:txBody>
      </p:sp>
    </p:spTree>
    <p:extLst>
      <p:ext uri="{BB962C8B-B14F-4D97-AF65-F5344CB8AC3E}">
        <p14:creationId xmlns:p14="http://schemas.microsoft.com/office/powerpoint/2010/main" val="3014033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409766-F0F8-4785-81FF-CAD17EC27094}"/>
              </a:ext>
            </a:extLst>
          </p:cNvPr>
          <p:cNvSpPr/>
          <p:nvPr/>
        </p:nvSpPr>
        <p:spPr>
          <a:xfrm>
            <a:off x="905933" y="531632"/>
            <a:ext cx="10540999" cy="5247590"/>
          </a:xfrm>
          <a:prstGeom prst="rect">
            <a:avLst/>
          </a:prstGeom>
        </p:spPr>
        <p:txBody>
          <a:bodyPr wrap="square">
            <a:spAutoFit/>
          </a:bodyPr>
          <a:lstStyle/>
          <a:p>
            <a:pPr fontAlgn="base">
              <a:spcAft>
                <a:spcPts val="1800"/>
              </a:spcAft>
            </a:pPr>
            <a:r>
              <a:rPr lang="en-US" sz="4000" dirty="0">
                <a:solidFill>
                  <a:srgbClr val="000000"/>
                </a:solidFill>
                <a:latin typeface="Times New Roman" panose="02020603050405020304" pitchFamily="18" charset="0"/>
                <a:ea typeface="Times New Roman" panose="02020603050405020304" pitchFamily="18" charset="0"/>
              </a:rPr>
              <a:t>3.Blest, who can unconcernedly find</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Hours, days, and years slide soft away,</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In health of body, peace of mind,</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Quiet by day,</a:t>
            </a:r>
            <a:endParaRPr lang="en-US" sz="4000" dirty="0">
              <a:latin typeface="Times New Roman" panose="02020603050405020304" pitchFamily="18" charset="0"/>
              <a:ea typeface="Times New Roman" panose="02020603050405020304" pitchFamily="18" charset="0"/>
            </a:endParaRPr>
          </a:p>
          <a:p>
            <a:pPr fontAlgn="base">
              <a:spcAft>
                <a:spcPts val="1800"/>
              </a:spcAft>
            </a:pP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ধন্য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অসংকোচে</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অনুভব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পারেন</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ঘণ্টা</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বছর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মৃদুভাবে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চলে</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শরীরের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সুস্থতা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মনোসংতুষ্টি</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দিনে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শান্তিতে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4000" dirty="0">
              <a:latin typeface="SutonnyOMJ" panose="01010600010101010101" pitchFamily="2" charset="0"/>
              <a:ea typeface="Times New Roman" panose="02020603050405020304" pitchFamily="18" charset="0"/>
              <a:cs typeface="SutonnyOMJ" panose="01010600010101010101" pitchFamily="2" charset="0"/>
            </a:endParaRPr>
          </a:p>
        </p:txBody>
      </p:sp>
    </p:spTree>
    <p:extLst>
      <p:ext uri="{BB962C8B-B14F-4D97-AF65-F5344CB8AC3E}">
        <p14:creationId xmlns:p14="http://schemas.microsoft.com/office/powerpoint/2010/main" val="808404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0404066-8617-4A09-A8DE-1677ABD96D1A}"/>
              </a:ext>
            </a:extLst>
          </p:cNvPr>
          <p:cNvSpPr/>
          <p:nvPr/>
        </p:nvSpPr>
        <p:spPr>
          <a:xfrm>
            <a:off x="1193800" y="610023"/>
            <a:ext cx="9652000" cy="5247590"/>
          </a:xfrm>
          <a:prstGeom prst="rect">
            <a:avLst/>
          </a:prstGeom>
        </p:spPr>
        <p:txBody>
          <a:bodyPr wrap="square">
            <a:spAutoFit/>
          </a:bodyPr>
          <a:lstStyle/>
          <a:p>
            <a:pPr fontAlgn="base">
              <a:spcAft>
                <a:spcPts val="1800"/>
              </a:spcAft>
            </a:pPr>
            <a:r>
              <a:rPr lang="en-US" sz="4000" dirty="0">
                <a:solidFill>
                  <a:srgbClr val="000000"/>
                </a:solidFill>
                <a:latin typeface="Times New Roman" panose="02020603050405020304" pitchFamily="18" charset="0"/>
                <a:ea typeface="Times New Roman" panose="02020603050405020304" pitchFamily="18" charset="0"/>
              </a:rPr>
              <a:t>4.Sound sleep by night; study and ease,</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Together mixed; sweet recreation;</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And innocence, which most does please,</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With meditation.</a:t>
            </a:r>
            <a:endParaRPr lang="en-US" sz="4000" dirty="0">
              <a:latin typeface="Times New Roman" panose="02020603050405020304" pitchFamily="18" charset="0"/>
              <a:ea typeface="Times New Roman" panose="02020603050405020304" pitchFamily="18" charset="0"/>
            </a:endParaRPr>
          </a:p>
          <a:p>
            <a:pPr fontAlgn="base">
              <a:spcAft>
                <a:spcPts val="1800"/>
              </a:spcAft>
            </a:pP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রাতে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গভীর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নিদ্রা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অধ্যয়ন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আরাম</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মিশ্রিত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একসাথে</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মিষ্টি</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বিনোদন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নিষ্পাপতা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সবচেয়ে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সুখী</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ধ্যানের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সাথে</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4000" dirty="0">
              <a:latin typeface="SutonnyOMJ" panose="01010600010101010101" pitchFamily="2" charset="0"/>
              <a:ea typeface="Times New Roman" panose="02020603050405020304" pitchFamily="18" charset="0"/>
              <a:cs typeface="SutonnyOMJ" panose="01010600010101010101" pitchFamily="2" charset="0"/>
            </a:endParaRPr>
          </a:p>
        </p:txBody>
      </p:sp>
    </p:spTree>
    <p:extLst>
      <p:ext uri="{BB962C8B-B14F-4D97-AF65-F5344CB8AC3E}">
        <p14:creationId xmlns:p14="http://schemas.microsoft.com/office/powerpoint/2010/main" val="2139858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41F4BC0-96B9-47F8-903D-8FEE95D28138}"/>
              </a:ext>
            </a:extLst>
          </p:cNvPr>
          <p:cNvSpPr/>
          <p:nvPr/>
        </p:nvSpPr>
        <p:spPr>
          <a:xfrm>
            <a:off x="956733" y="533556"/>
            <a:ext cx="10414000" cy="5247590"/>
          </a:xfrm>
          <a:prstGeom prst="rect">
            <a:avLst/>
          </a:prstGeom>
        </p:spPr>
        <p:txBody>
          <a:bodyPr wrap="square">
            <a:spAutoFit/>
          </a:bodyPr>
          <a:lstStyle/>
          <a:p>
            <a:pPr fontAlgn="base">
              <a:spcAft>
                <a:spcPts val="1800"/>
              </a:spcAft>
            </a:pPr>
            <a:r>
              <a:rPr lang="en-US" sz="4000" dirty="0">
                <a:solidFill>
                  <a:srgbClr val="000000"/>
                </a:solidFill>
                <a:latin typeface="Times New Roman" panose="02020603050405020304" pitchFamily="18" charset="0"/>
                <a:ea typeface="Times New Roman" panose="02020603050405020304" pitchFamily="18" charset="0"/>
              </a:rPr>
              <a:t>5.Thus let me live, unseen, unknown;</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Thus unlamented let me die;</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Steal from the world, and not a stone</a:t>
            </a:r>
            <a:br>
              <a:rPr lang="en-US" sz="4000" dirty="0">
                <a:solidFill>
                  <a:srgbClr val="000000"/>
                </a:solidFill>
                <a:latin typeface="Times New Roman" panose="02020603050405020304" pitchFamily="18" charset="0"/>
                <a:ea typeface="Times New Roman" panose="02020603050405020304" pitchFamily="18" charset="0"/>
              </a:rPr>
            </a:br>
            <a:r>
              <a:rPr lang="en-US" sz="4000" dirty="0">
                <a:solidFill>
                  <a:srgbClr val="000000"/>
                </a:solidFill>
                <a:latin typeface="Times New Roman" panose="02020603050405020304" pitchFamily="18" charset="0"/>
                <a:ea typeface="Times New Roman" panose="02020603050405020304" pitchFamily="18" charset="0"/>
              </a:rPr>
              <a:t>Tell where I lie.</a:t>
            </a:r>
            <a:endParaRPr lang="en-US" sz="4000" dirty="0">
              <a:latin typeface="Times New Roman" panose="02020603050405020304" pitchFamily="18" charset="0"/>
              <a:ea typeface="Times New Roman" panose="02020603050405020304" pitchFamily="18" charset="0"/>
            </a:endParaRPr>
          </a:p>
          <a:p>
            <a:pPr fontAlgn="base">
              <a:spcAft>
                <a:spcPts val="1800"/>
              </a:spcAft>
            </a:pP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এইভাবে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আমি</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জীবনযাপন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চাই</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অদৃশ্য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অজ্ঞাত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এইভাবে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আমি</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মর্মাহত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হয়ে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মৃত্যুবরণ</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করতে</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চাই</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বিশ্ব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থেকে</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চুরি</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হয়ে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এবং</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একটিও</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পাথর</a:t>
            </a:r>
            <a:b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b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বলা</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না</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হোক</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আমি</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কোথায়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শুয়ে</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 </a:t>
            </a:r>
            <a:r>
              <a:rPr lang="en-US" sz="4000" dirty="0" err="1">
                <a:solidFill>
                  <a:srgbClr val="000000"/>
                </a:solidFill>
                <a:latin typeface="SutonnyOMJ" panose="01010600010101010101" pitchFamily="2" charset="0"/>
                <a:ea typeface="Times New Roman" panose="02020603050405020304" pitchFamily="18" charset="0"/>
                <a:cs typeface="SutonnyOMJ" panose="01010600010101010101" pitchFamily="2" charset="0"/>
              </a:rPr>
              <a:t>আছি</a:t>
            </a:r>
            <a:r>
              <a:rPr lang="en-US" sz="4000" dirty="0">
                <a:solidFill>
                  <a:srgbClr val="000000"/>
                </a:solidFill>
                <a:latin typeface="SutonnyOMJ" panose="01010600010101010101" pitchFamily="2" charset="0"/>
                <a:ea typeface="Times New Roman" panose="02020603050405020304" pitchFamily="18" charset="0"/>
                <a:cs typeface="SutonnyOMJ" panose="01010600010101010101" pitchFamily="2" charset="0"/>
              </a:rPr>
              <a:t>।</a:t>
            </a:r>
            <a:endParaRPr lang="en-US" sz="4000" dirty="0">
              <a:latin typeface="SutonnyOMJ" panose="01010600010101010101" pitchFamily="2" charset="0"/>
              <a:ea typeface="Times New Roman" panose="02020603050405020304" pitchFamily="18" charset="0"/>
              <a:cs typeface="SutonnyOMJ" panose="01010600010101010101" pitchFamily="2" charset="0"/>
            </a:endParaRPr>
          </a:p>
        </p:txBody>
      </p:sp>
    </p:spTree>
    <p:extLst>
      <p:ext uri="{BB962C8B-B14F-4D97-AF65-F5344CB8AC3E}">
        <p14:creationId xmlns:p14="http://schemas.microsoft.com/office/powerpoint/2010/main" val="2697148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FBB49DF-DD5B-4C18-BDF5-804F268A77B8}"/>
              </a:ext>
            </a:extLst>
          </p:cNvPr>
          <p:cNvSpPr/>
          <p:nvPr/>
        </p:nvSpPr>
        <p:spPr>
          <a:xfrm>
            <a:off x="385233" y="97122"/>
            <a:ext cx="11421533" cy="3354765"/>
          </a:xfrm>
          <a:prstGeom prst="rect">
            <a:avLst/>
          </a:prstGeom>
        </p:spPr>
        <p:txBody>
          <a:bodyPr wrap="square">
            <a:spAutoFit/>
          </a:bodyPr>
          <a:lstStyle/>
          <a:p>
            <a:pPr algn="just" fontAlgn="base"/>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Summary:</a:t>
            </a:r>
            <a:r>
              <a:rPr lang="en-US" sz="32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“Ode on Solitude” by Alexander Pope is a poem that celebrates the virtues of a simple, solitary life. The poem is written in a formal, reflective tone and emphasizes the peace and contentment that can be found in solitude. Pope contrasts the tranquil pleasures of a solitary existence with the chaos and distractions of a busy, public life. In the poem, the speaker praises the solitary individual who lives a life of quiet contemplation, free from the pressures and anxieties of fame, wealth, or social obligations. This life, Pope suggests, leads to inner satisfaction and is ultimately more rewarding than the pursuit of worldly desires. The speaker also reflects on the idea that a life in solitude allows one to be closer to nature and God, further enhancing its value. The poem concludes with the idea that solitude offers the chance for personal growth and fulfillment, suggesting that peace of mind and contentment come not from external achievements, but from internal harmony and simplicity.</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FC299AC8-BF7E-418C-A5FD-F16AD4D43AE6}"/>
              </a:ext>
            </a:extLst>
          </p:cNvPr>
          <p:cNvSpPr/>
          <p:nvPr/>
        </p:nvSpPr>
        <p:spPr>
          <a:xfrm>
            <a:off x="385233" y="3380125"/>
            <a:ext cx="11341100" cy="3477875"/>
          </a:xfrm>
          <a:prstGeom prst="rect">
            <a:avLst/>
          </a:prstGeom>
        </p:spPr>
        <p:txBody>
          <a:bodyPr wrap="square">
            <a:spAutoFit/>
          </a:bodyPr>
          <a:lstStyle/>
          <a:p>
            <a:pPr algn="just"/>
            <a:r>
              <a:rPr lang="en-US" sz="2800" b="1" dirty="0" err="1">
                <a:latin typeface="SutonnyOMJ" panose="01010600010101010101" pitchFamily="2" charset="0"/>
                <a:cs typeface="SutonnyOMJ" panose="01010600010101010101" pitchFamily="2" charset="0"/>
              </a:rPr>
              <a:t>সারসংক্ষেপ</a:t>
            </a:r>
            <a:r>
              <a:rPr lang="en-US" sz="2800" b="1"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আলেকজান্ডার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লেখা</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ওড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সলিটিউড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সরল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নিঃসঙ্গ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গুণাবলীকে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মহিমান্বিত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আনুষ্ঠানিক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মননশীল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লেখা</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নিঃসঙ্গতায়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প্রাপ্ত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সন্তুষ্টির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নিঃসঙ্গ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আনন্দের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সাথে</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ব্যস্ত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জনজীবনের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বিশৃঙ্খলা</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মনোযোগ-বিচ্যুতির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বৈপরীত্য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ধরেছেন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নিঃসঙ্গ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ব্যক্তির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প্রশংসা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খ্যাতি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সম্পদ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সামাজিক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বাধ্যবাধকতার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চাপ</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উদ্বেগ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ধ্যানে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জীবনযাপন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অভ্যন্তরীণ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সন্তুষ্টির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আকাঙ্ক্ষার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সাধনার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শেষ</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পর্যন্ত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অধিক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ফলপ্রসূ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ধারণার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উপরও</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আলোকপাত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নিঃসঙ্গ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একজনকে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প্রকৃতি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ঈশ্বরের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কাছাকাছি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মূল্যকে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আরও</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বাড়িয়ে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ধারণার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মাধ্যমে</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শেষ</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নিঃসঙ্গতা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ব্যক্তিগত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বিকাশ</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পরিপূর্ণতার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সুযোগ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ইঙ্গিত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সন্তুষ্টি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বাহ্যিক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সাফল্য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অভ্যন্তরীণ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সম্প্রীতি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সরলতা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আসে</a:t>
            </a:r>
            <a:r>
              <a:rPr lang="en-US" sz="24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180199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896155-77AE-451E-862E-88633873D52B}"/>
              </a:ext>
            </a:extLst>
          </p:cNvPr>
          <p:cNvSpPr/>
          <p:nvPr/>
        </p:nvSpPr>
        <p:spPr>
          <a:xfrm>
            <a:off x="355600" y="135034"/>
            <a:ext cx="11489267" cy="3108543"/>
          </a:xfrm>
          <a:prstGeom prst="rect">
            <a:avLst/>
          </a:prstGeom>
        </p:spPr>
        <p:txBody>
          <a:bodyPr wrap="square">
            <a:spAutoFit/>
          </a:bodyPr>
          <a:lstStyle/>
          <a:p>
            <a:pPr algn="just" fontAlgn="base"/>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Theme</a:t>
            </a:r>
            <a:r>
              <a:rPr lang="en-US" sz="36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“Ode on Solitude” by Alexander Pope is a short and reflective poem that emphasizes the benefits of living a simple, peaceful life away from the distractions of society. It celebrates solitude as a way to attain contentment and avoid the troubles and anxieties that often accompany fame and wealth. In the poem, Pope suggests that the ideal life is one of quiet self-sufficiency, where a person can enjoy nature, personal reflection, and inner peace. The poem conveys a message that tranquility and self-sufficiency lead to true happiness, while the pursuit of worldly desires often brings about dissatisfaction. The simplicity of rural life, away from the hustle of the world, is depicted as the path to personal fulfillment. The structure of the poem is composed of rhymed couplets, which was a common form for Pope’s works. Through this concise and elegant form, Pope delivers his message about the joys of solitude and the virtues of living a life of quiet reflection.</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FB5186F9-1D24-446F-B211-1211B2519445}"/>
              </a:ext>
            </a:extLst>
          </p:cNvPr>
          <p:cNvSpPr/>
          <p:nvPr/>
        </p:nvSpPr>
        <p:spPr>
          <a:xfrm>
            <a:off x="347133" y="3243577"/>
            <a:ext cx="11277600" cy="3539430"/>
          </a:xfrm>
          <a:prstGeom prst="rect">
            <a:avLst/>
          </a:prstGeom>
        </p:spPr>
        <p:txBody>
          <a:bodyPr wrap="square">
            <a:spAutoFit/>
          </a:bodyPr>
          <a:lstStyle/>
          <a:p>
            <a:pPr algn="just"/>
            <a:r>
              <a:rPr lang="en-US" sz="3200" b="1" dirty="0" err="1">
                <a:latin typeface="SutonnyOMJ" panose="01010600010101010101" pitchFamily="2" charset="0"/>
                <a:cs typeface="SutonnyOMJ" panose="01010600010101010101" pitchFamily="2" charset="0"/>
              </a:rPr>
              <a:t>বিষয়বস্তু:</a:t>
            </a:r>
            <a:r>
              <a:rPr lang="en-US" sz="2400" dirty="0" err="1">
                <a:latin typeface="SutonnyOMJ" panose="01010600010101010101" pitchFamily="2" charset="0"/>
                <a:cs typeface="SutonnyOMJ" panose="01010600010101010101" pitchFamily="2" charset="0"/>
              </a:rPr>
              <a:t>আলেকজান্ডার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ওড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সলিটিউড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সংক্ষিপ্ত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মননশীল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কোলাহল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সরল</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শান্তিপূর্ণ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জীবনযাপনের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উপকারিতার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আলোকপাত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নির্জনতাকে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সন্তুষ্টি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অর্জনের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উপায়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হিসেবে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উদযাপন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খ্যাতি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সম্পদের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সাথে</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প্রায়শই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সমস্যা</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উদ্বেগ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এড়ানোর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পথ</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দেখায়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বলেন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আদর্শ</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আত্মনির্ভরশীলতার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একজন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আত্মচিন্তা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অন্তরের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উপভোগ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প্রশান্তি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আত্মনির্ভরশীলতাই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সুখের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পক্ষান্তরে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পার্থিব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আকাঙ্ক্ষার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অন্বেষণ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প্রায়শই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অসন্তোষ</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জাগতিক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কোলাহল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গ্রামীণ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সরলতাকে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ব্যক্তিগত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পরিপূর্ণতার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পথ</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হিসেবে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চিত্রিত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হয়েছে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গঠন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দ্বিপদী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ছন্দে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রচিত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রচনার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সাধারণ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সংক্ষিপ্ত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মার্জিত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আঙ্গিকের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মাধ্যমে</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নির্জনতার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আনন্দ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আত্মচিন্তার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জীবনযাপনের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গুণাবলী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সম্পর্কে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দেন</a:t>
            </a:r>
            <a:r>
              <a:rPr lang="en-US" sz="2400" dirty="0">
                <a:latin typeface="SutonnyOMJ" panose="01010600010101010101" pitchFamily="2" charset="0"/>
                <a:cs typeface="SutonnyOMJ" panose="01010600010101010101" pitchFamily="2" charset="0"/>
              </a:rPr>
              <a:t>।</a:t>
            </a:r>
            <a:endParaRPr lang="en-US" sz="2000" dirty="0">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370903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4DF79F-0C69-40D0-AE68-3445F8FE280E}"/>
              </a:ext>
            </a:extLst>
          </p:cNvPr>
          <p:cNvSpPr/>
          <p:nvPr/>
        </p:nvSpPr>
        <p:spPr>
          <a:xfrm>
            <a:off x="372533" y="277870"/>
            <a:ext cx="11446934" cy="3647152"/>
          </a:xfrm>
          <a:prstGeom prst="rect">
            <a:avLst/>
          </a:prstGeom>
        </p:spPr>
        <p:txBody>
          <a:bodyPr wrap="square">
            <a:spAutoFit/>
          </a:bodyPr>
          <a:lstStyle/>
          <a:p>
            <a:pPr fontAlgn="base"/>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Literary Terms:</a:t>
            </a:r>
            <a:endParaRPr lang="en-US" sz="28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“Ode on Solitude” by Alexander Pope, several literary terms and devices are used to enhance the poem’s meaning and aesthetic quality. Here are some key literary terms found in the poem:</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Ode:</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The poem is an ode, a type of lyrical poem typically expressing praise or meditation on a particular subject. In this case, Pope meditates on the benefits of solitude.</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28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Imagery:</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Pope uses vivid descriptions to evoke sensory experiences, particularly in his depiction of nature. For example, he describes the “blossoms” and “unheard” melodies of a quiet life, creating a serene picture.</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Personification:</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the poem, nature is often personified. For instance, “The sound of the streams” and “the sylvan scene” suggest an almost living, breathing environment. This technique gives nature an active role in the speaker’s contentment.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FC99215-2F66-4BE7-8B2C-42CFBCD13E02}"/>
              </a:ext>
            </a:extLst>
          </p:cNvPr>
          <p:cNvSpPr/>
          <p:nvPr/>
        </p:nvSpPr>
        <p:spPr>
          <a:xfrm>
            <a:off x="372533" y="3967355"/>
            <a:ext cx="10456333" cy="2308324"/>
          </a:xfrm>
          <a:prstGeom prst="rect">
            <a:avLst/>
          </a:prstGeom>
        </p:spPr>
        <p:txBody>
          <a:bodyPr wrap="square">
            <a:spAutoFit/>
          </a:bodyPr>
          <a:lstStyle/>
          <a:p>
            <a:pPr algn="just"/>
            <a:r>
              <a:rPr lang="en-US" b="1" dirty="0" err="1">
                <a:latin typeface="SutonnyOMJ" panose="01010600010101010101" pitchFamily="2" charset="0"/>
                <a:cs typeface="SutonnyOMJ" panose="01010600010101010101" pitchFamily="2" charset="0"/>
              </a:rPr>
              <a:t>সাহিত্যিক</a:t>
            </a:r>
            <a:r>
              <a:rPr lang="en-US" b="1" dirty="0">
                <a:latin typeface="SutonnyOMJ" panose="01010600010101010101" pitchFamily="2" charset="0"/>
                <a:cs typeface="SutonnyOMJ" panose="01010600010101010101" pitchFamily="2" charset="0"/>
              </a:rPr>
              <a:t> </a:t>
            </a:r>
            <a:r>
              <a:rPr lang="en-US" b="1" dirty="0" err="1">
                <a:latin typeface="SutonnyOMJ" panose="01010600010101010101" pitchFamily="2" charset="0"/>
                <a:cs typeface="SutonnyOMJ" panose="01010600010101010101" pitchFamily="2" charset="0"/>
              </a:rPr>
              <a:t>পরিভাষা:</a:t>
            </a:r>
            <a:r>
              <a:rPr lang="en-US" dirty="0" err="1">
                <a:latin typeface="SutonnyOMJ" panose="01010600010101010101" pitchFamily="2" charset="0"/>
                <a:cs typeface="SutonnyOMJ" panose="01010600010101010101" pitchFamily="2" charset="0"/>
              </a:rPr>
              <a:t>আলেকজান্ডার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ওড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সলিটিউড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কবিতায়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অর্থ</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নান্দনিক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বৃদ্ধি</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সাহিত্যিক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পরিভাষা</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কৌশল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ব্যবহার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কবিতাটিতে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ব্যবহৃত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গুরুত্বপূর্ণ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সাহিত্যিক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পরিভাষা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নিচে</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দেওয়া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a:t>
            </a:r>
          </a:p>
          <a:p>
            <a:pPr algn="just"/>
            <a:r>
              <a:rPr lang="en-US" b="1" dirty="0" err="1">
                <a:latin typeface="SutonnyOMJ" panose="01010600010101010101" pitchFamily="2" charset="0"/>
                <a:cs typeface="SutonnyOMJ" panose="01010600010101010101" pitchFamily="2" charset="0"/>
              </a:rPr>
              <a:t>ওড</a:t>
            </a:r>
            <a:r>
              <a:rPr lang="en-US" b="1"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কবিতাটি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ওড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গীতিকবিতা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সাধারণত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নির্দিষ্ট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প্রশংসা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প্রকাশ</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এক্ষেত্রে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পোপ</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একাকীত্বের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উপকারিতা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a:t>
            </a:r>
          </a:p>
          <a:p>
            <a:pPr algn="just"/>
            <a:r>
              <a:rPr lang="en-US" b="1" dirty="0" err="1">
                <a:latin typeface="SutonnyOMJ" panose="01010600010101010101" pitchFamily="2" charset="0"/>
                <a:cs typeface="SutonnyOMJ" panose="01010600010101010101" pitchFamily="2" charset="0"/>
              </a:rPr>
              <a:t>চিত্রকল্প</a:t>
            </a:r>
            <a:r>
              <a:rPr lang="en-US" b="1"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পোপ</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সংবেদনশীল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অভিজ্ঞতা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প্রাণবন্ত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বর্ণনা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ব্যবহার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বিশেষ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বর্ণনায়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উদাহরণস্বরূপ</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ফুলের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সমারোহ</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অশ্রুত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বর্ণনা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নির্মল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করেছেন</a:t>
            </a:r>
            <a:r>
              <a:rPr lang="en-US" dirty="0">
                <a:latin typeface="SutonnyOMJ" panose="01010600010101010101" pitchFamily="2" charset="0"/>
                <a:cs typeface="SutonnyOMJ" panose="01010600010101010101" pitchFamily="2" charset="0"/>
              </a:rPr>
              <a:t>।</a:t>
            </a:r>
          </a:p>
          <a:p>
            <a:pPr algn="just"/>
            <a:r>
              <a:rPr lang="en-US" b="1" dirty="0" err="1">
                <a:latin typeface="SutonnyOMJ" panose="01010600010101010101" pitchFamily="2" charset="0"/>
                <a:cs typeface="SutonnyOMJ" panose="01010600010101010101" pitchFamily="2" charset="0"/>
              </a:rPr>
              <a:t>ব্যক্তিকরণ</a:t>
            </a:r>
            <a:r>
              <a:rPr lang="en-US" b="1"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কবিতাটিতে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প্রায়শই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ব্যক্তিরূপে</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ঝর্ণার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শব্দ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বনভূমির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দৃশ্য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শ্বাসপ্রশ্বাসযুক্ত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পরিবেশের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ইঙ্গিত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কৌশলটি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সক্রিয়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ভূমিকা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209683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6B0934-F018-46E4-8415-09FEE7BB509D}"/>
              </a:ext>
            </a:extLst>
          </p:cNvPr>
          <p:cNvSpPr/>
          <p:nvPr/>
        </p:nvSpPr>
        <p:spPr>
          <a:xfrm>
            <a:off x="194733" y="496165"/>
            <a:ext cx="11802533" cy="3046988"/>
          </a:xfrm>
          <a:prstGeom prst="rect">
            <a:avLst/>
          </a:prstGeom>
        </p:spPr>
        <p:txBody>
          <a:bodyPr wrap="square">
            <a:spAutoFit/>
          </a:bodyPr>
          <a:lstStyle/>
          <a:p>
            <a:pPr algn="just" fontAlgn="base"/>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Metaphor:</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Pope makes metaphorical comparisons throughout the poem. For example, he compares a life in solitude to a peaceful, harmonious existence, where one is free from the chaos and distractions of society. “Happy the man, who free from care, / From the busy world’s delusions” is an example of how solitude is metaphorically portrayed as an ideal state.</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r>
              <a:rPr lang="en-US"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Antithesis: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poem contrasts solitude with the chaos of society, highlighting the virtues of peaceful, solitary living as opposed to the distractions and conflicts found in public life.</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spcAft>
                <a:spcPts val="1800"/>
              </a:spcAft>
            </a:pPr>
            <a:r>
              <a:rPr lang="en-US" sz="24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Alliteration: </a:t>
            </a:r>
            <a:r>
              <a:rPr lang="en-US" sz="2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repetition of consonant sounds is evident, such as in “blest” and “bounteous,” which adds a musical quality to the poem’s rhythm.</a:t>
            </a:r>
            <a:endParaRPr lang="en-US" sz="24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AAB38D26-F72A-4E8C-95F2-D9418F8A8764}"/>
              </a:ext>
            </a:extLst>
          </p:cNvPr>
          <p:cNvSpPr/>
          <p:nvPr/>
        </p:nvSpPr>
        <p:spPr>
          <a:xfrm>
            <a:off x="194733" y="3750733"/>
            <a:ext cx="11531600" cy="3046988"/>
          </a:xfrm>
          <a:prstGeom prst="rect">
            <a:avLst/>
          </a:prstGeom>
        </p:spPr>
        <p:txBody>
          <a:bodyPr wrap="square">
            <a:spAutoFit/>
          </a:bodyPr>
          <a:lstStyle/>
          <a:p>
            <a:pPr algn="just"/>
            <a:r>
              <a:rPr lang="en-US" sz="2400" b="1" dirty="0" err="1">
                <a:latin typeface="SutonnyOMJ" panose="01010600010101010101" pitchFamily="2" charset="0"/>
                <a:cs typeface="SutonnyOMJ" panose="01010600010101010101" pitchFamily="2" charset="0"/>
              </a:rPr>
              <a:t>রূপক</a:t>
            </a:r>
            <a:r>
              <a:rPr lang="en-US" sz="2400" b="1"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রূপক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তুলনা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করেছেন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উদাহরণস্বরূপ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নির্জন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শান্তিপূর্ণ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সুরেলা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অস্তিত্বের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সাথে</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তুলনা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করেছেন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একজন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বিশৃঙ্খলা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বিভ্রান্তি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সুখী</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মানুষ</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দুশ্চিন্তামুক্ত</a:t>
            </a:r>
            <a:r>
              <a:rPr lang="en-US" sz="2400" dirty="0">
                <a:latin typeface="SutonnyOMJ" panose="01010600010101010101" pitchFamily="2" charset="0"/>
                <a:cs typeface="SutonnyOMJ" panose="01010600010101010101" pitchFamily="2" charset="0"/>
              </a:rPr>
              <a:t>, / </a:t>
            </a:r>
            <a:r>
              <a:rPr lang="en-US" sz="2400" dirty="0" err="1">
                <a:latin typeface="SutonnyOMJ" panose="01010600010101010101" pitchFamily="2" charset="0"/>
                <a:cs typeface="SutonnyOMJ" panose="01010600010101010101" pitchFamily="2" charset="0"/>
              </a:rPr>
              <a:t>এই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ব্যস্ত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পৃথিবীর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মোহ</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থেকে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মুক্ত</a:t>
            </a:r>
            <a:r>
              <a:rPr lang="en-US" sz="2400" dirty="0">
                <a:latin typeface="SutonnyOMJ" panose="01010600010101010101" pitchFamily="2" charset="0"/>
                <a:cs typeface="SutonnyOMJ" panose="01010600010101010101" pitchFamily="2" charset="0"/>
              </a:rPr>
              <a:t>”—</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নির্জনতাকে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রূপকভাবে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আদর্শ</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অবস্থা</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হিসেবে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চিত্রিত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উদাহরণ</a:t>
            </a:r>
            <a:r>
              <a:rPr lang="en-US" sz="2400" dirty="0">
                <a:latin typeface="SutonnyOMJ" panose="01010600010101010101" pitchFamily="2" charset="0"/>
                <a:cs typeface="SutonnyOMJ" panose="01010600010101010101" pitchFamily="2" charset="0"/>
              </a:rPr>
              <a:t>।</a:t>
            </a:r>
          </a:p>
          <a:p>
            <a:pPr algn="just"/>
            <a:r>
              <a:rPr lang="en-US" sz="2400" b="1" dirty="0" err="1">
                <a:latin typeface="SutonnyOMJ" panose="01010600010101010101" pitchFamily="2" charset="0"/>
                <a:cs typeface="SutonnyOMJ" panose="01010600010101010101" pitchFamily="2" charset="0"/>
              </a:rPr>
              <a:t>বৈপরীত্য</a:t>
            </a:r>
            <a:r>
              <a:rPr lang="en-US" sz="2400" b="1"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নির্জনতাকে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সমাজের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বিশৃঙ্খলার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সাথে</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বৈপরীত্য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দেখায়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জনজীবনে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বিদ্যমান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বিভ্রান্তি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সংঘাতের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বিপরীতে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শান্তিপূর্ণ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নির্জন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গুণাবলীকে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ধরে</a:t>
            </a:r>
            <a:r>
              <a:rPr lang="en-US" sz="2400" dirty="0">
                <a:latin typeface="SutonnyOMJ" panose="01010600010101010101" pitchFamily="2" charset="0"/>
                <a:cs typeface="SutonnyOMJ" panose="01010600010101010101" pitchFamily="2" charset="0"/>
              </a:rPr>
              <a:t>।</a:t>
            </a:r>
          </a:p>
          <a:p>
            <a:pPr algn="just"/>
            <a:r>
              <a:rPr lang="en-US" sz="2400" b="1" dirty="0" err="1">
                <a:latin typeface="SutonnyOMJ" panose="01010600010101010101" pitchFamily="2" charset="0"/>
                <a:cs typeface="SutonnyOMJ" panose="01010600010101010101" pitchFamily="2" charset="0"/>
              </a:rPr>
              <a:t>অনুপ্রাস</a:t>
            </a:r>
            <a:r>
              <a:rPr lang="en-US" sz="2400" b="1"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ব্যঞ্জনবর্ণের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পুনরাবৃত্তি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সুস্পষ্ট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যেমন</a:t>
            </a:r>
            <a:r>
              <a:rPr lang="en-US" sz="2400" dirty="0">
                <a:latin typeface="SutonnyOMJ" panose="01010600010101010101" pitchFamily="2" charset="0"/>
                <a:cs typeface="SutonnyOMJ" panose="01010600010101010101" pitchFamily="2" charset="0"/>
              </a:rPr>
              <a:t> “</a:t>
            </a:r>
            <a:r>
              <a:rPr lang="en-US" sz="2400" dirty="0">
                <a:latin typeface="Times New Roman" panose="02020603050405020304" pitchFamily="18" charset="0"/>
                <a:cs typeface="Times New Roman" panose="02020603050405020304" pitchFamily="18" charset="0"/>
              </a:rPr>
              <a:t>blest”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a:latin typeface="Times New Roman" panose="02020603050405020304" pitchFamily="18" charset="0"/>
                <a:cs typeface="Times New Roman" panose="02020603050405020304" pitchFamily="18" charset="0"/>
              </a:rPr>
              <a:t>bounteous” </a:t>
            </a:r>
            <a:r>
              <a:rPr lang="en-US" sz="2400" dirty="0" err="1">
                <a:latin typeface="SutonnyOMJ" panose="01010600010101010101" pitchFamily="2" charset="0"/>
                <a:cs typeface="SutonnyOMJ" panose="01010600010101010101" pitchFamily="2" charset="0"/>
              </a:rPr>
              <a:t>শব্দগুলোতে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ছন্দে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সঙ্গীতময়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যোগ</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3297904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2C6958B-431D-455C-87E2-50EEA58D2F56}"/>
              </a:ext>
            </a:extLst>
          </p:cNvPr>
          <p:cNvSpPr/>
          <p:nvPr/>
        </p:nvSpPr>
        <p:spPr>
          <a:xfrm>
            <a:off x="304800" y="139975"/>
            <a:ext cx="11463866" cy="2862322"/>
          </a:xfrm>
          <a:prstGeom prst="rect">
            <a:avLst/>
          </a:prstGeom>
        </p:spPr>
        <p:txBody>
          <a:bodyPr wrap="square">
            <a:spAutoFit/>
          </a:bodyPr>
          <a:lstStyle/>
          <a:p>
            <a:pPr algn="just" fontAlgn="base"/>
            <a:r>
              <a:rPr lang="en-US"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Rhyme scheme:</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“Ode on Solitude” follows a consistent rhyme scheme, typically using heroic couplets (pairs of rhyming lines in iambic pentameter). This creates a smooth, structured flow to the poem.</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r>
              <a:rPr lang="en-US"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Allusion:</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Pope alludes to classical notions of happiness and contentment that can be found in ancient philosophy, particularly in the works of the Stoics and Epicureans, who believed in simplicity and self-sufficiency.</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r>
              <a:rPr lang="en-US" sz="2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Enjambment:</a:t>
            </a: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In some lines, Pope uses enjambment, where one line flows into the next without a pause, which helps to maintain the rhythm and enhances the poem’s fluidity.</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spcAft>
                <a:spcPts val="1800"/>
              </a:spcAft>
            </a:pPr>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These literary devices contribute to the lyrical, reflective tone of the poem and help express Pope’s philosophical musings on solitude and the ideal life.</a:t>
            </a:r>
            <a:endParaRPr lang="en-US"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E606D4FE-BC49-4B40-94A1-41CB53651513}"/>
              </a:ext>
            </a:extLst>
          </p:cNvPr>
          <p:cNvSpPr/>
          <p:nvPr/>
        </p:nvSpPr>
        <p:spPr>
          <a:xfrm>
            <a:off x="304800" y="3112828"/>
            <a:ext cx="11404599" cy="3416320"/>
          </a:xfrm>
          <a:prstGeom prst="rect">
            <a:avLst/>
          </a:prstGeom>
        </p:spPr>
        <p:txBody>
          <a:bodyPr wrap="square">
            <a:spAutoFit/>
          </a:bodyPr>
          <a:lstStyle/>
          <a:p>
            <a:pPr algn="just"/>
            <a:r>
              <a:rPr lang="en-US" sz="2400" b="1" dirty="0" err="1">
                <a:latin typeface="SutonnyOMJ" panose="01010600010101010101" pitchFamily="2" charset="0"/>
                <a:cs typeface="SutonnyOMJ" panose="01010600010101010101" pitchFamily="2" charset="0"/>
              </a:rPr>
              <a:t>ছন্দবিন্যাস</a:t>
            </a:r>
            <a:r>
              <a:rPr lang="en-US" sz="2400" b="1" dirty="0">
                <a:latin typeface="SutonnyOMJ" panose="01010600010101010101" pitchFamily="2" charset="0"/>
                <a:cs typeface="SutonnyOMJ" panose="01010600010101010101" pitchFamily="2" charset="0"/>
              </a:rPr>
              <a:t>: </a:t>
            </a:r>
            <a:r>
              <a:rPr lang="en-US" sz="2400" dirty="0">
                <a:latin typeface="SutonnyOMJ" panose="01010600010101010101" pitchFamily="2" charset="0"/>
                <a:cs typeface="SutonnyOMJ" panose="01010600010101010101" pitchFamily="2" charset="0"/>
              </a:rPr>
              <a:t>“</a:t>
            </a:r>
            <a:r>
              <a:rPr lang="en-US" sz="2400" dirty="0" err="1">
                <a:latin typeface="SutonnyOMJ" panose="01010600010101010101" pitchFamily="2" charset="0"/>
                <a:cs typeface="SutonnyOMJ" panose="01010600010101010101" pitchFamily="2" charset="0"/>
              </a:rPr>
              <a:t>ওড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সলিটিউড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সুসংগত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ছন্দবিন্যাস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অনুসরণ</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সাধারণত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হিরোইক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কাপলেট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আইয়াম্বিক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পেন্টামিটার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ছন্দে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অন্ত্যমিলযুক্ত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পঙক্তির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জোড়া</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ব্যবহৃত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হয়েছে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কবিতাটিতে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সাবলীল</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সুগঠিত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প্রবাহ</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সৃষ্টি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a:t>
            </a:r>
          </a:p>
          <a:p>
            <a:pPr algn="just"/>
            <a:r>
              <a:rPr lang="en-US" sz="2400" b="1" dirty="0" err="1">
                <a:latin typeface="SutonnyOMJ" panose="01010600010101010101" pitchFamily="2" charset="0"/>
                <a:cs typeface="SutonnyOMJ" panose="01010600010101010101" pitchFamily="2" charset="0"/>
              </a:rPr>
              <a:t>ইঙ্গিত</a:t>
            </a:r>
            <a:r>
              <a:rPr lang="en-US" sz="2400" b="1"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প্রাচীন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দর্শনে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বিশেষত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স্টোইক</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এপিকিউরিয়ানদের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রচনায়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প্রাপ্ত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সুখ</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সন্তুষ্টির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চিরায়ত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ধারণার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ইঙ্গিত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করেছেন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সরলতা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আত্মনির্ভরশীলতায়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বিশ্বাসী</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ছিলেন</a:t>
            </a:r>
            <a:r>
              <a:rPr lang="en-US" sz="2400" dirty="0">
                <a:latin typeface="SutonnyOMJ" panose="01010600010101010101" pitchFamily="2" charset="0"/>
                <a:cs typeface="SutonnyOMJ" panose="01010600010101010101" pitchFamily="2" charset="0"/>
              </a:rPr>
              <a:t>।</a:t>
            </a:r>
          </a:p>
          <a:p>
            <a:pPr algn="just"/>
            <a:r>
              <a:rPr lang="en-US" sz="2400" b="1" dirty="0" err="1">
                <a:latin typeface="SutonnyOMJ" panose="01010600010101010101" pitchFamily="2" charset="0"/>
                <a:cs typeface="SutonnyOMJ" panose="01010600010101010101" pitchFamily="2" charset="0"/>
              </a:rPr>
              <a:t>এনজ্যাম্বমেন্ট</a:t>
            </a:r>
            <a:r>
              <a:rPr lang="en-US" sz="2400" b="1"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কিছু</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পঙক্তিতে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এনজ্যাম্বমেন্ট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ব্যবহার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করেছেন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যেখানে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একটি</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পঙক্তি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ছাড়াই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পঙক্তিতে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প্রবাহিত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হয়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ছন্দ</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বজায়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রাখতে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সাবলীলতা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বাড়াতে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সাহায্য</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করে।এই</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সাহিত্যিক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কৌশলগুলো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কবিতাটির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গীতিময়</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মননশীল</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তৈরিতে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অবদান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রাখে</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এবং</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নির্জনতা</a:t>
            </a:r>
            <a:r>
              <a:rPr lang="en-US" sz="2400" dirty="0">
                <a:latin typeface="SutonnyOMJ" panose="01010600010101010101" pitchFamily="2" charset="0"/>
                <a:cs typeface="SutonnyOMJ" panose="01010600010101010101" pitchFamily="2" charset="0"/>
              </a:rPr>
              <a:t> ও </a:t>
            </a:r>
            <a:r>
              <a:rPr lang="en-US" sz="2400" dirty="0" err="1">
                <a:latin typeface="SutonnyOMJ" panose="01010600010101010101" pitchFamily="2" charset="0"/>
                <a:cs typeface="SutonnyOMJ" panose="01010600010101010101" pitchFamily="2" charset="0"/>
              </a:rPr>
              <a:t>আদর্শ</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জীবন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সম্পর্কে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পোপের</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দার্শনিক</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ভাবনা</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প্রকাশে</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সহায়তা</a:t>
            </a:r>
            <a:r>
              <a:rPr lang="en-US" sz="2400" dirty="0">
                <a:latin typeface="SutonnyOMJ" panose="01010600010101010101" pitchFamily="2" charset="0"/>
                <a:cs typeface="SutonnyOMJ" panose="01010600010101010101" pitchFamily="2" charset="0"/>
              </a:rPr>
              <a:t> </a:t>
            </a:r>
            <a:r>
              <a:rPr lang="en-US" sz="2400" dirty="0" err="1">
                <a:latin typeface="SutonnyOMJ" panose="01010600010101010101" pitchFamily="2" charset="0"/>
                <a:cs typeface="SutonnyOMJ" panose="01010600010101010101" pitchFamily="2" charset="0"/>
              </a:rPr>
              <a:t>করে</a:t>
            </a:r>
            <a:r>
              <a:rPr lang="en-US" sz="24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1839333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ABF96A-D593-4047-A5E1-D005B205A40F}"/>
              </a:ext>
            </a:extLst>
          </p:cNvPr>
          <p:cNvSpPr/>
          <p:nvPr/>
        </p:nvSpPr>
        <p:spPr>
          <a:xfrm>
            <a:off x="474134" y="2657102"/>
            <a:ext cx="11032066" cy="1323439"/>
          </a:xfrm>
          <a:prstGeom prst="rect">
            <a:avLst/>
          </a:prstGeom>
        </p:spPr>
        <p:txBody>
          <a:bodyPr wrap="square">
            <a:spAutoFit/>
          </a:bodyPr>
          <a:lstStyle/>
          <a:p>
            <a:pPr algn="just" fontAlgn="base"/>
            <a:r>
              <a:rPr lang="en-US" sz="40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Here are some short questions and answers on Alexander Pope’s Ode on Solitude:------------</a:t>
            </a:r>
            <a:endParaRPr lang="en-US" sz="4800" dirty="0">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2019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715B680-9B0B-45FE-A28A-B08EAC31E413}"/>
              </a:ext>
            </a:extLst>
          </p:cNvPr>
          <p:cNvSpPr/>
          <p:nvPr/>
        </p:nvSpPr>
        <p:spPr>
          <a:xfrm>
            <a:off x="254000" y="169757"/>
            <a:ext cx="11328400" cy="4062651"/>
          </a:xfrm>
          <a:prstGeom prst="rect">
            <a:avLst/>
          </a:prstGeom>
        </p:spPr>
        <p:txBody>
          <a:bodyPr wrap="square">
            <a:spAutoFit/>
          </a:bodyPr>
          <a:lstStyle/>
          <a:p>
            <a:pPr algn="just" fontAlgn="base"/>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1.Who is the poet of “Ode on Solitude”?</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spcAft>
                <a:spcPts val="1800"/>
              </a:spcAft>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Alexander Pope.</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 What is the main theme of the poem?</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spcAft>
                <a:spcPts val="1800"/>
              </a:spcAft>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main theme is the value of solitude and a simple, peaceful life away from the distractions of society.</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 What does the poet say about wealth and fame in the poem?</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spcAft>
                <a:spcPts val="1800"/>
              </a:spcAft>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poet suggests that wealth and fame are not essential for happiness. A life of solitude and contentment with nature is preferable.</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4. What is the poet’s attitude towards society?</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spcAft>
                <a:spcPts val="1800"/>
              </a:spcAft>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poet feels that society is full of distractions and that solitude offers peace and contentment.</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r>
              <a:rPr lang="en-US"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 How does the poet describe the life of a person who lives in solitude?</a:t>
            </a:r>
            <a:endParaRPr lang="en-US" dirty="0">
              <a:latin typeface="Times New Roman" panose="02020603050405020304" pitchFamily="18" charset="0"/>
              <a:ea typeface="Times New Roman" panose="02020603050405020304" pitchFamily="18" charset="0"/>
              <a:cs typeface="Times New Roman" panose="02020603050405020304" pitchFamily="18" charset="0"/>
            </a:endParaRPr>
          </a:p>
          <a:p>
            <a:pPr algn="just" fontAlgn="base">
              <a:spcAft>
                <a:spcPts val="1800"/>
              </a:spcAft>
            </a:pPr>
            <a:r>
              <a:rPr lang="en-US"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poet describes such a life as peaceful, self-sufficient, and free from envy or the struggles of ambition.</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1D4D497C-93F0-4A32-B29A-38B842CE70C9}"/>
              </a:ext>
            </a:extLst>
          </p:cNvPr>
          <p:cNvSpPr/>
          <p:nvPr/>
        </p:nvSpPr>
        <p:spPr>
          <a:xfrm>
            <a:off x="254000" y="4232408"/>
            <a:ext cx="11650134" cy="2246769"/>
          </a:xfrm>
          <a:prstGeom prst="rect">
            <a:avLst/>
          </a:prstGeom>
        </p:spPr>
        <p:txBody>
          <a:bodyPr wrap="square">
            <a:spAutoFit/>
          </a:bodyPr>
          <a:lstStyle/>
          <a:p>
            <a:r>
              <a:rPr lang="en-US" sz="2000" dirty="0">
                <a:latin typeface="SutonnyOMJ" panose="01010600010101010101" pitchFamily="2" charset="0"/>
                <a:cs typeface="SutonnyOMJ" panose="01010600010101010101" pitchFamily="2" charset="0"/>
              </a:rPr>
              <a:t>১. “</a:t>
            </a:r>
            <a:r>
              <a:rPr lang="en-US" sz="2000" dirty="0" err="1">
                <a:latin typeface="SutonnyOMJ" panose="01010600010101010101" pitchFamily="2" charset="0"/>
                <a:cs typeface="SutonnyOMJ" panose="01010600010101010101" pitchFamily="2" charset="0"/>
              </a:rPr>
              <a:t>ওড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সলিটিউড</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কবিতাটির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b="1" dirty="0" err="1">
                <a:solidFill>
                  <a:srgbClr val="FF0000"/>
                </a:solidFill>
                <a:latin typeface="SutonnyOMJ" panose="01010600010101010101" pitchFamily="2" charset="0"/>
                <a:cs typeface="SutonnyOMJ" panose="01010600010101010101" pitchFamily="2" charset="0"/>
              </a:rPr>
              <a:t>উত্তর</a:t>
            </a:r>
            <a:r>
              <a:rPr lang="en-US" sz="2000" b="1" dirty="0">
                <a:solidFill>
                  <a:srgbClr val="FF0000"/>
                </a:solidFill>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আলেকজান্ডার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পোপ</a:t>
            </a:r>
            <a:r>
              <a:rPr lang="en-US" sz="2000" dirty="0">
                <a:latin typeface="SutonnyOMJ" panose="01010600010101010101" pitchFamily="2" charset="0"/>
                <a:cs typeface="SutonnyOMJ" panose="01010600010101010101" pitchFamily="2" charset="0"/>
              </a:rPr>
              <a:t>।</a:t>
            </a:r>
          </a:p>
          <a:p>
            <a:r>
              <a:rPr lang="en-US" sz="2000" dirty="0">
                <a:latin typeface="SutonnyOMJ" panose="01010600010101010101" pitchFamily="2" charset="0"/>
                <a:cs typeface="SutonnyOMJ" panose="01010600010101010101" pitchFamily="2" charset="0"/>
              </a:rPr>
              <a:t>২. </a:t>
            </a:r>
            <a:r>
              <a:rPr lang="en-US" sz="2000" dirty="0" err="1">
                <a:latin typeface="SutonnyOMJ" panose="01010600010101010101" pitchFamily="2" charset="0"/>
                <a:cs typeface="SutonnyOMJ" panose="01010600010101010101" pitchFamily="2" charset="0"/>
              </a:rPr>
              <a:t>কবিতাটির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বিষয়বস্তু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b="1" dirty="0" err="1">
                <a:solidFill>
                  <a:srgbClr val="FF0000"/>
                </a:solidFill>
                <a:latin typeface="SutonnyOMJ" panose="01010600010101010101" pitchFamily="2" charset="0"/>
                <a:cs typeface="SutonnyOMJ" panose="01010600010101010101" pitchFamily="2" charset="0"/>
              </a:rPr>
              <a:t>উত্তর</a:t>
            </a:r>
            <a:r>
              <a:rPr lang="en-US" sz="2000" b="1" dirty="0">
                <a:solidFill>
                  <a:srgbClr val="FF0000"/>
                </a:solidFill>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বিষয়বস্তু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নির্জনতার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গুরুত্ব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সমাজের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কোলাহল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শান্তিপূর্ণ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a:t>
            </a:r>
            <a:r>
              <a:rPr lang="en-US" dirty="0">
                <a:latin typeface="SutonnyOMJ" panose="01010600010101010101" pitchFamily="2" charset="0"/>
                <a:cs typeface="SutonnyOMJ" panose="01010600010101010101" pitchFamily="2" charset="0"/>
              </a:rPr>
              <a:t>।</a:t>
            </a:r>
            <a:endParaRPr lang="en-US" sz="2000" dirty="0">
              <a:latin typeface="SutonnyOMJ" panose="01010600010101010101" pitchFamily="2" charset="0"/>
              <a:cs typeface="SutonnyOMJ" panose="01010600010101010101" pitchFamily="2" charset="0"/>
            </a:endParaRPr>
          </a:p>
          <a:p>
            <a:r>
              <a:rPr lang="en-US" sz="2000" dirty="0">
                <a:latin typeface="SutonnyOMJ" panose="01010600010101010101" pitchFamily="2" charset="0"/>
                <a:cs typeface="SutonnyOMJ" panose="01010600010101010101" pitchFamily="2" charset="0"/>
              </a:rPr>
              <a:t>৩. </a:t>
            </a:r>
            <a:r>
              <a:rPr lang="en-US" sz="2000" dirty="0" err="1">
                <a:latin typeface="SutonnyOMJ" panose="01010600010101010101" pitchFamily="2" charset="0"/>
                <a:cs typeface="SutonnyOMJ" panose="01010600010101010101" pitchFamily="2" charset="0"/>
              </a:rPr>
              <a:t>কবিতায়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সম্পদ</a:t>
            </a:r>
            <a:r>
              <a:rPr lang="en-US" sz="2000" dirty="0">
                <a:latin typeface="SutonnyOMJ" panose="01010600010101010101" pitchFamily="2" charset="0"/>
                <a:cs typeface="SutonnyOMJ" panose="01010600010101010101" pitchFamily="2" charset="0"/>
              </a:rPr>
              <a:t> ও </a:t>
            </a:r>
            <a:r>
              <a:rPr lang="en-US" sz="2000" dirty="0" err="1">
                <a:latin typeface="SutonnyOMJ" panose="01010600010101010101" pitchFamily="2" charset="0"/>
                <a:cs typeface="SutonnyOMJ" panose="01010600010101010101" pitchFamily="2" charset="0"/>
              </a:rPr>
              <a:t>খ্যাতি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সম্পর্কে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বলেছেন</a:t>
            </a:r>
            <a:r>
              <a:rPr lang="en-US" sz="2000" dirty="0">
                <a:latin typeface="SutonnyOMJ" panose="01010600010101010101" pitchFamily="2" charset="0"/>
                <a:cs typeface="SutonnyOMJ" panose="01010600010101010101" pitchFamily="2" charset="0"/>
              </a:rPr>
              <a:t>?</a:t>
            </a:r>
          </a:p>
          <a:p>
            <a:r>
              <a:rPr lang="en-US" sz="2000" b="1" dirty="0" err="1">
                <a:solidFill>
                  <a:srgbClr val="FF0000"/>
                </a:solidFill>
                <a:latin typeface="SutonnyOMJ" panose="01010600010101010101" pitchFamily="2" charset="0"/>
                <a:cs typeface="SutonnyOMJ" panose="01010600010101010101" pitchFamily="2" charset="0"/>
              </a:rPr>
              <a:t>উত্তর</a:t>
            </a:r>
            <a:r>
              <a:rPr lang="en-US" sz="2000" b="1" dirty="0">
                <a:solidFill>
                  <a:srgbClr val="FF0000"/>
                </a:solidFill>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সুখের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সম্পদ</a:t>
            </a:r>
            <a:r>
              <a:rPr lang="en-US" sz="2000" dirty="0">
                <a:latin typeface="SutonnyOMJ" panose="01010600010101010101" pitchFamily="2" charset="0"/>
                <a:cs typeface="SutonnyOMJ" panose="01010600010101010101" pitchFamily="2" charset="0"/>
              </a:rPr>
              <a:t> ও </a:t>
            </a:r>
            <a:r>
              <a:rPr lang="en-US" sz="2000" dirty="0" err="1">
                <a:latin typeface="SutonnyOMJ" panose="01010600010101010101" pitchFamily="2" charset="0"/>
                <a:cs typeface="SutonnyOMJ" panose="01010600010101010101" pitchFamily="2" charset="0"/>
              </a:rPr>
              <a:t>খ্যাতি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অপরিহার্য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নির্জনতা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প্রকৃতির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সাথে</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সন্তুষ্টির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জীবনই</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শ্রেয়</a:t>
            </a:r>
            <a:r>
              <a:rPr lang="en-US" sz="2000" dirty="0">
                <a:latin typeface="SutonnyOMJ" panose="01010600010101010101" pitchFamily="2" charset="0"/>
                <a:cs typeface="SutonnyOMJ" panose="01010600010101010101" pitchFamily="2" charset="0"/>
              </a:rPr>
              <a:t>।</a:t>
            </a:r>
          </a:p>
          <a:p>
            <a:r>
              <a:rPr lang="en-US" sz="2000" dirty="0">
                <a:latin typeface="SutonnyOMJ" panose="01010600010101010101" pitchFamily="2" charset="0"/>
                <a:cs typeface="SutonnyOMJ" panose="01010600010101010101" pitchFamily="2" charset="0"/>
              </a:rPr>
              <a:t>৪. </a:t>
            </a:r>
            <a:r>
              <a:rPr lang="en-US" sz="2000" dirty="0" err="1">
                <a:latin typeface="SutonnyOMJ" panose="01010600010101010101" pitchFamily="2" charset="0"/>
                <a:cs typeface="SutonnyOMJ" panose="01010600010101010101" pitchFamily="2" charset="0"/>
              </a:rPr>
              <a:t>সমাজের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কবির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মনোভাব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a:t>
            </a:r>
            <a:r>
              <a:rPr lang="en-US" sz="2000" dirty="0">
                <a:latin typeface="SutonnyOMJ" panose="01010600010101010101" pitchFamily="2" charset="0"/>
                <a:cs typeface="SutonnyOMJ" panose="01010600010101010101" pitchFamily="2" charset="0"/>
              </a:rPr>
              <a:t>?		</a:t>
            </a:r>
            <a:r>
              <a:rPr lang="en-US" sz="2000" b="1" dirty="0" err="1">
                <a:solidFill>
                  <a:srgbClr val="FF0000"/>
                </a:solidFill>
                <a:latin typeface="SutonnyOMJ" panose="01010600010101010101" pitchFamily="2" charset="0"/>
                <a:cs typeface="SutonnyOMJ" panose="01010600010101010101" pitchFamily="2" charset="0"/>
              </a:rPr>
              <a:t>উত্তর</a:t>
            </a:r>
            <a:r>
              <a:rPr lang="en-US" sz="2000" b="1" dirty="0">
                <a:solidFill>
                  <a:srgbClr val="FF0000"/>
                </a:solidFill>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যে</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সমাজ</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কোলাহলে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নির্জনতা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শান্তি</a:t>
            </a:r>
            <a:r>
              <a:rPr lang="en-US" sz="2000" dirty="0">
                <a:latin typeface="SutonnyOMJ" panose="01010600010101010101" pitchFamily="2" charset="0"/>
                <a:cs typeface="SutonnyOMJ" panose="01010600010101010101" pitchFamily="2" charset="0"/>
              </a:rPr>
              <a:t> ও </a:t>
            </a:r>
            <a:r>
              <a:rPr lang="en-US" sz="2000" dirty="0" err="1">
                <a:latin typeface="SutonnyOMJ" panose="01010600010101010101" pitchFamily="2" charset="0"/>
                <a:cs typeface="SutonnyOMJ" panose="01010600010101010101" pitchFamily="2" charset="0"/>
              </a:rPr>
              <a:t>সন্তুষ্টি</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প্রদান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a:t>
            </a:r>
            <a:r>
              <a:rPr lang="en-US" sz="2000" dirty="0">
                <a:latin typeface="SutonnyOMJ" panose="01010600010101010101" pitchFamily="2" charset="0"/>
                <a:cs typeface="SutonnyOMJ" panose="01010600010101010101" pitchFamily="2" charset="0"/>
              </a:rPr>
              <a:t>।</a:t>
            </a:r>
          </a:p>
          <a:p>
            <a:r>
              <a:rPr lang="en-US" sz="2000" dirty="0">
                <a:latin typeface="SutonnyOMJ" panose="01010600010101010101" pitchFamily="2" charset="0"/>
                <a:cs typeface="SutonnyOMJ" panose="01010600010101010101" pitchFamily="2" charset="0"/>
              </a:rPr>
              <a:t>৫. </a:t>
            </a:r>
            <a:r>
              <a:rPr lang="en-US" sz="2000" dirty="0" err="1">
                <a:latin typeface="SutonnyOMJ" panose="01010600010101010101" pitchFamily="2" charset="0"/>
                <a:cs typeface="SutonnyOMJ" panose="01010600010101010101" pitchFamily="2" charset="0"/>
              </a:rPr>
              <a:t>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নির্জনে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বসবাসকারী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একজন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ব্যক্তির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কীভাবে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বর্ণনা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করেছেন</a:t>
            </a:r>
            <a:r>
              <a:rPr lang="en-US" sz="2000" dirty="0">
                <a:latin typeface="SutonnyOMJ" panose="01010600010101010101" pitchFamily="2" charset="0"/>
                <a:cs typeface="SutonnyOMJ" panose="01010600010101010101" pitchFamily="2" charset="0"/>
              </a:rPr>
              <a:t>?</a:t>
            </a:r>
          </a:p>
          <a:p>
            <a:r>
              <a:rPr lang="en-US" sz="2000" b="1" dirty="0" err="1">
                <a:solidFill>
                  <a:srgbClr val="FF0000"/>
                </a:solidFill>
                <a:latin typeface="SutonnyOMJ" panose="01010600010101010101" pitchFamily="2" charset="0"/>
                <a:cs typeface="SutonnyOMJ" panose="01010600010101010101" pitchFamily="2" charset="0"/>
              </a:rPr>
              <a:t>উত্তর</a:t>
            </a:r>
            <a:r>
              <a:rPr lang="en-US" sz="2000" b="1" dirty="0">
                <a:solidFill>
                  <a:srgbClr val="FF0000"/>
                </a:solidFill>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এই</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ধরনের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জীবনকে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শান্তিপূর্ণ</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আত্মনির্ভরশীল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এবং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ঈর্ষা</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উচ্চাকাঙ্ক্ষার</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সংগ্রাম</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থেকে</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মুক্ত</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বলে</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বর্ণনা</a:t>
            </a:r>
            <a:r>
              <a:rPr lang="en-US" sz="2000" dirty="0">
                <a:latin typeface="SutonnyOMJ" panose="01010600010101010101" pitchFamily="2" charset="0"/>
                <a:cs typeface="SutonnyOMJ" panose="01010600010101010101" pitchFamily="2" charset="0"/>
              </a:rPr>
              <a:t> </a:t>
            </a:r>
            <a:r>
              <a:rPr lang="en-US" sz="2000" dirty="0" err="1">
                <a:latin typeface="SutonnyOMJ" panose="01010600010101010101" pitchFamily="2" charset="0"/>
                <a:cs typeface="SutonnyOMJ" panose="01010600010101010101" pitchFamily="2" charset="0"/>
              </a:rPr>
              <a:t>করেছেন</a:t>
            </a:r>
            <a:r>
              <a:rPr lang="en-US" sz="20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1837002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580494-58FF-448E-B8E4-3A78F069A09F}"/>
              </a:ext>
            </a:extLst>
          </p:cNvPr>
          <p:cNvSpPr/>
          <p:nvPr/>
        </p:nvSpPr>
        <p:spPr>
          <a:xfrm>
            <a:off x="461433" y="3995678"/>
            <a:ext cx="11345333" cy="2862322"/>
          </a:xfrm>
          <a:prstGeom prst="rect">
            <a:avLst/>
          </a:prstGeom>
        </p:spPr>
        <p:txBody>
          <a:bodyPr wrap="square">
            <a:spAutoFit/>
          </a:bodyPr>
          <a:lstStyle/>
          <a:p>
            <a:r>
              <a:rPr lang="en-US" dirty="0">
                <a:latin typeface="SutonnyOMJ" panose="01010600010101010101" pitchFamily="2" charset="0"/>
                <a:cs typeface="SutonnyOMJ" panose="01010600010101010101" pitchFamily="2" charset="0"/>
              </a:rPr>
              <a:t>৬. </a:t>
            </a:r>
            <a:r>
              <a:rPr lang="en-US" dirty="0" err="1">
                <a:latin typeface="SutonnyOMJ" panose="01010600010101010101" pitchFamily="2" charset="0"/>
                <a:cs typeface="SutonnyOMJ" panose="01010600010101010101" pitchFamily="2" charset="0"/>
              </a:rPr>
              <a:t>কবিতায়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বলেছেন</a:t>
            </a:r>
            <a:r>
              <a:rPr lang="en-US" dirty="0">
                <a:latin typeface="SutonnyOMJ" panose="01010600010101010101" pitchFamily="2" charset="0"/>
                <a:cs typeface="SutonnyOMJ" panose="01010600010101010101" pitchFamily="2" charset="0"/>
              </a:rPr>
              <a:t>?</a:t>
            </a:r>
          </a:p>
          <a:p>
            <a:r>
              <a:rPr lang="en-US" b="1" dirty="0" err="1">
                <a:solidFill>
                  <a:srgbClr val="FF0000"/>
                </a:solidFill>
                <a:latin typeface="SutonnyOMJ" panose="01010600010101010101" pitchFamily="2" charset="0"/>
                <a:cs typeface="SutonnyOMJ" panose="01010600010101010101" pitchFamily="2" charset="0"/>
              </a:rPr>
              <a:t>উত্তর</a:t>
            </a:r>
            <a:r>
              <a:rPr lang="en-US" b="1" dirty="0">
                <a:solidFill>
                  <a:srgbClr val="FF0000"/>
                </a:solidFill>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সরলতা</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নির্জনতার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মধ্যে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পাওয়া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বাহ্যিক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স্বীকৃতির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প্রয়োজন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ছাড়াই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একজন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একাত্ম</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৭. </a:t>
            </a:r>
            <a:r>
              <a:rPr lang="en-US" dirty="0" err="1">
                <a:latin typeface="SutonnyOMJ" panose="01010600010101010101" pitchFamily="2" charset="0"/>
                <a:cs typeface="SutonnyOMJ" panose="01010600010101010101" pitchFamily="2" charset="0"/>
              </a:rPr>
              <a:t>কবিতায়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বাক্যাংশটির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তাৎপর্য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a:t>
            </a:r>
          </a:p>
          <a:p>
            <a:r>
              <a:rPr lang="en-US" b="1" dirty="0" err="1">
                <a:solidFill>
                  <a:srgbClr val="FF0000"/>
                </a:solidFill>
                <a:latin typeface="SutonnyOMJ" panose="01010600010101010101" pitchFamily="2" charset="0"/>
                <a:cs typeface="SutonnyOMJ" panose="01010600010101010101" pitchFamily="2" charset="0"/>
              </a:rPr>
              <a:t>উত্তর</a:t>
            </a:r>
            <a:r>
              <a:rPr lang="en-US" b="1" dirty="0">
                <a:solidFill>
                  <a:srgbClr val="FF0000"/>
                </a:solidFill>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বিষয়টির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বাইরের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জটিলতা</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উদ্বেগ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জীবনযাপন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৮. “</a:t>
            </a:r>
            <a:r>
              <a:rPr lang="en-US" dirty="0" err="1">
                <a:latin typeface="SutonnyOMJ" panose="01010600010101010101" pitchFamily="2" charset="0"/>
                <a:cs typeface="SutonnyOMJ" panose="01010600010101010101" pitchFamily="2" charset="0"/>
              </a:rPr>
              <a:t>মধুর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অবসর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বোঝাতে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চেয়েছেন</a:t>
            </a:r>
            <a:r>
              <a:rPr lang="en-US" dirty="0">
                <a:latin typeface="SutonnyOMJ" panose="01010600010101010101" pitchFamily="2" charset="0"/>
                <a:cs typeface="SutonnyOMJ" panose="01010600010101010101" pitchFamily="2" charset="0"/>
              </a:rPr>
              <a:t>?</a:t>
            </a:r>
          </a:p>
          <a:p>
            <a:r>
              <a:rPr lang="en-US" b="1" dirty="0" err="1">
                <a:solidFill>
                  <a:srgbClr val="FF0000"/>
                </a:solidFill>
                <a:latin typeface="SutonnyOMJ" panose="01010600010101010101" pitchFamily="2" charset="0"/>
                <a:cs typeface="SutonnyOMJ" panose="01010600010101010101" pitchFamily="2" charset="0"/>
              </a:rPr>
              <a:t>উত্তর</a:t>
            </a:r>
            <a:r>
              <a:rPr lang="en-US" b="1" dirty="0">
                <a:solidFill>
                  <a:srgbClr val="FF0000"/>
                </a:solidFill>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বাক্যাংশটি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সমাজের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ব্যস্ততা</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চাপ</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নির্জনতার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শান্তিপূর্ণ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বোঝায়</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৯. </a:t>
            </a:r>
            <a:r>
              <a:rPr lang="en-US" dirty="0" err="1">
                <a:latin typeface="SutonnyOMJ" panose="01010600010101010101" pitchFamily="2" charset="0"/>
                <a:cs typeface="SutonnyOMJ" panose="01010600010101010101" pitchFamily="2" charset="0"/>
              </a:rPr>
              <a:t>উচ্চাকাঙ্ক্ষা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সম্পর্কে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দৃষ্টিভঙ্গি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a:t>
            </a:r>
          </a:p>
          <a:p>
            <a:r>
              <a:rPr lang="en-US" b="1" dirty="0" err="1">
                <a:solidFill>
                  <a:srgbClr val="FF0000"/>
                </a:solidFill>
                <a:latin typeface="SutonnyOMJ" panose="01010600010101010101" pitchFamily="2" charset="0"/>
                <a:cs typeface="SutonnyOMJ" panose="01010600010101010101" pitchFamily="2" charset="0"/>
              </a:rPr>
              <a:t>উত্তর</a:t>
            </a:r>
            <a:r>
              <a:rPr lang="en-US" b="1" dirty="0">
                <a:solidFill>
                  <a:srgbClr val="FF0000"/>
                </a:solidFill>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বোঝাতে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চেয়েছেন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উচ্চাকাঙ্ক্ষা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সমস্যার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উৎস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নির্জনতায়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ধরনের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আকাঙ্ক্ষা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মুক্ত</a:t>
            </a:r>
            <a:r>
              <a:rPr lang="en-US" dirty="0">
                <a:latin typeface="SutonnyOMJ" panose="01010600010101010101" pitchFamily="2" charset="0"/>
                <a:cs typeface="SutonnyOMJ" panose="01010600010101010101" pitchFamily="2" charset="0"/>
              </a:rPr>
              <a:t>।</a:t>
            </a:r>
          </a:p>
          <a:p>
            <a:r>
              <a:rPr lang="en-US" dirty="0">
                <a:latin typeface="SutonnyOMJ" panose="01010600010101010101" pitchFamily="2" charset="0"/>
                <a:cs typeface="SutonnyOMJ" panose="01010600010101010101" pitchFamily="2" charset="0"/>
              </a:rPr>
              <a:t>১০. </a:t>
            </a:r>
            <a:r>
              <a:rPr lang="en-US" dirty="0" err="1">
                <a:latin typeface="SutonnyOMJ" panose="01010600010101010101" pitchFamily="2" charset="0"/>
                <a:cs typeface="SutonnyOMJ" panose="01010600010101010101" pitchFamily="2" charset="0"/>
              </a:rPr>
              <a:t>কবিতাটির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কেমন</a:t>
            </a:r>
            <a:r>
              <a:rPr lang="en-US" dirty="0">
                <a:latin typeface="SutonnyOMJ" panose="01010600010101010101" pitchFamily="2" charset="0"/>
                <a:cs typeface="SutonnyOMJ" panose="01010600010101010101" pitchFamily="2" charset="0"/>
              </a:rPr>
              <a:t>?</a:t>
            </a:r>
          </a:p>
          <a:p>
            <a:r>
              <a:rPr lang="en-US" b="1" dirty="0" err="1">
                <a:solidFill>
                  <a:srgbClr val="FF0000"/>
                </a:solidFill>
                <a:latin typeface="SutonnyOMJ" panose="01010600010101010101" pitchFamily="2" charset="0"/>
                <a:cs typeface="SutonnyOMJ" panose="01010600010101010101" pitchFamily="2" charset="0"/>
              </a:rPr>
              <a:t>উত্তর</a:t>
            </a:r>
            <a:r>
              <a:rPr lang="en-US" b="1" dirty="0">
                <a:solidFill>
                  <a:srgbClr val="FF0000"/>
                </a:solidFill>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চিন্তাশীল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মননশীল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নির্জনতায়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প্রাপ্ত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সুখকে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উদযাপন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a:t>
            </a:r>
          </a:p>
        </p:txBody>
      </p:sp>
      <p:sp>
        <p:nvSpPr>
          <p:cNvPr id="3" name="Rectangle 2">
            <a:extLst>
              <a:ext uri="{FF2B5EF4-FFF2-40B4-BE49-F238E27FC236}">
                <a16:creationId xmlns:a16="http://schemas.microsoft.com/office/drawing/2014/main" id="{762AF811-257A-4B4A-AAC0-D4C5D66F840C}"/>
              </a:ext>
            </a:extLst>
          </p:cNvPr>
          <p:cNvSpPr/>
          <p:nvPr/>
        </p:nvSpPr>
        <p:spPr>
          <a:xfrm>
            <a:off x="461433" y="118745"/>
            <a:ext cx="11269133" cy="3970318"/>
          </a:xfrm>
          <a:prstGeom prst="rect">
            <a:avLst/>
          </a:prstGeom>
        </p:spPr>
        <p:txBody>
          <a:bodyPr wrap="square">
            <a:spAutoFit/>
          </a:bodyPr>
          <a:lstStyle/>
          <a:p>
            <a:pPr fontAlgn="base"/>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6. What does the poet say about the nature of contentment in the poem?</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Contentment is found in simplicity and solitude, where one is in harmony with nature, without the need for external recognition.</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7. What is the significance of the phrase “Happy the man, and happy he alone” in the poem?</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It emphasizes that true happiness comes from living a life of simplicity, free from the complexities and anxieties of the outside world.</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 What does the poet mean by “A sweet retired leisure”?</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phrase refers to the calm, peaceful life of solitude, free from the busyness and stress of society.</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9. What is the poet’s view on ambition?</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poet suggests that ambition is a source of trouble and that those who are content with solitude are free from such desires.</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10.What is the tone of the poem?</a:t>
            </a:r>
            <a:endParaRPr lang="en-US" sz="16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600" b="1" dirty="0">
                <a:solidFill>
                  <a:srgbClr val="FF0000"/>
                </a:solidFill>
                <a:latin typeface="Times New Roman" panose="02020603050405020304" pitchFamily="18" charset="0"/>
                <a:ea typeface="Times New Roman" panose="02020603050405020304" pitchFamily="18" charset="0"/>
                <a:cs typeface="Times New Roman" panose="02020603050405020304" pitchFamily="18" charset="0"/>
              </a:rPr>
              <a:t>Answer: </a:t>
            </a: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tone is reflective, serene, and contemplative, celebrating the peace and happiness found in solitude.</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3686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6C26A41-6424-4465-A6F4-0FA47BB857D1}"/>
              </a:ext>
            </a:extLst>
          </p:cNvPr>
          <p:cNvSpPr/>
          <p:nvPr/>
        </p:nvSpPr>
        <p:spPr>
          <a:xfrm>
            <a:off x="550333" y="2174502"/>
            <a:ext cx="11091333" cy="1323439"/>
          </a:xfrm>
          <a:prstGeom prst="rect">
            <a:avLst/>
          </a:prstGeom>
        </p:spPr>
        <p:txBody>
          <a:bodyPr wrap="square">
            <a:spAutoFit/>
          </a:bodyPr>
          <a:lstStyle/>
          <a:p>
            <a:pPr fontAlgn="base"/>
            <a:r>
              <a:rPr lang="en-US" sz="4000" b="1" dirty="0">
                <a:solidFill>
                  <a:srgbClr val="00B0F0"/>
                </a:solidFill>
                <a:effectLst/>
                <a:latin typeface="Times New Roman" panose="02020603050405020304" pitchFamily="18" charset="0"/>
                <a:ea typeface="Times New Roman" panose="02020603050405020304" pitchFamily="18" charset="0"/>
                <a:cs typeface="Times New Roman" panose="02020603050405020304" pitchFamily="18" charset="0"/>
              </a:rPr>
              <a:t>Extra Question: </a:t>
            </a:r>
            <a:r>
              <a:rPr lang="en-US" sz="4000" dirty="0">
                <a:solidFill>
                  <a:srgbClr val="00B0F0"/>
                </a:solidFill>
                <a:latin typeface="Times New Roman" panose="02020603050405020304" pitchFamily="18" charset="0"/>
                <a:ea typeface="Times New Roman" panose="02020603050405020304" pitchFamily="18" charset="0"/>
                <a:cs typeface="Times New Roman" panose="02020603050405020304" pitchFamily="18" charset="0"/>
              </a:rPr>
              <a:t>Questions Answers for Ode on Solitude by Alexander Pope----------------</a:t>
            </a:r>
          </a:p>
        </p:txBody>
      </p:sp>
    </p:spTree>
    <p:extLst>
      <p:ext uri="{BB962C8B-B14F-4D97-AF65-F5344CB8AC3E}">
        <p14:creationId xmlns:p14="http://schemas.microsoft.com/office/powerpoint/2010/main" val="1120725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1F06B05-94FC-4715-8864-24F0298B7E68}"/>
              </a:ext>
            </a:extLst>
          </p:cNvPr>
          <p:cNvSpPr txBox="1"/>
          <p:nvPr/>
        </p:nvSpPr>
        <p:spPr>
          <a:xfrm>
            <a:off x="427566" y="220133"/>
            <a:ext cx="11336867" cy="3908762"/>
          </a:xfrm>
          <a:prstGeom prst="rect">
            <a:avLst/>
          </a:prstGeom>
          <a:noFill/>
        </p:spPr>
        <p:txBody>
          <a:bodyPr wrap="square" rtlCol="0">
            <a:spAutoFit/>
          </a:bodyPr>
          <a:lstStyle/>
          <a:p>
            <a:pPr algn="just"/>
            <a:r>
              <a:rPr lang="en-US" b="1" dirty="0">
                <a:latin typeface="Times New Roman" panose="02020603050405020304" pitchFamily="18" charset="0"/>
                <a:cs typeface="Times New Roman" panose="02020603050405020304" pitchFamily="18" charset="0"/>
              </a:rPr>
              <a:t>1.What is an ode?</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Answer: The ode is a lyrical poem in the form of an address to a person or an object. It is dignified in subject, tone and style. It deals with a noble theme.</a:t>
            </a:r>
          </a:p>
          <a:p>
            <a:pPr algn="just"/>
            <a:r>
              <a:rPr lang="en-US" b="1" dirty="0">
                <a:latin typeface="Times New Roman" panose="02020603050405020304" pitchFamily="18" charset="0"/>
                <a:cs typeface="Times New Roman" panose="02020603050405020304" pitchFamily="18" charset="0"/>
              </a:rPr>
              <a:t>2. What is a metaphor? Give an example.</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Answer: Metaphor is figure of speech in which an implicit comparison is made between two different things. Example: ‘Hurt’ is such a strange polythene bag.</a:t>
            </a:r>
          </a:p>
          <a:p>
            <a:pPr algn="just"/>
            <a:r>
              <a:rPr lang="en-US" b="1" dirty="0">
                <a:latin typeface="Times New Roman" panose="02020603050405020304" pitchFamily="18" charset="0"/>
                <a:cs typeface="Times New Roman" panose="02020603050405020304" pitchFamily="18" charset="0"/>
              </a:rPr>
              <a:t>3. Form whom do they get attire in “Ode on Solitude”?</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Answer: They get attire from his flocks.</a:t>
            </a:r>
          </a:p>
          <a:p>
            <a:pPr algn="just"/>
            <a:r>
              <a:rPr lang="en-US" b="1" dirty="0">
                <a:latin typeface="Times New Roman" panose="02020603050405020304" pitchFamily="18" charset="0"/>
                <a:cs typeface="Times New Roman" panose="02020603050405020304" pitchFamily="18" charset="0"/>
              </a:rPr>
              <a:t>4. What are the features of a happy life?</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Answer: </a:t>
            </a:r>
            <a:r>
              <a:rPr lang="en-US" sz="1600" dirty="0">
                <a:latin typeface="Times New Roman" panose="02020603050405020304" pitchFamily="18" charset="0"/>
                <a:cs typeface="Times New Roman" panose="02020603050405020304" pitchFamily="18" charset="0"/>
              </a:rPr>
              <a:t>The main feature of a happy life is contentment with whatever are has it is through this contentment that one enjoys peace of mind, good health and sound sleep. Such men do not run after material things since they have limited desires</a:t>
            </a:r>
            <a:r>
              <a:rPr lang="en-US" dirty="0">
                <a:latin typeface="Times New Roman" panose="02020603050405020304" pitchFamily="18" charset="0"/>
                <a:cs typeface="Times New Roman" panose="02020603050405020304" pitchFamily="18" charset="0"/>
              </a:rPr>
              <a:t>.</a:t>
            </a:r>
          </a:p>
          <a:p>
            <a:pPr algn="just"/>
            <a:r>
              <a:rPr lang="en-US" b="1" dirty="0">
                <a:latin typeface="Times New Roman" panose="02020603050405020304" pitchFamily="18" charset="0"/>
                <a:cs typeface="Times New Roman" panose="02020603050405020304" pitchFamily="18" charset="0"/>
              </a:rPr>
              <a:t>5. What is the secret of the happily life?</a:t>
            </a: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Answer:  The secret of a happy life is; a life of peace and contentment.</a:t>
            </a:r>
          </a:p>
          <a:p>
            <a:pPr algn="just"/>
            <a:endParaRPr lang="en-US" sz="1400" dirty="0">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852466DB-6CDA-41A1-B5B6-3F654DFD50BF}"/>
              </a:ext>
            </a:extLst>
          </p:cNvPr>
          <p:cNvSpPr/>
          <p:nvPr/>
        </p:nvSpPr>
        <p:spPr>
          <a:xfrm>
            <a:off x="338667" y="3853808"/>
            <a:ext cx="11197166" cy="2862322"/>
          </a:xfrm>
          <a:prstGeom prst="rect">
            <a:avLst/>
          </a:prstGeom>
        </p:spPr>
        <p:txBody>
          <a:bodyPr wrap="square">
            <a:spAutoFit/>
          </a:bodyPr>
          <a:lstStyle/>
          <a:p>
            <a:pPr algn="just"/>
            <a:r>
              <a:rPr lang="en-US" dirty="0">
                <a:latin typeface="SutonnyOMJ" panose="01010600010101010101" pitchFamily="2" charset="0"/>
                <a:cs typeface="SutonnyOMJ" panose="01010600010101010101" pitchFamily="2" charset="0"/>
              </a:rPr>
              <a:t>১. </a:t>
            </a:r>
            <a:r>
              <a:rPr lang="en-US" dirty="0" err="1">
                <a:latin typeface="SutonnyOMJ" panose="01010600010101010101" pitchFamily="2" charset="0"/>
                <a:cs typeface="SutonnyOMJ" panose="01010600010101010101" pitchFamily="2" charset="0"/>
              </a:rPr>
              <a:t>ওড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a:t>
            </a:r>
            <a:r>
              <a:rPr lang="en-US" dirty="0">
                <a:latin typeface="SutonnyOMJ" panose="01010600010101010101" pitchFamily="2" charset="0"/>
                <a:cs typeface="SutonnyOMJ" panose="01010600010101010101" pitchFamily="2" charset="0"/>
              </a:rPr>
              <a:t>?</a:t>
            </a:r>
          </a:p>
          <a:p>
            <a:pPr algn="just"/>
            <a:r>
              <a:rPr lang="en-US" dirty="0" err="1">
                <a:latin typeface="SutonnyOMJ" panose="01010600010101010101" pitchFamily="2" charset="0"/>
                <a:cs typeface="SutonnyOMJ" panose="01010600010101010101" pitchFamily="2" charset="0"/>
              </a:rPr>
              <a:t>উত্তর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ওড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বস্তুকে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উদ্দেশ্য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রচিত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গীতিকবিতা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বিষয়বস্তু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সুর</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শৈলী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মহিমান্বিত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মহ</a:t>
            </a:r>
            <a:r>
              <a:rPr lang="en-US" dirty="0">
                <a:latin typeface="SutonnyOMJ" panose="01010600010101010101" pitchFamily="2" charset="0"/>
                <a:cs typeface="SutonnyOMJ" panose="01010600010101010101" pitchFamily="2" charset="0"/>
              </a:rPr>
              <a:t>ৎ </a:t>
            </a:r>
            <a:r>
              <a:rPr lang="en-US" dirty="0" err="1">
                <a:latin typeface="SutonnyOMJ" panose="01010600010101010101" pitchFamily="2" charset="0"/>
                <a:cs typeface="SutonnyOMJ" panose="01010600010101010101" pitchFamily="2" charset="0"/>
              </a:rPr>
              <a:t>বিষয়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রচিত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২. </a:t>
            </a:r>
            <a:r>
              <a:rPr lang="en-US" dirty="0" err="1">
                <a:latin typeface="SutonnyOMJ" panose="01010600010101010101" pitchFamily="2" charset="0"/>
                <a:cs typeface="SutonnyOMJ" panose="01010600010101010101" pitchFamily="2" charset="0"/>
              </a:rPr>
              <a:t>রূপক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উদাহরণ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দাও</a:t>
            </a:r>
            <a:r>
              <a:rPr lang="en-US" dirty="0">
                <a:latin typeface="SutonnyOMJ" panose="01010600010101010101" pitchFamily="2" charset="0"/>
                <a:cs typeface="SutonnyOMJ" panose="01010600010101010101" pitchFamily="2" charset="0"/>
              </a:rPr>
              <a:t>।</a:t>
            </a:r>
          </a:p>
          <a:p>
            <a:pPr algn="just"/>
            <a:r>
              <a:rPr lang="en-US" dirty="0" err="1">
                <a:latin typeface="SutonnyOMJ" panose="01010600010101010101" pitchFamily="2" charset="0"/>
                <a:cs typeface="SutonnyOMJ" panose="01010600010101010101" pitchFamily="2" charset="0"/>
              </a:rPr>
              <a:t>উত্তর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রূপক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অলঙ্কার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যেখানে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ভিন্ন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মধ্যে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প্রচ্ছন্ন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তুলনা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উদাহরণ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আঘাত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অদ্ভুত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পলিথিনের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ব্যাগ</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৩. “</a:t>
            </a:r>
            <a:r>
              <a:rPr lang="en-US" dirty="0" err="1">
                <a:latin typeface="SutonnyOMJ" panose="01010600010101010101" pitchFamily="2" charset="0"/>
                <a:cs typeface="SutonnyOMJ" panose="01010600010101010101" pitchFamily="2" charset="0"/>
              </a:rPr>
              <a:t>ওড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সলিটিউড</a:t>
            </a:r>
            <a:r>
              <a:rPr lang="en-US" dirty="0">
                <a:latin typeface="SutonnyOMJ" panose="01010600010101010101" pitchFamily="2" charset="0"/>
                <a:cs typeface="SutonnyOMJ" panose="01010600010101010101" pitchFamily="2" charset="0"/>
              </a:rPr>
              <a:t>”-এ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পোশাক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পায়?উত্তর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মেষপালের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পোশাক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পায়</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৪.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বৈশিষ্ট্যগুলো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a:t>
            </a:r>
          </a:p>
          <a:p>
            <a:pPr algn="just"/>
            <a:r>
              <a:rPr lang="en-US" dirty="0" err="1">
                <a:latin typeface="SutonnyOMJ" panose="01010600010101010101" pitchFamily="2" charset="0"/>
                <a:cs typeface="SutonnyOMJ" panose="01010600010101010101" pitchFamily="2" charset="0"/>
              </a:rPr>
              <a:t>উত্তর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প্রধান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বৈশিষ্ট্য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মাধ্যমেই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একজন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ব্যক্তি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সুস্বাস্থ্য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ঘুম</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উপভোগ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ধরনের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মানুষেরা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জাগতিক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জিনিসের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পিছনে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আকাঙ্ক্ষা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সীমিত</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৫.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রহস্য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উত্তর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রহস্য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সন্তুষ্টির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a:t>
            </a:r>
            <a:r>
              <a:rPr lang="en-US"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1815663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1E13792-ADA7-498F-B84B-FCBD13A614D0}"/>
              </a:ext>
            </a:extLst>
          </p:cNvPr>
          <p:cNvSpPr/>
          <p:nvPr/>
        </p:nvSpPr>
        <p:spPr>
          <a:xfrm>
            <a:off x="325967" y="3825376"/>
            <a:ext cx="11540066" cy="2800767"/>
          </a:xfrm>
          <a:prstGeom prst="rect">
            <a:avLst/>
          </a:prstGeom>
        </p:spPr>
        <p:txBody>
          <a:bodyPr wrap="square">
            <a:spAutoFit/>
          </a:bodyPr>
          <a:lstStyle/>
          <a:p>
            <a:pPr algn="just"/>
            <a:r>
              <a:rPr lang="en-US" sz="1600" dirty="0">
                <a:latin typeface="SutonnyOMJ" panose="01010600010101010101" pitchFamily="2" charset="0"/>
                <a:cs typeface="SutonnyOMJ" panose="01010600010101010101" pitchFamily="2" charset="0"/>
              </a:rPr>
              <a:t>৬. </a:t>
            </a:r>
            <a:r>
              <a:rPr lang="en-US" sz="1600" dirty="0" err="1">
                <a:latin typeface="SutonnyOMJ" panose="01010600010101010101" pitchFamily="2" charset="0"/>
                <a:cs typeface="SutonnyOMJ" panose="01010600010101010101" pitchFamily="2" charset="0"/>
              </a:rPr>
              <a:t>মৃত্যুর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কামনা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করেন</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কেউ</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প্রকাশ</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যেখানে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সমাধিস্থ</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সমাধিফলক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থাকুক</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৭. </a:t>
            </a:r>
            <a:r>
              <a:rPr lang="en-US" sz="1600" dirty="0" err="1">
                <a:latin typeface="SutonnyOMJ" panose="01010600010101010101" pitchFamily="2" charset="0"/>
                <a:cs typeface="SutonnyOMJ" panose="01010600010101010101" pitchFamily="2" charset="0"/>
              </a:rPr>
              <a:t>নিজের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উচ্চাকাঙ্ক্ষা</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পূরণের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জন্য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করেন</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নিজের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উচ্চাকাঙ্ক্ষা</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পূরণের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জন্য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অবসর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পড়াশোনা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বিশ্রাম</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মধুর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বিনোদন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ধ্যানে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কাটান</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৮.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নিঃশব্দে</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বাঁচতে</a:t>
            </a:r>
            <a:r>
              <a:rPr lang="en-US" sz="1600" dirty="0">
                <a:latin typeface="SutonnyOMJ" panose="01010600010101010101" pitchFamily="2" charset="0"/>
                <a:cs typeface="SutonnyOMJ" panose="01010600010101010101" pitchFamily="2" charset="0"/>
              </a:rPr>
              <a:t> ও </a:t>
            </a:r>
            <a:r>
              <a:rPr lang="en-US" sz="1600" dirty="0" err="1">
                <a:latin typeface="SutonnyOMJ" panose="01010600010101010101" pitchFamily="2" charset="0"/>
                <a:cs typeface="SutonnyOMJ" panose="01010600010101010101" pitchFamily="2" charset="0"/>
              </a:rPr>
              <a:t>মরতে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কেন</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নিঃশব্দে</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বাঁচতে</a:t>
            </a:r>
            <a:r>
              <a:rPr lang="en-US" sz="1600" dirty="0">
                <a:latin typeface="SutonnyOMJ" panose="01010600010101010101" pitchFamily="2" charset="0"/>
                <a:cs typeface="SutonnyOMJ" panose="01010600010101010101" pitchFamily="2" charset="0"/>
              </a:rPr>
              <a:t> ও </a:t>
            </a:r>
            <a:r>
              <a:rPr lang="en-US" sz="1600" dirty="0" err="1">
                <a:latin typeface="SutonnyOMJ" panose="01010600010101010101" pitchFamily="2" charset="0"/>
                <a:cs typeface="SutonnyOMJ" panose="01010600010101010101" pitchFamily="2" charset="0"/>
              </a:rPr>
              <a:t>মরতে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অদেখা</a:t>
            </a:r>
            <a:r>
              <a:rPr lang="en-US" sz="1600" dirty="0">
                <a:latin typeface="SutonnyOMJ" panose="01010600010101010101" pitchFamily="2" charset="0"/>
                <a:cs typeface="SutonnyOMJ" panose="01010600010101010101" pitchFamily="2" charset="0"/>
              </a:rPr>
              <a:t> ও </a:t>
            </a:r>
            <a:r>
              <a:rPr lang="en-US" sz="1600" dirty="0" err="1">
                <a:latin typeface="SutonnyOMJ" panose="01010600010101010101" pitchFamily="2" charset="0"/>
                <a:cs typeface="SutonnyOMJ" panose="01010600010101010101" pitchFamily="2" charset="0"/>
              </a:rPr>
              <a:t>অজ্ঞাতসারে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বাঁচতে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জীবন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ও </a:t>
            </a:r>
            <a:r>
              <a:rPr lang="en-US" sz="1600" dirty="0" err="1">
                <a:latin typeface="SutonnyOMJ" panose="01010600010101010101" pitchFamily="2" charset="0"/>
                <a:cs typeface="SutonnyOMJ" panose="01010600010101010101" pitchFamily="2" charset="0"/>
              </a:rPr>
              <a:t>মনের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শান্তি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নীরবে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কেউ</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প্রকাশ</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৯. </a:t>
            </a:r>
            <a:r>
              <a:rPr lang="en-US" sz="1600" dirty="0" err="1">
                <a:latin typeface="SutonnyOMJ" panose="01010600010101010101" pitchFamily="2" charset="0"/>
                <a:cs typeface="SutonnyOMJ" panose="01010600010101010101" pitchFamily="2" charset="0"/>
              </a:rPr>
              <a:t>একজন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মানুষকে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সবচেয়ে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বেশি</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আনন্দ</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দেয়</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একজন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মানুষ</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অবসর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মধুর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বিনোদনে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কাটান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কিন্তু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ধ্যান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সবচেয়ে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বেশি</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আনন্দ</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দেয়</a:t>
            </a:r>
            <a:r>
              <a:rPr lang="en-US" sz="16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১০. </a:t>
            </a:r>
            <a:r>
              <a:rPr lang="en-US" sz="1600" dirty="0" err="1">
                <a:latin typeface="SutonnyOMJ" panose="01010600010101010101" pitchFamily="2" charset="0"/>
                <a:cs typeface="SutonnyOMJ" panose="01010600010101010101" pitchFamily="2" charset="0"/>
              </a:rPr>
              <a:t>আপনাদের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মধ্যে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কতজন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বলতে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বোঝায়</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আমরা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প্রত্যেকেই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সন্তুষ্টি</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থেকেই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আসে</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সন্তুষ্টিই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উপাদান</a:t>
            </a:r>
            <a:r>
              <a:rPr lang="en-US" sz="1600" dirty="0">
                <a:latin typeface="SutonnyOMJ" panose="01010600010101010101" pitchFamily="2" charset="0"/>
                <a:cs typeface="SutonnyOMJ" panose="01010600010101010101" pitchFamily="2" charset="0"/>
              </a:rPr>
              <a:t>।</a:t>
            </a:r>
          </a:p>
        </p:txBody>
      </p:sp>
      <p:sp>
        <p:nvSpPr>
          <p:cNvPr id="4" name="Rectangle 3">
            <a:extLst>
              <a:ext uri="{FF2B5EF4-FFF2-40B4-BE49-F238E27FC236}">
                <a16:creationId xmlns:a16="http://schemas.microsoft.com/office/drawing/2014/main" id="{A674AD4A-1E6C-47A2-AD1C-74CBC8B028A0}"/>
              </a:ext>
            </a:extLst>
          </p:cNvPr>
          <p:cNvSpPr/>
          <p:nvPr/>
        </p:nvSpPr>
        <p:spPr>
          <a:xfrm>
            <a:off x="325967" y="456160"/>
            <a:ext cx="11540065" cy="3236207"/>
          </a:xfrm>
          <a:prstGeom prst="rect">
            <a:avLst/>
          </a:prstGeom>
        </p:spPr>
        <p:txBody>
          <a:bodyPr wrap="square">
            <a:spAutoFit/>
          </a:bodyPr>
          <a:lstStyle/>
          <a:p>
            <a:pPr>
              <a:lnSpc>
                <a:spcPct val="107000"/>
              </a:lnSpc>
            </a:pPr>
            <a:r>
              <a:rPr lang="en-US" sz="1600" b="1" dirty="0">
                <a:latin typeface="Times New Roman" panose="02020603050405020304" pitchFamily="18" charset="0"/>
                <a:ea typeface="Calibri" panose="020F0502020204030204" pitchFamily="34" charset="0"/>
                <a:cs typeface="Times New Roman" panose="02020603050405020304" pitchFamily="18" charset="0"/>
              </a:rPr>
              <a:t>6. What does the poet wish for after death?</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dirty="0">
                <a:latin typeface="Times New Roman" panose="02020603050405020304" pitchFamily="18" charset="0"/>
                <a:ea typeface="Calibri" panose="020F0502020204030204" pitchFamily="34" charset="0"/>
                <a:cs typeface="Times New Roman" panose="02020603050405020304" pitchFamily="18" charset="0"/>
              </a:rPr>
              <a:t>Answer: The poet wishes that nobody should express sorrow after death. He does not want a tombstone at the place where he will be buried after his death.</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b="1" dirty="0">
                <a:latin typeface="Times New Roman" panose="02020603050405020304" pitchFamily="18" charset="0"/>
                <a:ea typeface="Calibri" panose="020F0502020204030204" pitchFamily="34" charset="0"/>
                <a:cs typeface="Times New Roman" panose="02020603050405020304" pitchFamily="18" charset="0"/>
              </a:rPr>
              <a:t>7. What does he do to satisfy his ambition?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dirty="0">
                <a:latin typeface="Times New Roman" panose="02020603050405020304" pitchFamily="18" charset="0"/>
                <a:ea typeface="Calibri" panose="020F0502020204030204" pitchFamily="34" charset="0"/>
                <a:cs typeface="Times New Roman" panose="02020603050405020304" pitchFamily="18" charset="0"/>
              </a:rPr>
              <a:t>Answer:  In order to satisfy his ambition he spends his leisure in study, rest, sweet recreation and meditation.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b="1" dirty="0">
                <a:latin typeface="Times New Roman" panose="02020603050405020304" pitchFamily="18" charset="0"/>
                <a:ea typeface="Calibri" panose="020F0502020204030204" pitchFamily="34" charset="0"/>
                <a:cs typeface="Times New Roman" panose="02020603050405020304" pitchFamily="18" charset="0"/>
              </a:rPr>
              <a:t>8. What does the Poet want to live and die stealthily? Why?</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dirty="0">
                <a:latin typeface="Times New Roman" panose="02020603050405020304" pitchFamily="18" charset="0"/>
                <a:ea typeface="Calibri" panose="020F0502020204030204" pitchFamily="34" charset="0"/>
                <a:cs typeface="Times New Roman" panose="02020603050405020304" pitchFamily="18" charset="0"/>
              </a:rPr>
              <a:t>Answer:  The poet wants to live and die stealthily because he wants to live unseen and unknown. This life can give him happiness and peace of mind. He wants to die quietly so that no one can express sorrow after his death.</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b="1" dirty="0">
                <a:latin typeface="Times New Roman" panose="02020603050405020304" pitchFamily="18" charset="0"/>
                <a:ea typeface="Calibri" panose="020F0502020204030204" pitchFamily="34" charset="0"/>
                <a:cs typeface="Times New Roman" panose="02020603050405020304" pitchFamily="18" charset="0"/>
              </a:rPr>
              <a:t>9. What pleases a happy man most?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b="1" dirty="0">
                <a:latin typeface="Times New Roman" panose="02020603050405020304" pitchFamily="18" charset="0"/>
                <a:ea typeface="Calibri" panose="020F0502020204030204" pitchFamily="34" charset="0"/>
                <a:cs typeface="Times New Roman" panose="02020603050405020304" pitchFamily="18" charset="0"/>
              </a:rPr>
              <a:t>Answer: </a:t>
            </a:r>
            <a:r>
              <a:rPr lang="en-US" sz="1600" dirty="0">
                <a:latin typeface="Times New Roman" panose="02020603050405020304" pitchFamily="18" charset="0"/>
                <a:ea typeface="Calibri" panose="020F0502020204030204" pitchFamily="34" charset="0"/>
                <a:cs typeface="Times New Roman" panose="02020603050405020304" pitchFamily="18" charset="0"/>
              </a:rPr>
              <a:t>A Happy man spends his leisure in sweet recreation but meditation pleases him most.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b="1" dirty="0">
                <a:latin typeface="Times New Roman" panose="02020603050405020304" pitchFamily="18" charset="0"/>
                <a:ea typeface="Calibri" panose="020F0502020204030204" pitchFamily="34" charset="0"/>
                <a:cs typeface="Times New Roman" panose="02020603050405020304" pitchFamily="18" charset="0"/>
              </a:rPr>
              <a:t>10. How many of you want to be happy? What constitutes happiness?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en-US" sz="1600" dirty="0">
                <a:latin typeface="Times New Roman" panose="02020603050405020304" pitchFamily="18" charset="0"/>
                <a:ea typeface="Calibri" panose="020F0502020204030204" pitchFamily="34" charset="0"/>
                <a:cs typeface="Times New Roman" panose="02020603050405020304" pitchFamily="18" charset="0"/>
              </a:rPr>
              <a:t>Answer: Every of us wants to be happy. Happiness comes from satisfaction. So satisfaction alone constitutes happiness.</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31966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520F425-2764-4F63-BB03-9EF81F08DAF0}"/>
              </a:ext>
            </a:extLst>
          </p:cNvPr>
          <p:cNvSpPr/>
          <p:nvPr/>
        </p:nvSpPr>
        <p:spPr>
          <a:xfrm>
            <a:off x="296333" y="135677"/>
            <a:ext cx="11455400" cy="3354765"/>
          </a:xfrm>
          <a:prstGeom prst="rect">
            <a:avLst/>
          </a:prstGeom>
        </p:spPr>
        <p:txBody>
          <a:bodyPr wrap="square">
            <a:spAutoFit/>
          </a:bodyPr>
          <a:lstStyle/>
          <a:p>
            <a:pPr algn="just" fontAlgn="base"/>
            <a:r>
              <a:rPr lang="en-US" sz="1600" b="1" dirty="0">
                <a:solidFill>
                  <a:srgbClr val="000000"/>
                </a:solidFill>
                <a:latin typeface="Times New Roman" panose="02020603050405020304" pitchFamily="18" charset="0"/>
                <a:ea typeface="Times New Roman" panose="02020603050405020304" pitchFamily="18" charset="0"/>
              </a:rPr>
              <a:t>11. What is Pope’s idea of a happy man in the poem ‘Ode on Solitude’?</a:t>
            </a:r>
            <a:endParaRPr lang="en-US" sz="1400" dirty="0">
              <a:effectLst/>
              <a:latin typeface="Times New Roman" panose="02020603050405020304" pitchFamily="18" charset="0"/>
              <a:ea typeface="Times New Roman" panose="02020603050405020304" pitchFamily="18" charset="0"/>
            </a:endParaRPr>
          </a:p>
          <a:p>
            <a:pPr algn="just" fontAlgn="base"/>
            <a:r>
              <a:rPr lang="en-US" sz="1600" dirty="0">
                <a:solidFill>
                  <a:srgbClr val="000000"/>
                </a:solidFill>
                <a:latin typeface="Times New Roman" panose="02020603050405020304" pitchFamily="18" charset="0"/>
                <a:ea typeface="Times New Roman" panose="02020603050405020304" pitchFamily="18" charset="0"/>
              </a:rPr>
              <a:t>Answer: According to the poet, the man who is satisfied with a few acres of land inherited from his forefather is happy. He lives in his nature land. He had limited desires.</a:t>
            </a:r>
            <a:endParaRPr lang="en-US" sz="1400" dirty="0">
              <a:effectLst/>
              <a:latin typeface="Times New Roman" panose="02020603050405020304" pitchFamily="18" charset="0"/>
              <a:ea typeface="Times New Roman" panose="02020603050405020304" pitchFamily="18" charset="0"/>
            </a:endParaRPr>
          </a:p>
          <a:p>
            <a:pPr algn="just" fontAlgn="base"/>
            <a:r>
              <a:rPr lang="en-US" sz="1600" b="1" dirty="0">
                <a:solidFill>
                  <a:srgbClr val="000000"/>
                </a:solidFill>
                <a:latin typeface="Times New Roman" panose="02020603050405020304" pitchFamily="18" charset="0"/>
                <a:ea typeface="Times New Roman" panose="02020603050405020304" pitchFamily="18" charset="0"/>
              </a:rPr>
              <a:t>12. Who is blessed man?</a:t>
            </a:r>
            <a:endParaRPr lang="en-US" sz="1400" dirty="0">
              <a:effectLst/>
              <a:latin typeface="Times New Roman" panose="02020603050405020304" pitchFamily="18" charset="0"/>
              <a:ea typeface="Times New Roman" panose="02020603050405020304" pitchFamily="18" charset="0"/>
            </a:endParaRPr>
          </a:p>
          <a:p>
            <a:pPr algn="just" fontAlgn="base"/>
            <a:r>
              <a:rPr lang="en-US" sz="1600" dirty="0">
                <a:solidFill>
                  <a:srgbClr val="000000"/>
                </a:solidFill>
                <a:latin typeface="Times New Roman" panose="02020603050405020304" pitchFamily="18" charset="0"/>
                <a:ea typeface="Times New Roman" panose="02020603050405020304" pitchFamily="18" charset="0"/>
              </a:rPr>
              <a:t>Answer: A blessed man is one who has no cares and anxieties. His days pass on smoothly. He enjoys physical health and peace of mind.</a:t>
            </a:r>
            <a:endParaRPr lang="en-US" sz="1400" dirty="0">
              <a:effectLst/>
              <a:latin typeface="Times New Roman" panose="02020603050405020304" pitchFamily="18" charset="0"/>
              <a:ea typeface="Times New Roman" panose="02020603050405020304" pitchFamily="18" charset="0"/>
            </a:endParaRPr>
          </a:p>
          <a:p>
            <a:pPr algn="just" fontAlgn="base"/>
            <a:r>
              <a:rPr lang="en-US" sz="1600" b="1" dirty="0">
                <a:solidFill>
                  <a:srgbClr val="000000"/>
                </a:solidFill>
                <a:latin typeface="Times New Roman" panose="02020603050405020304" pitchFamily="18" charset="0"/>
                <a:ea typeface="Times New Roman" panose="02020603050405020304" pitchFamily="18" charset="0"/>
              </a:rPr>
              <a:t>13. How does the poet want to die?</a:t>
            </a:r>
            <a:endParaRPr lang="en-US" sz="1400" dirty="0">
              <a:effectLst/>
              <a:latin typeface="Times New Roman" panose="02020603050405020304" pitchFamily="18" charset="0"/>
              <a:ea typeface="Times New Roman" panose="02020603050405020304" pitchFamily="18" charset="0"/>
            </a:endParaRPr>
          </a:p>
          <a:p>
            <a:pPr algn="just" fontAlgn="base"/>
            <a:r>
              <a:rPr lang="en-US" sz="1600" dirty="0">
                <a:solidFill>
                  <a:srgbClr val="000000"/>
                </a:solidFill>
                <a:latin typeface="Times New Roman" panose="02020603050405020304" pitchFamily="18" charset="0"/>
                <a:ea typeface="Times New Roman" panose="02020603050405020304" pitchFamily="18" charset="0"/>
              </a:rPr>
              <a:t>Answer: The poet wants to die quietly. He wishes that no body should express sorrow after his death. He does not want to milestone at the place where he is buried after his death.</a:t>
            </a:r>
            <a:endParaRPr lang="en-US" sz="1400" dirty="0">
              <a:effectLst/>
              <a:latin typeface="Times New Roman" panose="02020603050405020304" pitchFamily="18" charset="0"/>
              <a:ea typeface="Times New Roman" panose="02020603050405020304" pitchFamily="18" charset="0"/>
            </a:endParaRPr>
          </a:p>
          <a:p>
            <a:pPr algn="just" fontAlgn="base"/>
            <a:r>
              <a:rPr lang="en-US" sz="1600" b="1" dirty="0">
                <a:solidFill>
                  <a:srgbClr val="000000"/>
                </a:solidFill>
                <a:latin typeface="Times New Roman" panose="02020603050405020304" pitchFamily="18" charset="0"/>
                <a:ea typeface="Times New Roman" panose="02020603050405020304" pitchFamily="18" charset="0"/>
              </a:rPr>
              <a:t>14. In the Poem, “Ode on Solitude how do trees help the poet?</a:t>
            </a:r>
            <a:endParaRPr lang="en-US" sz="1400" dirty="0">
              <a:effectLst/>
              <a:latin typeface="Times New Roman" panose="02020603050405020304" pitchFamily="18" charset="0"/>
              <a:ea typeface="Times New Roman" panose="02020603050405020304" pitchFamily="18" charset="0"/>
            </a:endParaRPr>
          </a:p>
          <a:p>
            <a:pPr algn="just" fontAlgn="base"/>
            <a:r>
              <a:rPr lang="en-US" sz="1600" dirty="0">
                <a:solidFill>
                  <a:srgbClr val="000000"/>
                </a:solidFill>
                <a:latin typeface="Times New Roman" panose="02020603050405020304" pitchFamily="18" charset="0"/>
                <a:ea typeface="Times New Roman" panose="02020603050405020304" pitchFamily="18" charset="0"/>
              </a:rPr>
              <a:t>Answer: Trees are very useful. They help the poet by giving him shade in summer. In winter, woods of the trees are burnt by him to get warmth and protect himself from the chilly cold.</a:t>
            </a:r>
            <a:endParaRPr lang="en-US" sz="1400" dirty="0">
              <a:effectLst/>
              <a:latin typeface="Times New Roman" panose="02020603050405020304" pitchFamily="18" charset="0"/>
              <a:ea typeface="Times New Roman" panose="02020603050405020304" pitchFamily="18" charset="0"/>
            </a:endParaRPr>
          </a:p>
          <a:p>
            <a:pPr algn="just" fontAlgn="base"/>
            <a:r>
              <a:rPr lang="en-US" sz="1600" b="1" dirty="0">
                <a:solidFill>
                  <a:srgbClr val="000000"/>
                </a:solidFill>
                <a:latin typeface="Times New Roman" panose="02020603050405020304" pitchFamily="18" charset="0"/>
                <a:ea typeface="Times New Roman" panose="02020603050405020304" pitchFamily="18" charset="0"/>
              </a:rPr>
              <a:t>15. How does a happy man spend his time?</a:t>
            </a:r>
            <a:endParaRPr lang="en-US" sz="1400" dirty="0">
              <a:effectLst/>
              <a:latin typeface="Times New Roman" panose="02020603050405020304" pitchFamily="18" charset="0"/>
              <a:ea typeface="Times New Roman" panose="02020603050405020304" pitchFamily="18" charset="0"/>
            </a:endParaRPr>
          </a:p>
          <a:p>
            <a:pPr algn="just" fontAlgn="base">
              <a:spcAft>
                <a:spcPts val="1800"/>
              </a:spcAft>
            </a:pPr>
            <a:r>
              <a:rPr lang="en-US" sz="1600" dirty="0">
                <a:solidFill>
                  <a:srgbClr val="000000"/>
                </a:solidFill>
                <a:latin typeface="Times New Roman" panose="02020603050405020304" pitchFamily="18" charset="0"/>
                <a:ea typeface="Times New Roman" panose="02020603050405020304" pitchFamily="18" charset="0"/>
              </a:rPr>
              <a:t>Answer: A happy man spends his day time studying books a sound sleep at night, sweet recreation.</a:t>
            </a:r>
            <a:endParaRPr lang="en-US" sz="1400" dirty="0">
              <a:effectLst/>
              <a:latin typeface="Times New Roman" panose="02020603050405020304" pitchFamily="18" charset="0"/>
              <a:ea typeface="Times New Roman" panose="02020603050405020304" pitchFamily="18" charset="0"/>
            </a:endParaRPr>
          </a:p>
        </p:txBody>
      </p:sp>
      <p:sp>
        <p:nvSpPr>
          <p:cNvPr id="3" name="Rectangle 2">
            <a:extLst>
              <a:ext uri="{FF2B5EF4-FFF2-40B4-BE49-F238E27FC236}">
                <a16:creationId xmlns:a16="http://schemas.microsoft.com/office/drawing/2014/main" id="{74DEB7C8-8B57-4866-8BD1-A54A0C6A1CB0}"/>
              </a:ext>
            </a:extLst>
          </p:cNvPr>
          <p:cNvSpPr/>
          <p:nvPr/>
        </p:nvSpPr>
        <p:spPr>
          <a:xfrm>
            <a:off x="381002" y="3385867"/>
            <a:ext cx="11311466" cy="2554545"/>
          </a:xfrm>
          <a:prstGeom prst="rect">
            <a:avLst/>
          </a:prstGeom>
        </p:spPr>
        <p:txBody>
          <a:bodyPr wrap="square">
            <a:spAutoFit/>
          </a:bodyPr>
          <a:lstStyle/>
          <a:p>
            <a:pPr algn="just"/>
            <a:r>
              <a:rPr lang="en-US" sz="1600" dirty="0">
                <a:latin typeface="SutonnyOMJ" panose="01010600010101010101" pitchFamily="2" charset="0"/>
                <a:cs typeface="SutonnyOMJ" panose="01010600010101010101" pitchFamily="2" charset="0"/>
              </a:rPr>
              <a:t>১১. ‘</a:t>
            </a:r>
            <a:r>
              <a:rPr lang="en-US" sz="1600" dirty="0" err="1">
                <a:latin typeface="SutonnyOMJ" panose="01010600010101010101" pitchFamily="2" charset="0"/>
                <a:cs typeface="SutonnyOMJ" panose="01010600010101010101" pitchFamily="2" charset="0"/>
              </a:rPr>
              <a:t>ওড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সলিটিউড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কবিতায়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মানুষ</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কেমন</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কবির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মতে</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যে</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ব্যক্তি</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তার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পূর্বপুরুষের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কাছ</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থেকে</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উত্তরাধিকারসূত্রে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পাওয়া</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কয়েক</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একর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জমি</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নিয়েই</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সন্তুষ্ট</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সে</a:t>
            </a:r>
            <a:r>
              <a:rPr lang="en-US" sz="1400" dirty="0">
                <a:latin typeface="SutonnyOMJ" panose="01010600010101010101" pitchFamily="2" charset="0"/>
                <a:cs typeface="SutonnyOMJ" panose="01010600010101010101" pitchFamily="2" charset="0"/>
              </a:rPr>
              <a:t>-ই </a:t>
            </a:r>
            <a:r>
              <a:rPr lang="en-US" sz="1400" dirty="0" err="1">
                <a:latin typeface="SutonnyOMJ" panose="01010600010101010101" pitchFamily="2" charset="0"/>
                <a:cs typeface="SutonnyOMJ" panose="01010600010101010101" pitchFamily="2" charset="0"/>
              </a:rPr>
              <a:t>সুখী</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সে</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তার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নিজের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প্রাকৃতিক</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ভূমিতে</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বাস</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তার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আকাঙ্ক্ষা</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সীমিত</a:t>
            </a:r>
            <a:r>
              <a:rPr lang="en-US" sz="14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১২. </a:t>
            </a:r>
            <a:r>
              <a:rPr lang="en-US" sz="1400" dirty="0" err="1">
                <a:latin typeface="SutonnyOMJ" panose="01010600010101010101" pitchFamily="2" charset="0"/>
                <a:cs typeface="SutonnyOMJ" panose="01010600010101010101" pitchFamily="2" charset="0"/>
              </a:rPr>
              <a:t>আশীর্বাদপ্রাপ্ত</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মানুষ</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কে?উত্তর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আশীর্বাদপ্রাপ্ত</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মানুষ</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তিনিই</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যার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কোনো</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চিন্তা</a:t>
            </a:r>
            <a:r>
              <a:rPr lang="en-US" sz="1400" dirty="0">
                <a:latin typeface="SutonnyOMJ" panose="01010600010101010101" pitchFamily="2" charset="0"/>
                <a:cs typeface="SutonnyOMJ" panose="01010600010101010101" pitchFamily="2" charset="0"/>
              </a:rPr>
              <a:t> ও </a:t>
            </a:r>
            <a:r>
              <a:rPr lang="en-US" sz="1400" dirty="0" err="1">
                <a:latin typeface="SutonnyOMJ" panose="01010600010101010101" pitchFamily="2" charset="0"/>
                <a:cs typeface="SutonnyOMJ" panose="01010600010101010101" pitchFamily="2" charset="0"/>
              </a:rPr>
              <a:t>উদ্বেগ</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নেই</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তার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দিনগুলো</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নির্বিঘ্নে</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কেটে</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যায়</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তিনি</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শারীরিক</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স্বাস্থ্য</a:t>
            </a:r>
            <a:r>
              <a:rPr lang="en-US" sz="1400" dirty="0">
                <a:latin typeface="SutonnyOMJ" panose="01010600010101010101" pitchFamily="2" charset="0"/>
                <a:cs typeface="SutonnyOMJ" panose="01010600010101010101" pitchFamily="2" charset="0"/>
              </a:rPr>
              <a:t> ও </a:t>
            </a:r>
            <a:r>
              <a:rPr lang="en-US" sz="1400" dirty="0" err="1">
                <a:latin typeface="SutonnyOMJ" panose="01010600010101010101" pitchFamily="2" charset="0"/>
                <a:cs typeface="SutonnyOMJ" panose="01010600010101010101" pitchFamily="2" charset="0"/>
              </a:rPr>
              <a:t>মানসিক</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শান্তি</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উপভোগ</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করেন</a:t>
            </a:r>
            <a:r>
              <a:rPr lang="en-US" sz="14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১৩.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কীভাবে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মৃত্যুবরণ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নীরবে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মৃত্যুবরণ</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কেউ</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শোক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প্রকাশ</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মৃত্যুর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যেখানে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সমাধিস্থ</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হবে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মাইলফলক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স্থাপন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চান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না</a:t>
            </a:r>
            <a:r>
              <a:rPr lang="en-US" sz="1600" dirty="0">
                <a:latin typeface="SutonnyOMJ" panose="01010600010101010101" pitchFamily="2" charset="0"/>
                <a:cs typeface="SutonnyOMJ" panose="01010600010101010101" pitchFamily="2" charset="0"/>
              </a:rPr>
              <a:t>। </a:t>
            </a:r>
          </a:p>
          <a:p>
            <a:pPr algn="just"/>
            <a:r>
              <a:rPr lang="en-US" sz="1600" dirty="0">
                <a:latin typeface="SutonnyOMJ" panose="01010600010101010101" pitchFamily="2" charset="0"/>
                <a:cs typeface="SutonnyOMJ" panose="01010600010101010101" pitchFamily="2" charset="0"/>
              </a:rPr>
              <a:t>১৪. ‘</a:t>
            </a:r>
            <a:r>
              <a:rPr lang="en-US" sz="1600" dirty="0" err="1">
                <a:latin typeface="SutonnyOMJ" panose="01010600010101010101" pitchFamily="2" charset="0"/>
                <a:cs typeface="SutonnyOMJ" panose="01010600010101010101" pitchFamily="2" charset="0"/>
              </a:rPr>
              <a:t>ওড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অন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সলিটিউড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কবিতায়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গাছপালা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কবিকে</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কীভাবে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সাহায্য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করে</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গাছপালা</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খুবই</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উপকারী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গ্রীষ্মকালে</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তারা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কবিকে</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ছায়া</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দিয়ে</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সাহায্য</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শীতকালে</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তিনি</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উষ্ণতা</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পেতে</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এবং</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হাড়</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কাঁপানো</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ঠান্ডা</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থেকে</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নিজেকে</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রক্ষা</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করার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জন্য</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গাছের</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কাঠ</a:t>
            </a:r>
            <a:r>
              <a:rPr lang="en-US" sz="1400" dirty="0">
                <a:latin typeface="SutonnyOMJ" panose="01010600010101010101" pitchFamily="2" charset="0"/>
                <a:cs typeface="SutonnyOMJ" panose="01010600010101010101" pitchFamily="2" charset="0"/>
              </a:rPr>
              <a:t> </a:t>
            </a:r>
            <a:r>
              <a:rPr lang="en-US" sz="1400" dirty="0" err="1">
                <a:latin typeface="SutonnyOMJ" panose="01010600010101010101" pitchFamily="2" charset="0"/>
                <a:cs typeface="SutonnyOMJ" panose="01010600010101010101" pitchFamily="2" charset="0"/>
              </a:rPr>
              <a:t>পোড়ান</a:t>
            </a:r>
            <a:r>
              <a:rPr lang="en-US" sz="1400" dirty="0">
                <a:latin typeface="SutonnyOMJ" panose="01010600010101010101" pitchFamily="2" charset="0"/>
                <a:cs typeface="SutonnyOMJ" panose="01010600010101010101" pitchFamily="2" charset="0"/>
              </a:rPr>
              <a:t>।</a:t>
            </a:r>
          </a:p>
          <a:p>
            <a:pPr algn="just"/>
            <a:r>
              <a:rPr lang="en-US" sz="1600" dirty="0">
                <a:latin typeface="SutonnyOMJ" panose="01010600010101010101" pitchFamily="2" charset="0"/>
                <a:cs typeface="SutonnyOMJ" panose="01010600010101010101" pitchFamily="2" charset="0"/>
              </a:rPr>
              <a:t>১৫. </a:t>
            </a:r>
            <a:r>
              <a:rPr lang="en-US" sz="1600" dirty="0" err="1">
                <a:latin typeface="SutonnyOMJ" panose="01010600010101010101" pitchFamily="2" charset="0"/>
                <a:cs typeface="SutonnyOMJ" panose="01010600010101010101" pitchFamily="2" charset="0"/>
              </a:rPr>
              <a:t>একজন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মানুষ</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সময়</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কীভাবে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কাটায়</a:t>
            </a:r>
            <a:r>
              <a:rPr lang="en-US" sz="1600" dirty="0">
                <a:latin typeface="SutonnyOMJ" panose="01010600010101010101" pitchFamily="2" charset="0"/>
                <a:cs typeface="SutonnyOMJ" panose="01010600010101010101" pitchFamily="2" charset="0"/>
              </a:rPr>
              <a:t>?</a:t>
            </a:r>
          </a:p>
          <a:p>
            <a:pPr algn="just"/>
            <a:r>
              <a:rPr lang="en-US" sz="1600" dirty="0" err="1">
                <a:latin typeface="SutonnyOMJ" panose="01010600010101010101" pitchFamily="2" charset="0"/>
                <a:cs typeface="SutonnyOMJ" panose="01010600010101010101" pitchFamily="2" charset="0"/>
              </a:rPr>
              <a:t>উত্তর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একজন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সুখী</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মানুষ</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দিনের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বেলা</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বই</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পড়ে</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রাতে</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গভীর</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ঘুমে</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এবং</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মনোরম</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বিনোদনে</a:t>
            </a:r>
            <a:r>
              <a:rPr lang="en-US" sz="1600" dirty="0">
                <a:latin typeface="SutonnyOMJ" panose="01010600010101010101" pitchFamily="2" charset="0"/>
                <a:cs typeface="SutonnyOMJ" panose="01010600010101010101" pitchFamily="2" charset="0"/>
              </a:rPr>
              <a:t> </a:t>
            </a:r>
            <a:r>
              <a:rPr lang="en-US" sz="1600" dirty="0" err="1">
                <a:latin typeface="SutonnyOMJ" panose="01010600010101010101" pitchFamily="2" charset="0"/>
                <a:cs typeface="SutonnyOMJ" panose="01010600010101010101" pitchFamily="2" charset="0"/>
              </a:rPr>
              <a:t>কাটায়</a:t>
            </a:r>
            <a:r>
              <a:rPr lang="en-US" sz="1600"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2201368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EA569BD-C448-41A8-82DD-88004306E262}"/>
              </a:ext>
            </a:extLst>
          </p:cNvPr>
          <p:cNvSpPr/>
          <p:nvPr/>
        </p:nvSpPr>
        <p:spPr>
          <a:xfrm>
            <a:off x="347133" y="175935"/>
            <a:ext cx="11328400" cy="3154710"/>
          </a:xfrm>
          <a:prstGeom prst="rect">
            <a:avLst/>
          </a:prstGeom>
        </p:spPr>
        <p:txBody>
          <a:bodyPr wrap="square">
            <a:spAutoFit/>
          </a:bodyPr>
          <a:lstStyle/>
          <a:p>
            <a:pPr fontAlgn="base"/>
            <a:r>
              <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16. What do you mean by ‘Slide soft away’?</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Answer: Slide soft away means the passing of time without any toil and trouble.</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17. The poet thinks that those who are contented with what they have are happy men. Do you agree? Give reasons.</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Answer: Yes, I agree with the poet. A man can be happy if he is satisfied with whatever he has got. He has a sound sleep at night. He prefers live in the midst of nature to enjoy the pleasure. A contented man remains free from cares and anxieties. He has a peace of mind. He wants to live a life of solitude. He also wants away from the dim and bustle of life. So the life of contented people is happy.</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18.What is meant by “A few paternal acres bound”?</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Answer: “A few paternal acres bound” means all the cares and anxieties of the happy man are bound to small piece of land inherited from his father.</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r>
              <a:rPr lang="en-US" sz="1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19.Why does the poet want live unseen and unknown?</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a:p>
            <a:pPr fontAlgn="base">
              <a:spcAft>
                <a:spcPts val="1800"/>
              </a:spcAft>
            </a:pPr>
            <a:r>
              <a:rPr lang="en-US"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Answer: The poet wants to live unseen and unknown because he thinks that solitary life can give him happiness and peace of mind. He wants his life to be smooth and undisturbed. He wants to enjoy sound health and sound sleep.</a:t>
            </a:r>
            <a:endParaRPr lang="en-US" sz="14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76D8F550-042C-4254-8A04-310C2F80ED9F}"/>
              </a:ext>
            </a:extLst>
          </p:cNvPr>
          <p:cNvSpPr/>
          <p:nvPr/>
        </p:nvSpPr>
        <p:spPr>
          <a:xfrm>
            <a:off x="431800" y="3305244"/>
            <a:ext cx="11159066" cy="3416320"/>
          </a:xfrm>
          <a:prstGeom prst="rect">
            <a:avLst/>
          </a:prstGeom>
        </p:spPr>
        <p:txBody>
          <a:bodyPr wrap="square">
            <a:spAutoFit/>
          </a:bodyPr>
          <a:lstStyle/>
          <a:p>
            <a:pPr algn="just"/>
            <a:r>
              <a:rPr lang="en-US" dirty="0">
                <a:latin typeface="SutonnyOMJ" panose="01010600010101010101" pitchFamily="2" charset="0"/>
                <a:cs typeface="SutonnyOMJ" panose="01010600010101010101" pitchFamily="2" charset="0"/>
              </a:rPr>
              <a:t>১৬. ‘</a:t>
            </a:r>
            <a:r>
              <a:rPr lang="en-US" dirty="0" err="1">
                <a:latin typeface="SutonnyOMJ" panose="01010600010101010101" pitchFamily="2" charset="0"/>
                <a:cs typeface="SutonnyOMJ" panose="01010600010101010101" pitchFamily="2" charset="0"/>
              </a:rPr>
              <a:t>স্লাইড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সফট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অ্যাওয়ে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বোঝাতে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চেয়েছেন</a:t>
            </a:r>
            <a:r>
              <a:rPr lang="en-US" dirty="0">
                <a:latin typeface="SutonnyOMJ" panose="01010600010101010101" pitchFamily="2" charset="0"/>
                <a:cs typeface="SutonnyOMJ" panose="01010600010101010101" pitchFamily="2" charset="0"/>
              </a:rPr>
              <a:t>?</a:t>
            </a:r>
          </a:p>
          <a:p>
            <a:pPr algn="just"/>
            <a:r>
              <a:rPr lang="en-US" dirty="0" err="1">
                <a:latin typeface="SutonnyOMJ" panose="01010600010101010101" pitchFamily="2" charset="0"/>
                <a:cs typeface="SutonnyOMJ" panose="01010600010101010101" pitchFamily="2" charset="0"/>
              </a:rPr>
              <a:t>উত্তর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স্লাইড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সফট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অ্যাওয়ে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পরিশ্রম</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ঝামেলা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ছাড়াই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অতিবাহিত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হওয়া</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১৭.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তাতেই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একমত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দর্শান</a:t>
            </a:r>
            <a:r>
              <a:rPr lang="en-US" dirty="0">
                <a:latin typeface="SutonnyOMJ" panose="01010600010101010101" pitchFamily="2" charset="0"/>
                <a:cs typeface="SutonnyOMJ" panose="01010600010101010101" pitchFamily="2" charset="0"/>
              </a:rPr>
              <a:t>।</a:t>
            </a:r>
          </a:p>
          <a:p>
            <a:pPr algn="just"/>
            <a:r>
              <a:rPr lang="en-US" dirty="0" err="1">
                <a:latin typeface="SutonnyOMJ" panose="01010600010101010101" pitchFamily="2" charset="0"/>
                <a:cs typeface="SutonnyOMJ" panose="01010600010101010101" pitchFamily="2" charset="0"/>
              </a:rPr>
              <a:t>উত্তর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আমি</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একমত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একজন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পেয়েছে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তাতেই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ঘুমাতে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প্রকৃতির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মাঝে</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আনন্দ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উপভোগ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পছন্দ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একজন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মানুষ</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দুশ্চিন্তা</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উদ্বেগ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জীবনযাপন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কোলাহল</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ব্যস্ততা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থেকেও</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সন্তুষ্ট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মানুষের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জীবনই</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a:t>
            </a:r>
          </a:p>
          <a:p>
            <a:pPr algn="just"/>
            <a:r>
              <a:rPr lang="en-US" dirty="0">
                <a:latin typeface="SutonnyOMJ" panose="01010600010101010101" pitchFamily="2" charset="0"/>
                <a:cs typeface="SutonnyOMJ" panose="01010600010101010101" pitchFamily="2" charset="0"/>
              </a:rPr>
              <a:t>১৮. “এ </a:t>
            </a:r>
            <a:r>
              <a:rPr lang="en-US" dirty="0" err="1">
                <a:latin typeface="SutonnyOMJ" panose="01010600010101010101" pitchFamily="2" charset="0"/>
                <a:cs typeface="SutonnyOMJ" panose="01010600010101010101" pitchFamily="2" charset="0"/>
              </a:rPr>
              <a:t>ফিউ</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প্যাটার্নাল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একরস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বাউন্ড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বোঝানো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হয়েছে</a:t>
            </a:r>
            <a:r>
              <a:rPr lang="en-US" dirty="0">
                <a:latin typeface="SutonnyOMJ" panose="01010600010101010101" pitchFamily="2" charset="0"/>
                <a:cs typeface="SutonnyOMJ" panose="01010600010101010101" pitchFamily="2" charset="0"/>
              </a:rPr>
              <a:t>?</a:t>
            </a:r>
          </a:p>
          <a:p>
            <a:pPr algn="just"/>
            <a:r>
              <a:rPr lang="en-US" dirty="0" err="1">
                <a:latin typeface="SutonnyOMJ" panose="01010600010101010101" pitchFamily="2" charset="0"/>
                <a:cs typeface="SutonnyOMJ" panose="01010600010101010101" pitchFamily="2" charset="0"/>
              </a:rPr>
              <a:t>উত্তর</a:t>
            </a:r>
            <a:r>
              <a:rPr lang="en-US" dirty="0">
                <a:latin typeface="SutonnyOMJ" panose="01010600010101010101" pitchFamily="2" charset="0"/>
                <a:cs typeface="SutonnyOMJ" panose="01010600010101010101" pitchFamily="2" charset="0"/>
              </a:rPr>
              <a:t>: “এ </a:t>
            </a:r>
            <a:r>
              <a:rPr lang="en-US" dirty="0" err="1">
                <a:latin typeface="SutonnyOMJ" panose="01010600010101010101" pitchFamily="2" charset="0"/>
                <a:cs typeface="SutonnyOMJ" panose="01010600010101010101" pitchFamily="2" charset="0"/>
              </a:rPr>
              <a:t>ফিউ</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প্যাটার্নাল</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একরস</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বাউন্ড</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বলতে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বোঝায়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মানুষের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সমস্ত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দুশ্চিন্তা</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উদ্বেগ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বাবার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কাছ</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উত্তরাধিকারসূত্রে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পাওয়া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টুকরো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ছোট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জমির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সাথে</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আবদ্ধ</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a:t>
            </a:r>
            <a:r>
              <a:rPr lang="en-US" dirty="0">
                <a:latin typeface="SutonnyOMJ" panose="01010600010101010101" pitchFamily="2" charset="0"/>
                <a:cs typeface="SutonnyOMJ" panose="01010600010101010101" pitchFamily="2" charset="0"/>
              </a:rPr>
              <a:t>। </a:t>
            </a:r>
          </a:p>
          <a:p>
            <a:pPr algn="just"/>
            <a:r>
              <a:rPr lang="en-US" dirty="0">
                <a:latin typeface="SutonnyOMJ" panose="01010600010101010101" pitchFamily="2" charset="0"/>
                <a:cs typeface="SutonnyOMJ" panose="01010600010101010101" pitchFamily="2" charset="0"/>
              </a:rPr>
              <a:t>১৯.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অলক্ষ্যে</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অজ্ঞাতে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a:t>
            </a:r>
            <a:r>
              <a:rPr lang="en-US" dirty="0">
                <a:latin typeface="SutonnyOMJ" panose="01010600010101010101" pitchFamily="2" charset="0"/>
                <a:cs typeface="SutonnyOMJ" panose="01010600010101010101" pitchFamily="2" charset="0"/>
              </a:rPr>
              <a:t>?</a:t>
            </a:r>
          </a:p>
          <a:p>
            <a:pPr algn="just"/>
            <a:r>
              <a:rPr lang="en-US" dirty="0" err="1">
                <a:latin typeface="SutonnyOMJ" panose="01010600010101010101" pitchFamily="2" charset="0"/>
                <a:cs typeface="SutonnyOMJ" panose="01010600010101010101" pitchFamily="2" charset="0"/>
              </a:rPr>
              <a:t>উত্তর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কবি</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অলক্ষ্যে</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অজ্ঞাতে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থাকতে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যে</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সুখ</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মনের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শান্তি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দিতে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জীবন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মসৃণ</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নির্বিঘ্ন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হোক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তিনি</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সুস্বাস্থ্য</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গভীর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ঘুম</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উপভোগ</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করতে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চান</a:t>
            </a:r>
            <a:r>
              <a:rPr lang="en-US" dirty="0">
                <a:latin typeface="SutonnyOMJ" panose="01010600010101010101" pitchFamily="2" charset="0"/>
                <a:cs typeface="SutonnyOMJ" panose="01010600010101010101" pitchFamily="2" charset="0"/>
              </a:rPr>
              <a:t>।</a:t>
            </a:r>
          </a:p>
        </p:txBody>
      </p:sp>
    </p:spTree>
    <p:extLst>
      <p:ext uri="{BB962C8B-B14F-4D97-AF65-F5344CB8AC3E}">
        <p14:creationId xmlns:p14="http://schemas.microsoft.com/office/powerpoint/2010/main" val="1929242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AF968417-FA96-4333-BDA4-B05D3CB13F13}"/>
              </a:ext>
            </a:extLst>
          </p:cNvPr>
          <p:cNvSpPr txBox="1">
            <a:spLocks/>
          </p:cNvSpPr>
          <p:nvPr/>
        </p:nvSpPr>
        <p:spPr>
          <a:xfrm>
            <a:off x="270588" y="274638"/>
            <a:ext cx="11663265" cy="1143000"/>
          </a:xfrm>
          <a:prstGeom prst="rect">
            <a:avLst/>
          </a:prstGeom>
          <a:solidFill>
            <a:schemeClr val="bg2">
              <a:lumMod val="75000"/>
            </a:schemeClr>
          </a:solidFill>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Arial Black" pitchFamily="34" charset="0"/>
              </a:rPr>
              <a:t>Thank you all for staying and helping me.</a:t>
            </a:r>
          </a:p>
        </p:txBody>
      </p:sp>
      <p:pic>
        <p:nvPicPr>
          <p:cNvPr id="3" name="Picture 2">
            <a:extLst>
              <a:ext uri="{FF2B5EF4-FFF2-40B4-BE49-F238E27FC236}">
                <a16:creationId xmlns:a16="http://schemas.microsoft.com/office/drawing/2014/main" id="{ED20A7CC-0CEB-4CCF-9D1B-9DA8CACF9CC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00" y="2438400"/>
            <a:ext cx="10159482" cy="4144962"/>
          </a:xfrm>
          <a:prstGeom prst="rect">
            <a:avLst/>
          </a:prstGeom>
        </p:spPr>
      </p:pic>
    </p:spTree>
    <p:extLst>
      <p:ext uri="{BB962C8B-B14F-4D97-AF65-F5344CB8AC3E}">
        <p14:creationId xmlns:p14="http://schemas.microsoft.com/office/powerpoint/2010/main" val="2851142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TotalTime>
  <Words>3279</Words>
  <Application>Microsoft Office PowerPoint</Application>
  <PresentationFormat>Widescreen</PresentationFormat>
  <Paragraphs>184</Paragraphs>
  <Slides>22</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Arial Black</vt:lpstr>
      <vt:lpstr>Calibri</vt:lpstr>
      <vt:lpstr>Calibri Light</vt:lpstr>
      <vt:lpstr>Li Ador Noirrit Bold</vt:lpstr>
      <vt:lpstr>Li Ador Noirrit Light</vt:lpstr>
      <vt:lpstr>SutonnyOMJ</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Md. Shahinur Rahman</cp:lastModifiedBy>
  <cp:revision>21</cp:revision>
  <dcterms:created xsi:type="dcterms:W3CDTF">2026-08-30T04:07:29Z</dcterms:created>
  <dcterms:modified xsi:type="dcterms:W3CDTF">2026-10-06T05:54:23Z</dcterms:modified>
</cp:coreProperties>
</file>