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49BB-DE10-4D5F-8F2A-EF3EE81165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5DAA97-580D-43EB-A2F4-F73BFD5E55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CEEEDE-520A-41D3-89B4-7DB34F8AEB78}"/>
              </a:ext>
            </a:extLst>
          </p:cNvPr>
          <p:cNvSpPr>
            <a:spLocks noGrp="1"/>
          </p:cNvSpPr>
          <p:nvPr>
            <p:ph type="dt" sz="half" idx="10"/>
          </p:nvPr>
        </p:nvSpPr>
        <p:spPr/>
        <p:txBody>
          <a:bodyPr/>
          <a:lstStyle/>
          <a:p>
            <a:fld id="{DABA6155-25B6-402A-900F-88D6CFEDD588}" type="datetimeFigureOut">
              <a:rPr lang="en-US" smtClean="0"/>
              <a:t>8/30/2026</a:t>
            </a:fld>
            <a:endParaRPr lang="en-US"/>
          </a:p>
        </p:txBody>
      </p:sp>
      <p:sp>
        <p:nvSpPr>
          <p:cNvPr id="5" name="Footer Placeholder 4">
            <a:extLst>
              <a:ext uri="{FF2B5EF4-FFF2-40B4-BE49-F238E27FC236}">
                <a16:creationId xmlns:a16="http://schemas.microsoft.com/office/drawing/2014/main" id="{B151A1E7-A9F1-41BA-B97B-F1630640D9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AF1D68-25E7-4C2A-88BB-48A6505B7CC9}"/>
              </a:ext>
            </a:extLst>
          </p:cNvPr>
          <p:cNvSpPr>
            <a:spLocks noGrp="1"/>
          </p:cNvSpPr>
          <p:nvPr>
            <p:ph type="sldNum" sz="quarter" idx="12"/>
          </p:nvPr>
        </p:nvSpPr>
        <p:spPr/>
        <p:txBody>
          <a:bodyPr/>
          <a:lstStyle/>
          <a:p>
            <a:fld id="{55B31AA0-89DE-47B9-B661-A48EC74E4FED}" type="slidenum">
              <a:rPr lang="en-US" smtClean="0"/>
              <a:t>‹#›</a:t>
            </a:fld>
            <a:endParaRPr lang="en-US"/>
          </a:p>
        </p:txBody>
      </p:sp>
    </p:spTree>
    <p:extLst>
      <p:ext uri="{BB962C8B-B14F-4D97-AF65-F5344CB8AC3E}">
        <p14:creationId xmlns:p14="http://schemas.microsoft.com/office/powerpoint/2010/main" val="2896500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85785-0A25-4E86-ABDC-84E56E2F59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488D66-6E65-403B-9D45-CED6DF1F405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26E31E-9D90-4150-9452-A05F08414FCB}"/>
              </a:ext>
            </a:extLst>
          </p:cNvPr>
          <p:cNvSpPr>
            <a:spLocks noGrp="1"/>
          </p:cNvSpPr>
          <p:nvPr>
            <p:ph type="dt" sz="half" idx="10"/>
          </p:nvPr>
        </p:nvSpPr>
        <p:spPr/>
        <p:txBody>
          <a:bodyPr/>
          <a:lstStyle/>
          <a:p>
            <a:fld id="{DABA6155-25B6-402A-900F-88D6CFEDD588}" type="datetimeFigureOut">
              <a:rPr lang="en-US" smtClean="0"/>
              <a:t>8/30/2026</a:t>
            </a:fld>
            <a:endParaRPr lang="en-US"/>
          </a:p>
        </p:txBody>
      </p:sp>
      <p:sp>
        <p:nvSpPr>
          <p:cNvPr id="5" name="Footer Placeholder 4">
            <a:extLst>
              <a:ext uri="{FF2B5EF4-FFF2-40B4-BE49-F238E27FC236}">
                <a16:creationId xmlns:a16="http://schemas.microsoft.com/office/drawing/2014/main" id="{3B719E16-122A-4DBF-B189-69D58ECEEB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621D50-938D-4476-BC72-DD7D50330477}"/>
              </a:ext>
            </a:extLst>
          </p:cNvPr>
          <p:cNvSpPr>
            <a:spLocks noGrp="1"/>
          </p:cNvSpPr>
          <p:nvPr>
            <p:ph type="sldNum" sz="quarter" idx="12"/>
          </p:nvPr>
        </p:nvSpPr>
        <p:spPr/>
        <p:txBody>
          <a:bodyPr/>
          <a:lstStyle/>
          <a:p>
            <a:fld id="{55B31AA0-89DE-47B9-B661-A48EC74E4FED}" type="slidenum">
              <a:rPr lang="en-US" smtClean="0"/>
              <a:t>‹#›</a:t>
            </a:fld>
            <a:endParaRPr lang="en-US"/>
          </a:p>
        </p:txBody>
      </p:sp>
    </p:spTree>
    <p:extLst>
      <p:ext uri="{BB962C8B-B14F-4D97-AF65-F5344CB8AC3E}">
        <p14:creationId xmlns:p14="http://schemas.microsoft.com/office/powerpoint/2010/main" val="949051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D48A-A5BE-4CC5-9DB2-83D4FC5F8F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E35C25-2975-41A6-84F4-9BB82FC788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BA1AA79-068A-40E8-9A84-77180844B8DB}"/>
              </a:ext>
            </a:extLst>
          </p:cNvPr>
          <p:cNvSpPr>
            <a:spLocks noGrp="1"/>
          </p:cNvSpPr>
          <p:nvPr>
            <p:ph type="dt" sz="half" idx="10"/>
          </p:nvPr>
        </p:nvSpPr>
        <p:spPr/>
        <p:txBody>
          <a:bodyPr/>
          <a:lstStyle/>
          <a:p>
            <a:fld id="{DABA6155-25B6-402A-900F-88D6CFEDD588}" type="datetimeFigureOut">
              <a:rPr lang="en-US" smtClean="0"/>
              <a:t>8/30/2026</a:t>
            </a:fld>
            <a:endParaRPr lang="en-US"/>
          </a:p>
        </p:txBody>
      </p:sp>
      <p:sp>
        <p:nvSpPr>
          <p:cNvPr id="5" name="Footer Placeholder 4">
            <a:extLst>
              <a:ext uri="{FF2B5EF4-FFF2-40B4-BE49-F238E27FC236}">
                <a16:creationId xmlns:a16="http://schemas.microsoft.com/office/drawing/2014/main" id="{D2DF2AA0-D6DA-40CC-9838-B4C0FF7C3F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1F3AB9-DAB3-4458-BCE9-3817192A8B71}"/>
              </a:ext>
            </a:extLst>
          </p:cNvPr>
          <p:cNvSpPr>
            <a:spLocks noGrp="1"/>
          </p:cNvSpPr>
          <p:nvPr>
            <p:ph type="sldNum" sz="quarter" idx="12"/>
          </p:nvPr>
        </p:nvSpPr>
        <p:spPr/>
        <p:txBody>
          <a:bodyPr/>
          <a:lstStyle/>
          <a:p>
            <a:fld id="{55B31AA0-89DE-47B9-B661-A48EC74E4FED}" type="slidenum">
              <a:rPr lang="en-US" smtClean="0"/>
              <a:t>‹#›</a:t>
            </a:fld>
            <a:endParaRPr lang="en-US"/>
          </a:p>
        </p:txBody>
      </p:sp>
    </p:spTree>
    <p:extLst>
      <p:ext uri="{BB962C8B-B14F-4D97-AF65-F5344CB8AC3E}">
        <p14:creationId xmlns:p14="http://schemas.microsoft.com/office/powerpoint/2010/main" val="1461289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2F8E9-367B-43E1-A5EA-8FD1EE15C6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F72C2D-654D-4536-9F21-9EA8A501075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8C80B1-2FE2-429A-901C-2E0002BCF9A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2C9036-DFA0-4041-8455-58355C1D6974}"/>
              </a:ext>
            </a:extLst>
          </p:cNvPr>
          <p:cNvSpPr>
            <a:spLocks noGrp="1"/>
          </p:cNvSpPr>
          <p:nvPr>
            <p:ph type="dt" sz="half" idx="10"/>
          </p:nvPr>
        </p:nvSpPr>
        <p:spPr/>
        <p:txBody>
          <a:bodyPr/>
          <a:lstStyle/>
          <a:p>
            <a:fld id="{DABA6155-25B6-402A-900F-88D6CFEDD588}" type="datetimeFigureOut">
              <a:rPr lang="en-US" smtClean="0"/>
              <a:t>8/30/2026</a:t>
            </a:fld>
            <a:endParaRPr lang="en-US"/>
          </a:p>
        </p:txBody>
      </p:sp>
      <p:sp>
        <p:nvSpPr>
          <p:cNvPr id="6" name="Footer Placeholder 5">
            <a:extLst>
              <a:ext uri="{FF2B5EF4-FFF2-40B4-BE49-F238E27FC236}">
                <a16:creationId xmlns:a16="http://schemas.microsoft.com/office/drawing/2014/main" id="{58F14470-75C4-4E2C-A4B0-D52C0AC3B5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000DD1-7113-4F33-9AEC-2FE37B4639BB}"/>
              </a:ext>
            </a:extLst>
          </p:cNvPr>
          <p:cNvSpPr>
            <a:spLocks noGrp="1"/>
          </p:cNvSpPr>
          <p:nvPr>
            <p:ph type="sldNum" sz="quarter" idx="12"/>
          </p:nvPr>
        </p:nvSpPr>
        <p:spPr/>
        <p:txBody>
          <a:bodyPr/>
          <a:lstStyle/>
          <a:p>
            <a:fld id="{55B31AA0-89DE-47B9-B661-A48EC74E4FED}" type="slidenum">
              <a:rPr lang="en-US" smtClean="0"/>
              <a:t>‹#›</a:t>
            </a:fld>
            <a:endParaRPr lang="en-US"/>
          </a:p>
        </p:txBody>
      </p:sp>
    </p:spTree>
    <p:extLst>
      <p:ext uri="{BB962C8B-B14F-4D97-AF65-F5344CB8AC3E}">
        <p14:creationId xmlns:p14="http://schemas.microsoft.com/office/powerpoint/2010/main" val="3345522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F7ECF-C973-4E66-ACA5-D276B29179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1981A9-901A-45F3-8CD0-8674FB04EB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486185E-4D92-4853-BF17-11CA5D39955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720A86-B364-48BF-97B3-187E39F3C2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05BD4C3-C607-4F4C-972F-166D8A7CB1F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8742BB-77D4-41CD-89BB-075CB23FE463}"/>
              </a:ext>
            </a:extLst>
          </p:cNvPr>
          <p:cNvSpPr>
            <a:spLocks noGrp="1"/>
          </p:cNvSpPr>
          <p:nvPr>
            <p:ph type="dt" sz="half" idx="10"/>
          </p:nvPr>
        </p:nvSpPr>
        <p:spPr/>
        <p:txBody>
          <a:bodyPr/>
          <a:lstStyle/>
          <a:p>
            <a:fld id="{DABA6155-25B6-402A-900F-88D6CFEDD588}" type="datetimeFigureOut">
              <a:rPr lang="en-US" smtClean="0"/>
              <a:t>8/30/2026</a:t>
            </a:fld>
            <a:endParaRPr lang="en-US"/>
          </a:p>
        </p:txBody>
      </p:sp>
      <p:sp>
        <p:nvSpPr>
          <p:cNvPr id="8" name="Footer Placeholder 7">
            <a:extLst>
              <a:ext uri="{FF2B5EF4-FFF2-40B4-BE49-F238E27FC236}">
                <a16:creationId xmlns:a16="http://schemas.microsoft.com/office/drawing/2014/main" id="{A3F6BB3A-0873-4D08-BA13-FBFCD8BE85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314DB00-89ED-46AC-8AA2-7EA1F0361970}"/>
              </a:ext>
            </a:extLst>
          </p:cNvPr>
          <p:cNvSpPr>
            <a:spLocks noGrp="1"/>
          </p:cNvSpPr>
          <p:nvPr>
            <p:ph type="sldNum" sz="quarter" idx="12"/>
          </p:nvPr>
        </p:nvSpPr>
        <p:spPr/>
        <p:txBody>
          <a:bodyPr/>
          <a:lstStyle/>
          <a:p>
            <a:fld id="{55B31AA0-89DE-47B9-B661-A48EC74E4FED}" type="slidenum">
              <a:rPr lang="en-US" smtClean="0"/>
              <a:t>‹#›</a:t>
            </a:fld>
            <a:endParaRPr lang="en-US"/>
          </a:p>
        </p:txBody>
      </p:sp>
    </p:spTree>
    <p:extLst>
      <p:ext uri="{BB962C8B-B14F-4D97-AF65-F5344CB8AC3E}">
        <p14:creationId xmlns:p14="http://schemas.microsoft.com/office/powerpoint/2010/main" val="3779459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EFC28-B706-4242-8175-4D69C0415B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F3D149-307D-42F3-956F-237C00B68490}"/>
              </a:ext>
            </a:extLst>
          </p:cNvPr>
          <p:cNvSpPr>
            <a:spLocks noGrp="1"/>
          </p:cNvSpPr>
          <p:nvPr>
            <p:ph type="dt" sz="half" idx="10"/>
          </p:nvPr>
        </p:nvSpPr>
        <p:spPr/>
        <p:txBody>
          <a:bodyPr/>
          <a:lstStyle/>
          <a:p>
            <a:fld id="{DABA6155-25B6-402A-900F-88D6CFEDD588}" type="datetimeFigureOut">
              <a:rPr lang="en-US" smtClean="0"/>
              <a:t>8/30/2026</a:t>
            </a:fld>
            <a:endParaRPr lang="en-US"/>
          </a:p>
        </p:txBody>
      </p:sp>
      <p:sp>
        <p:nvSpPr>
          <p:cNvPr id="4" name="Footer Placeholder 3">
            <a:extLst>
              <a:ext uri="{FF2B5EF4-FFF2-40B4-BE49-F238E27FC236}">
                <a16:creationId xmlns:a16="http://schemas.microsoft.com/office/drawing/2014/main" id="{2FB59CD2-FAB8-44DC-8B15-86A79765C4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216E19-30F7-4997-A5F6-7A04E226FFBC}"/>
              </a:ext>
            </a:extLst>
          </p:cNvPr>
          <p:cNvSpPr>
            <a:spLocks noGrp="1"/>
          </p:cNvSpPr>
          <p:nvPr>
            <p:ph type="sldNum" sz="quarter" idx="12"/>
          </p:nvPr>
        </p:nvSpPr>
        <p:spPr/>
        <p:txBody>
          <a:bodyPr/>
          <a:lstStyle/>
          <a:p>
            <a:fld id="{55B31AA0-89DE-47B9-B661-A48EC74E4FED}" type="slidenum">
              <a:rPr lang="en-US" smtClean="0"/>
              <a:t>‹#›</a:t>
            </a:fld>
            <a:endParaRPr lang="en-US"/>
          </a:p>
        </p:txBody>
      </p:sp>
    </p:spTree>
    <p:extLst>
      <p:ext uri="{BB962C8B-B14F-4D97-AF65-F5344CB8AC3E}">
        <p14:creationId xmlns:p14="http://schemas.microsoft.com/office/powerpoint/2010/main" val="2432615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4CF57B-1E2C-44FC-943D-4DD73D6B2579}"/>
              </a:ext>
            </a:extLst>
          </p:cNvPr>
          <p:cNvSpPr>
            <a:spLocks noGrp="1"/>
          </p:cNvSpPr>
          <p:nvPr>
            <p:ph type="dt" sz="half" idx="10"/>
          </p:nvPr>
        </p:nvSpPr>
        <p:spPr/>
        <p:txBody>
          <a:bodyPr/>
          <a:lstStyle/>
          <a:p>
            <a:fld id="{DABA6155-25B6-402A-900F-88D6CFEDD588}" type="datetimeFigureOut">
              <a:rPr lang="en-US" smtClean="0"/>
              <a:t>8/30/2026</a:t>
            </a:fld>
            <a:endParaRPr lang="en-US"/>
          </a:p>
        </p:txBody>
      </p:sp>
      <p:sp>
        <p:nvSpPr>
          <p:cNvPr id="3" name="Footer Placeholder 2">
            <a:extLst>
              <a:ext uri="{FF2B5EF4-FFF2-40B4-BE49-F238E27FC236}">
                <a16:creationId xmlns:a16="http://schemas.microsoft.com/office/drawing/2014/main" id="{DFDBED2A-9A36-4EDA-935F-122A7DC881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FB6BAE-EAA0-4A74-92F6-3EB741B5DAF9}"/>
              </a:ext>
            </a:extLst>
          </p:cNvPr>
          <p:cNvSpPr>
            <a:spLocks noGrp="1"/>
          </p:cNvSpPr>
          <p:nvPr>
            <p:ph type="sldNum" sz="quarter" idx="12"/>
          </p:nvPr>
        </p:nvSpPr>
        <p:spPr/>
        <p:txBody>
          <a:bodyPr/>
          <a:lstStyle/>
          <a:p>
            <a:fld id="{55B31AA0-89DE-47B9-B661-A48EC74E4FED}" type="slidenum">
              <a:rPr lang="en-US" smtClean="0"/>
              <a:t>‹#›</a:t>
            </a:fld>
            <a:endParaRPr lang="en-US"/>
          </a:p>
        </p:txBody>
      </p:sp>
    </p:spTree>
    <p:extLst>
      <p:ext uri="{BB962C8B-B14F-4D97-AF65-F5344CB8AC3E}">
        <p14:creationId xmlns:p14="http://schemas.microsoft.com/office/powerpoint/2010/main" val="1830334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ADB96-8373-44CD-AB28-24622F33FE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736F14-016C-4185-8A48-804A73A629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3F1E6A-437A-48C6-ADD2-DD33AF1C08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B626AA3-EFE6-40C7-B13C-BF106E5C6268}"/>
              </a:ext>
            </a:extLst>
          </p:cNvPr>
          <p:cNvSpPr>
            <a:spLocks noGrp="1"/>
          </p:cNvSpPr>
          <p:nvPr>
            <p:ph type="dt" sz="half" idx="10"/>
          </p:nvPr>
        </p:nvSpPr>
        <p:spPr/>
        <p:txBody>
          <a:bodyPr/>
          <a:lstStyle/>
          <a:p>
            <a:fld id="{DABA6155-25B6-402A-900F-88D6CFEDD588}" type="datetimeFigureOut">
              <a:rPr lang="en-US" smtClean="0"/>
              <a:t>8/30/2026</a:t>
            </a:fld>
            <a:endParaRPr lang="en-US"/>
          </a:p>
        </p:txBody>
      </p:sp>
      <p:sp>
        <p:nvSpPr>
          <p:cNvPr id="6" name="Footer Placeholder 5">
            <a:extLst>
              <a:ext uri="{FF2B5EF4-FFF2-40B4-BE49-F238E27FC236}">
                <a16:creationId xmlns:a16="http://schemas.microsoft.com/office/drawing/2014/main" id="{1C1D0E9B-53D1-48D5-A245-BAAB77CB48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1F3E88-A232-48CA-BDFA-678D7092BC64}"/>
              </a:ext>
            </a:extLst>
          </p:cNvPr>
          <p:cNvSpPr>
            <a:spLocks noGrp="1"/>
          </p:cNvSpPr>
          <p:nvPr>
            <p:ph type="sldNum" sz="quarter" idx="12"/>
          </p:nvPr>
        </p:nvSpPr>
        <p:spPr/>
        <p:txBody>
          <a:bodyPr/>
          <a:lstStyle/>
          <a:p>
            <a:fld id="{55B31AA0-89DE-47B9-B661-A48EC74E4FED}" type="slidenum">
              <a:rPr lang="en-US" smtClean="0"/>
              <a:t>‹#›</a:t>
            </a:fld>
            <a:endParaRPr lang="en-US"/>
          </a:p>
        </p:txBody>
      </p:sp>
    </p:spTree>
    <p:extLst>
      <p:ext uri="{BB962C8B-B14F-4D97-AF65-F5344CB8AC3E}">
        <p14:creationId xmlns:p14="http://schemas.microsoft.com/office/powerpoint/2010/main" val="3094738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49E2A-8642-422C-9FDF-E38DCE9BD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A87122-AB36-4E56-AC75-38435CCB37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7E101A-554F-49EE-A949-455E0A4E2F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246B1F6-800C-4AD5-8E31-C62CBF742413}"/>
              </a:ext>
            </a:extLst>
          </p:cNvPr>
          <p:cNvSpPr>
            <a:spLocks noGrp="1"/>
          </p:cNvSpPr>
          <p:nvPr>
            <p:ph type="dt" sz="half" idx="10"/>
          </p:nvPr>
        </p:nvSpPr>
        <p:spPr/>
        <p:txBody>
          <a:bodyPr/>
          <a:lstStyle/>
          <a:p>
            <a:fld id="{DABA6155-25B6-402A-900F-88D6CFEDD588}" type="datetimeFigureOut">
              <a:rPr lang="en-US" smtClean="0"/>
              <a:t>8/30/2026</a:t>
            </a:fld>
            <a:endParaRPr lang="en-US"/>
          </a:p>
        </p:txBody>
      </p:sp>
      <p:sp>
        <p:nvSpPr>
          <p:cNvPr id="6" name="Footer Placeholder 5">
            <a:extLst>
              <a:ext uri="{FF2B5EF4-FFF2-40B4-BE49-F238E27FC236}">
                <a16:creationId xmlns:a16="http://schemas.microsoft.com/office/drawing/2014/main" id="{83CCBFBA-1514-49D2-A172-2918410E3B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665B25-0720-4838-8B43-AACEA5E6816B}"/>
              </a:ext>
            </a:extLst>
          </p:cNvPr>
          <p:cNvSpPr>
            <a:spLocks noGrp="1"/>
          </p:cNvSpPr>
          <p:nvPr>
            <p:ph type="sldNum" sz="quarter" idx="12"/>
          </p:nvPr>
        </p:nvSpPr>
        <p:spPr/>
        <p:txBody>
          <a:bodyPr/>
          <a:lstStyle/>
          <a:p>
            <a:fld id="{55B31AA0-89DE-47B9-B661-A48EC74E4FED}" type="slidenum">
              <a:rPr lang="en-US" smtClean="0"/>
              <a:t>‹#›</a:t>
            </a:fld>
            <a:endParaRPr lang="en-US"/>
          </a:p>
        </p:txBody>
      </p:sp>
    </p:spTree>
    <p:extLst>
      <p:ext uri="{BB962C8B-B14F-4D97-AF65-F5344CB8AC3E}">
        <p14:creationId xmlns:p14="http://schemas.microsoft.com/office/powerpoint/2010/main" val="1645143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F87C1-A39B-4775-98C0-FC88A1127B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38E082-B091-475E-9A8D-8EB0E17DE37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B4B483-9064-4CED-A6E8-884222E60BCE}"/>
              </a:ext>
            </a:extLst>
          </p:cNvPr>
          <p:cNvSpPr>
            <a:spLocks noGrp="1"/>
          </p:cNvSpPr>
          <p:nvPr>
            <p:ph type="dt" sz="half" idx="10"/>
          </p:nvPr>
        </p:nvSpPr>
        <p:spPr/>
        <p:txBody>
          <a:bodyPr/>
          <a:lstStyle/>
          <a:p>
            <a:fld id="{DABA6155-25B6-402A-900F-88D6CFEDD588}" type="datetimeFigureOut">
              <a:rPr lang="en-US" smtClean="0"/>
              <a:t>8/30/2026</a:t>
            </a:fld>
            <a:endParaRPr lang="en-US"/>
          </a:p>
        </p:txBody>
      </p:sp>
      <p:sp>
        <p:nvSpPr>
          <p:cNvPr id="5" name="Footer Placeholder 4">
            <a:extLst>
              <a:ext uri="{FF2B5EF4-FFF2-40B4-BE49-F238E27FC236}">
                <a16:creationId xmlns:a16="http://schemas.microsoft.com/office/drawing/2014/main" id="{470F0EE9-3EB0-44CA-8113-B6A9D363E4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12D04-BC56-4B00-925E-C296FE46EB43}"/>
              </a:ext>
            </a:extLst>
          </p:cNvPr>
          <p:cNvSpPr>
            <a:spLocks noGrp="1"/>
          </p:cNvSpPr>
          <p:nvPr>
            <p:ph type="sldNum" sz="quarter" idx="12"/>
          </p:nvPr>
        </p:nvSpPr>
        <p:spPr/>
        <p:txBody>
          <a:bodyPr/>
          <a:lstStyle/>
          <a:p>
            <a:fld id="{55B31AA0-89DE-47B9-B661-A48EC74E4FED}" type="slidenum">
              <a:rPr lang="en-US" smtClean="0"/>
              <a:t>‹#›</a:t>
            </a:fld>
            <a:endParaRPr lang="en-US"/>
          </a:p>
        </p:txBody>
      </p:sp>
    </p:spTree>
    <p:extLst>
      <p:ext uri="{BB962C8B-B14F-4D97-AF65-F5344CB8AC3E}">
        <p14:creationId xmlns:p14="http://schemas.microsoft.com/office/powerpoint/2010/main" val="2467283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D5C29D-14DB-4C4B-A7C3-A532294ECF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183152-9CF3-472A-9A1D-878951C205B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253CA3-A9B1-44EF-85A4-8F7CDEE99F36}"/>
              </a:ext>
            </a:extLst>
          </p:cNvPr>
          <p:cNvSpPr>
            <a:spLocks noGrp="1"/>
          </p:cNvSpPr>
          <p:nvPr>
            <p:ph type="dt" sz="half" idx="10"/>
          </p:nvPr>
        </p:nvSpPr>
        <p:spPr/>
        <p:txBody>
          <a:bodyPr/>
          <a:lstStyle/>
          <a:p>
            <a:fld id="{DABA6155-25B6-402A-900F-88D6CFEDD588}" type="datetimeFigureOut">
              <a:rPr lang="en-US" smtClean="0"/>
              <a:t>8/30/2026</a:t>
            </a:fld>
            <a:endParaRPr lang="en-US"/>
          </a:p>
        </p:txBody>
      </p:sp>
      <p:sp>
        <p:nvSpPr>
          <p:cNvPr id="5" name="Footer Placeholder 4">
            <a:extLst>
              <a:ext uri="{FF2B5EF4-FFF2-40B4-BE49-F238E27FC236}">
                <a16:creationId xmlns:a16="http://schemas.microsoft.com/office/drawing/2014/main" id="{BD876665-65EF-4019-B596-34D51A9BBC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A04EBE-ADCB-4517-ACD3-522AAA65BC22}"/>
              </a:ext>
            </a:extLst>
          </p:cNvPr>
          <p:cNvSpPr>
            <a:spLocks noGrp="1"/>
          </p:cNvSpPr>
          <p:nvPr>
            <p:ph type="sldNum" sz="quarter" idx="12"/>
          </p:nvPr>
        </p:nvSpPr>
        <p:spPr/>
        <p:txBody>
          <a:bodyPr/>
          <a:lstStyle/>
          <a:p>
            <a:fld id="{55B31AA0-89DE-47B9-B661-A48EC74E4FED}" type="slidenum">
              <a:rPr lang="en-US" smtClean="0"/>
              <a:t>‹#›</a:t>
            </a:fld>
            <a:endParaRPr lang="en-US"/>
          </a:p>
        </p:txBody>
      </p:sp>
    </p:spTree>
    <p:extLst>
      <p:ext uri="{BB962C8B-B14F-4D97-AF65-F5344CB8AC3E}">
        <p14:creationId xmlns:p14="http://schemas.microsoft.com/office/powerpoint/2010/main" val="1303366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38AF70-3F7E-4EE9-B83D-B530817C71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C4536A-C450-4BC2-B61E-4C41207B64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FEBA20-7330-495B-9A87-EDF32D1898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A6155-25B6-402A-900F-88D6CFEDD588}" type="datetimeFigureOut">
              <a:rPr lang="en-US" smtClean="0"/>
              <a:t>8/30/2026</a:t>
            </a:fld>
            <a:endParaRPr lang="en-US"/>
          </a:p>
        </p:txBody>
      </p:sp>
      <p:sp>
        <p:nvSpPr>
          <p:cNvPr id="5" name="Footer Placeholder 4">
            <a:extLst>
              <a:ext uri="{FF2B5EF4-FFF2-40B4-BE49-F238E27FC236}">
                <a16:creationId xmlns:a16="http://schemas.microsoft.com/office/drawing/2014/main" id="{FFF9953F-20EE-4AB9-B3C0-6DD1FCA5C6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7BFA09A-75A4-4727-AEC5-5FD4BDBB86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31AA0-89DE-47B9-B661-A48EC74E4FED}" type="slidenum">
              <a:rPr lang="en-US" smtClean="0"/>
              <a:t>‹#›</a:t>
            </a:fld>
            <a:endParaRPr lang="en-US"/>
          </a:p>
        </p:txBody>
      </p:sp>
    </p:spTree>
    <p:extLst>
      <p:ext uri="{BB962C8B-B14F-4D97-AF65-F5344CB8AC3E}">
        <p14:creationId xmlns:p14="http://schemas.microsoft.com/office/powerpoint/2010/main" val="3507483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23C5ABC-1BB8-45EE-AB3E-32A9A5B35E4A}"/>
              </a:ext>
            </a:extLst>
          </p:cNvPr>
          <p:cNvSpPr txBox="1"/>
          <p:nvPr/>
        </p:nvSpPr>
        <p:spPr>
          <a:xfrm>
            <a:off x="668867" y="313267"/>
            <a:ext cx="5892800" cy="2123658"/>
          </a:xfrm>
          <a:prstGeom prst="rect">
            <a:avLst/>
          </a:prstGeom>
          <a:noFill/>
        </p:spPr>
        <p:txBody>
          <a:bodyPr wrap="square" rtlCol="0">
            <a:spAutoFit/>
          </a:bodyPr>
          <a:lstStyle/>
          <a:p>
            <a:pPr algn="ctr"/>
            <a:r>
              <a:rPr lang="en-US" sz="6600" b="1" dirty="0">
                <a:solidFill>
                  <a:srgbClr val="FF0000"/>
                </a:solidFill>
                <a:latin typeface="Times New Roman" panose="02020603050405020304" pitchFamily="18" charset="0"/>
                <a:cs typeface="Times New Roman" panose="02020603050405020304" pitchFamily="18" charset="0"/>
              </a:rPr>
              <a:t>Welcome to my MMC</a:t>
            </a:r>
          </a:p>
        </p:txBody>
      </p:sp>
      <p:pic>
        <p:nvPicPr>
          <p:cNvPr id="8" name="Picture 7">
            <a:extLst>
              <a:ext uri="{FF2B5EF4-FFF2-40B4-BE49-F238E27FC236}">
                <a16:creationId xmlns:a16="http://schemas.microsoft.com/office/drawing/2014/main" id="{C0F51827-EFC7-4A0E-9EC4-20D2B330B0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842519" y="521714"/>
            <a:ext cx="3782566" cy="7467604"/>
          </a:xfrm>
          <a:prstGeom prst="rect">
            <a:avLst/>
          </a:prstGeom>
        </p:spPr>
      </p:pic>
      <p:pic>
        <p:nvPicPr>
          <p:cNvPr id="9" name="Picture 8">
            <a:extLst>
              <a:ext uri="{FF2B5EF4-FFF2-40B4-BE49-F238E27FC236}">
                <a16:creationId xmlns:a16="http://schemas.microsoft.com/office/drawing/2014/main" id="{2EE0DF26-C557-47B5-B995-1EC61707A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0535" y="1"/>
            <a:ext cx="4961465" cy="6858000"/>
          </a:xfrm>
          <a:prstGeom prst="rect">
            <a:avLst/>
          </a:prstGeom>
        </p:spPr>
      </p:pic>
    </p:spTree>
    <p:extLst>
      <p:ext uri="{BB962C8B-B14F-4D97-AF65-F5344CB8AC3E}">
        <p14:creationId xmlns:p14="http://schemas.microsoft.com/office/powerpoint/2010/main" val="1234725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F4456D-D073-450C-A8AF-EFC558F1F5F6}"/>
              </a:ext>
            </a:extLst>
          </p:cNvPr>
          <p:cNvSpPr txBox="1"/>
          <p:nvPr/>
        </p:nvSpPr>
        <p:spPr>
          <a:xfrm>
            <a:off x="1694193" y="38312"/>
            <a:ext cx="10242593" cy="1200329"/>
          </a:xfrm>
          <a:prstGeom prst="rect">
            <a:avLst/>
          </a:prstGeom>
          <a:noFill/>
        </p:spPr>
        <p:txBody>
          <a:bodyPr wrap="square" rtlCol="0">
            <a:spAutoFit/>
          </a:bodyPr>
          <a:lstStyle/>
          <a:p>
            <a:r>
              <a:rPr lang="en-US" sz="7200" b="1" dirty="0">
                <a:solidFill>
                  <a:srgbClr val="00B050"/>
                </a:solidFill>
                <a:latin typeface="Times New Roman" panose="02020603050405020304" pitchFamily="18" charset="0"/>
                <a:cs typeface="Times New Roman" panose="02020603050405020304" pitchFamily="18" charset="0"/>
              </a:rPr>
              <a:t>Teacher’s Identity</a:t>
            </a:r>
          </a:p>
        </p:txBody>
      </p:sp>
      <p:sp>
        <p:nvSpPr>
          <p:cNvPr id="3" name="TextBox 18">
            <a:extLst>
              <a:ext uri="{FF2B5EF4-FFF2-40B4-BE49-F238E27FC236}">
                <a16:creationId xmlns:a16="http://schemas.microsoft.com/office/drawing/2014/main" id="{0B81BBAA-CF7F-4A4B-B746-4E72E2039E24}"/>
              </a:ext>
            </a:extLst>
          </p:cNvPr>
          <p:cNvSpPr txBox="1"/>
          <p:nvPr/>
        </p:nvSpPr>
        <p:spPr>
          <a:xfrm>
            <a:off x="1" y="5763299"/>
            <a:ext cx="3691466" cy="984629"/>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p>
            <a:pPr>
              <a:lnSpc>
                <a:spcPts val="2552"/>
              </a:lnSpc>
              <a:spcBef>
                <a:spcPct val="0"/>
              </a:spcBef>
            </a:pPr>
            <a:r>
              <a:rPr lang="en-US" sz="2000" b="1" dirty="0">
                <a:solidFill>
                  <a:srgbClr val="000000"/>
                </a:solidFill>
                <a:latin typeface="Li Ador Noirrit Bold"/>
                <a:ea typeface="Li Ador Noirrit Bold"/>
                <a:cs typeface="Li Ador Noirrit Bold"/>
                <a:sym typeface="Li Ador Noirrit Bold"/>
              </a:rPr>
              <a:t>Md. </a:t>
            </a:r>
            <a:r>
              <a:rPr lang="en-US" sz="2000" b="1" dirty="0" err="1">
                <a:solidFill>
                  <a:srgbClr val="000000"/>
                </a:solidFill>
                <a:latin typeface="Li Ador Noirrit Bold"/>
                <a:ea typeface="Li Ador Noirrit Bold"/>
                <a:cs typeface="Li Ador Noirrit Bold"/>
                <a:sym typeface="Li Ador Noirrit Bold"/>
              </a:rPr>
              <a:t>Shahinur</a:t>
            </a:r>
            <a:r>
              <a:rPr lang="en-US" sz="2000" b="1" dirty="0">
                <a:solidFill>
                  <a:srgbClr val="000000"/>
                </a:solidFill>
                <a:latin typeface="Li Ador Noirrit Bold"/>
                <a:ea typeface="Li Ador Noirrit Bold"/>
                <a:cs typeface="Li Ador Noirrit Bold"/>
                <a:sym typeface="Li Ador Noirrit Bold"/>
              </a:rPr>
              <a:t> Rahman (Shahin)</a:t>
            </a:r>
          </a:p>
          <a:p>
            <a:pPr>
              <a:lnSpc>
                <a:spcPts val="2552"/>
              </a:lnSpc>
              <a:spcBef>
                <a:spcPct val="0"/>
              </a:spcBef>
            </a:pPr>
            <a:r>
              <a:rPr lang="en-US" sz="2000" dirty="0">
                <a:solidFill>
                  <a:srgbClr val="000000"/>
                </a:solidFill>
                <a:latin typeface="Li Ador Noirrit Light"/>
                <a:ea typeface="Li Ador Noirrit Light"/>
                <a:cs typeface="Li Ador Noirrit Light"/>
                <a:sym typeface="Li Ador Noirrit Light"/>
              </a:rPr>
              <a:t>Assistant Headteacher</a:t>
            </a:r>
          </a:p>
          <a:p>
            <a:pPr>
              <a:lnSpc>
                <a:spcPts val="2552"/>
              </a:lnSpc>
              <a:spcBef>
                <a:spcPct val="0"/>
              </a:spcBef>
            </a:pPr>
            <a:r>
              <a:rPr lang="en-US" dirty="0">
                <a:solidFill>
                  <a:srgbClr val="000000"/>
                </a:solidFill>
                <a:latin typeface="Li Ador Noirrit Light"/>
                <a:ea typeface="Li Ador Noirrit Light"/>
                <a:cs typeface="Li Ador Noirrit Light"/>
                <a:sym typeface="Li Ador Noirrit Light"/>
              </a:rPr>
              <a:t>Border Guard Public School, Khulna. </a:t>
            </a:r>
          </a:p>
        </p:txBody>
      </p:sp>
      <p:pic>
        <p:nvPicPr>
          <p:cNvPr id="4" name="Picture 3">
            <a:extLst>
              <a:ext uri="{FF2B5EF4-FFF2-40B4-BE49-F238E27FC236}">
                <a16:creationId xmlns:a16="http://schemas.microsoft.com/office/drawing/2014/main" id="{7E6D1456-B992-453C-806E-99602B76DA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7296" y="1268941"/>
            <a:ext cx="2941700" cy="3186635"/>
          </a:xfrm>
          <a:prstGeom prst="rect">
            <a:avLst/>
          </a:prstGeom>
        </p:spPr>
      </p:pic>
      <p:sp>
        <p:nvSpPr>
          <p:cNvPr id="5" name="TextBox 4">
            <a:extLst>
              <a:ext uri="{FF2B5EF4-FFF2-40B4-BE49-F238E27FC236}">
                <a16:creationId xmlns:a16="http://schemas.microsoft.com/office/drawing/2014/main" id="{8E620951-0432-4CC7-834C-0B246220589B}"/>
              </a:ext>
            </a:extLst>
          </p:cNvPr>
          <p:cNvSpPr txBox="1"/>
          <p:nvPr/>
        </p:nvSpPr>
        <p:spPr>
          <a:xfrm>
            <a:off x="8526229" y="4173437"/>
            <a:ext cx="2942767" cy="2651752"/>
          </a:xfrm>
          <a:prstGeom prst="rect">
            <a:avLst/>
          </a:prstGeom>
          <a:solidFill>
            <a:srgbClr val="FFFF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p>
            <a:pPr>
              <a:lnSpc>
                <a:spcPts val="2552"/>
              </a:lnSpc>
              <a:spcBef>
                <a:spcPct val="0"/>
              </a:spcBef>
            </a:pPr>
            <a:endParaRPr lang="en-US" sz="2000" b="1" dirty="0">
              <a:solidFill>
                <a:srgbClr val="000000"/>
              </a:solidFill>
              <a:latin typeface="Li Ador Noirrit Bold"/>
              <a:ea typeface="Li Ador Noirrit Bold"/>
              <a:cs typeface="Li Ador Noirrit Bold"/>
              <a:sym typeface="Li Ador Noirrit Bold"/>
            </a:endParaRPr>
          </a:p>
          <a:p>
            <a:pPr>
              <a:lnSpc>
                <a:spcPts val="2552"/>
              </a:lnSpc>
              <a:spcBef>
                <a:spcPct val="0"/>
              </a:spcBef>
            </a:pPr>
            <a:r>
              <a:rPr lang="en-US" sz="2000" b="1" dirty="0">
                <a:solidFill>
                  <a:srgbClr val="000000"/>
                </a:solidFill>
                <a:latin typeface="Times New Roman" panose="02020603050405020304" pitchFamily="18" charset="0"/>
                <a:ea typeface="Li Ador Noirrit Bold"/>
                <a:cs typeface="Times New Roman" panose="02020603050405020304" pitchFamily="18" charset="0"/>
                <a:sym typeface="Li Ador Noirrit Bold"/>
              </a:rPr>
              <a:t>English For Today /English 1</a:t>
            </a:r>
            <a:r>
              <a:rPr lang="en-US" sz="2000" b="1" baseline="30000" dirty="0">
                <a:solidFill>
                  <a:srgbClr val="000000"/>
                </a:solidFill>
                <a:latin typeface="Times New Roman" panose="02020603050405020304" pitchFamily="18" charset="0"/>
                <a:ea typeface="Li Ador Noirrit Bold"/>
                <a:cs typeface="Times New Roman" panose="02020603050405020304" pitchFamily="18" charset="0"/>
                <a:sym typeface="Li Ador Noirrit Bold"/>
              </a:rPr>
              <a:t>st</a:t>
            </a:r>
            <a:r>
              <a:rPr lang="en-US" sz="2000" b="1" dirty="0">
                <a:solidFill>
                  <a:srgbClr val="000000"/>
                </a:solidFill>
                <a:latin typeface="Times New Roman" panose="02020603050405020304" pitchFamily="18" charset="0"/>
                <a:ea typeface="Li Ador Noirrit Bold"/>
                <a:cs typeface="Times New Roman" panose="02020603050405020304" pitchFamily="18" charset="0"/>
                <a:sym typeface="Li Ador Noirrit Bold"/>
              </a:rPr>
              <a:t> Paper</a:t>
            </a:r>
          </a:p>
          <a:p>
            <a:pPr>
              <a:lnSpc>
                <a:spcPts val="2552"/>
              </a:lnSpc>
              <a:spcBef>
                <a:spcPct val="0"/>
              </a:spcBef>
            </a:pPr>
            <a:r>
              <a:rPr lang="en-US" sz="2000" b="1" dirty="0">
                <a:solidFill>
                  <a:srgbClr val="000000"/>
                </a:solidFill>
                <a:latin typeface="Times New Roman" panose="02020603050405020304" pitchFamily="18" charset="0"/>
                <a:ea typeface="Li Ador Noirrit Light"/>
                <a:cs typeface="Times New Roman" panose="02020603050405020304" pitchFamily="18" charset="0"/>
                <a:sym typeface="Li Ador Noirrit Bold"/>
              </a:rPr>
              <a:t>Grade: Eight</a:t>
            </a:r>
          </a:p>
          <a:p>
            <a:pPr>
              <a:lnSpc>
                <a:spcPts val="2552"/>
              </a:lnSpc>
              <a:spcBef>
                <a:spcPct val="0"/>
              </a:spcBef>
            </a:pPr>
            <a:r>
              <a:rPr lang="en-US" sz="2000" b="1" dirty="0">
                <a:solidFill>
                  <a:srgbClr val="000000"/>
                </a:solidFill>
                <a:latin typeface="Times New Roman" panose="02020603050405020304" pitchFamily="18" charset="0"/>
                <a:ea typeface="Li Ador Noirrit Light"/>
                <a:cs typeface="Times New Roman" panose="02020603050405020304" pitchFamily="18" charset="0"/>
                <a:sym typeface="Li Ador Noirrit Bold"/>
              </a:rPr>
              <a:t>Unit: 2</a:t>
            </a:r>
          </a:p>
          <a:p>
            <a:pPr>
              <a:lnSpc>
                <a:spcPts val="2552"/>
              </a:lnSpc>
              <a:spcBef>
                <a:spcPct val="0"/>
              </a:spcBef>
            </a:pPr>
            <a:r>
              <a:rPr lang="en-US" sz="2000" b="1" dirty="0">
                <a:solidFill>
                  <a:srgbClr val="000000"/>
                </a:solidFill>
                <a:latin typeface="Times New Roman" panose="02020603050405020304" pitchFamily="18" charset="0"/>
                <a:ea typeface="Li Ador Noirrit Light"/>
                <a:cs typeface="Times New Roman" panose="02020603050405020304" pitchFamily="18" charset="0"/>
                <a:sym typeface="Li Ador Noirrit Bold"/>
              </a:rPr>
              <a:t>Lesson: 1</a:t>
            </a:r>
          </a:p>
          <a:p>
            <a:pPr>
              <a:lnSpc>
                <a:spcPts val="2552"/>
              </a:lnSpc>
              <a:spcBef>
                <a:spcPct val="0"/>
              </a:spcBef>
            </a:pPr>
            <a:r>
              <a:rPr lang="en-US" sz="2000" b="1" dirty="0">
                <a:solidFill>
                  <a:srgbClr val="000000"/>
                </a:solidFill>
                <a:latin typeface="Times New Roman" panose="02020603050405020304" pitchFamily="18" charset="0"/>
                <a:ea typeface="Li Ador Noirrit Light"/>
                <a:cs typeface="Times New Roman" panose="02020603050405020304" pitchFamily="18" charset="0"/>
                <a:sym typeface="Li Ador Noirrit Bold"/>
              </a:rPr>
              <a:t>Date: 30/08/2026</a:t>
            </a:r>
          </a:p>
          <a:p>
            <a:pPr>
              <a:lnSpc>
                <a:spcPts val="2552"/>
              </a:lnSpc>
              <a:spcBef>
                <a:spcPct val="0"/>
              </a:spcBef>
            </a:pPr>
            <a:endParaRPr lang="en-US" sz="2000" dirty="0">
              <a:solidFill>
                <a:srgbClr val="000000"/>
              </a:solidFill>
              <a:latin typeface="Li Ador Noirrit Light"/>
              <a:ea typeface="Li Ador Noirrit Light"/>
              <a:cs typeface="Li Ador Noirrit Light"/>
              <a:sym typeface="Li Ador Noirrit Light"/>
            </a:endParaRPr>
          </a:p>
        </p:txBody>
      </p:sp>
      <p:pic>
        <p:nvPicPr>
          <p:cNvPr id="6" name="Picture 5">
            <a:extLst>
              <a:ext uri="{FF2B5EF4-FFF2-40B4-BE49-F238E27FC236}">
                <a16:creationId xmlns:a16="http://schemas.microsoft.com/office/drawing/2014/main" id="{0C8D5085-812B-4F24-A525-36182268AD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2003"/>
            <a:ext cx="3764962" cy="4511295"/>
          </a:xfrm>
          <a:prstGeom prst="rect">
            <a:avLst/>
          </a:prstGeom>
        </p:spPr>
      </p:pic>
      <p:pic>
        <p:nvPicPr>
          <p:cNvPr id="7" name="Picture 6">
            <a:extLst>
              <a:ext uri="{FF2B5EF4-FFF2-40B4-BE49-F238E27FC236}">
                <a16:creationId xmlns:a16="http://schemas.microsoft.com/office/drawing/2014/main" id="{49DE4050-3627-490A-873A-9FA307D0E0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4962" y="1252003"/>
            <a:ext cx="4687772" cy="5573186"/>
          </a:xfrm>
          <a:prstGeom prst="rect">
            <a:avLst/>
          </a:prstGeom>
        </p:spPr>
      </p:pic>
    </p:spTree>
    <p:extLst>
      <p:ext uri="{BB962C8B-B14F-4D97-AF65-F5344CB8AC3E}">
        <p14:creationId xmlns:p14="http://schemas.microsoft.com/office/powerpoint/2010/main" val="193647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A2D900-43B3-4422-AC54-F709AEA5BF6D}"/>
              </a:ext>
            </a:extLst>
          </p:cNvPr>
          <p:cNvSpPr/>
          <p:nvPr/>
        </p:nvSpPr>
        <p:spPr>
          <a:xfrm>
            <a:off x="338665" y="1953190"/>
            <a:ext cx="5681136" cy="4320606"/>
          </a:xfrm>
          <a:prstGeom prst="rect">
            <a:avLst/>
          </a:prstGeom>
        </p:spPr>
        <p:txBody>
          <a:bodyPr wrap="square">
            <a:spAutoFit/>
          </a:bodyPr>
          <a:lstStyle/>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Oh, They say my house is no good,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But what can I build with nothing here?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I’ll erect a home.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Yet how long will I truly stay?</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 gaze into the mirror,</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Noticing the strands of grey in my hair.</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Thinking of this, </a:t>
            </a:r>
            <a:r>
              <a:rPr lang="en-US" sz="20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Raja never built a dwelling.</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Where will Allah take him? Where will he find rest?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This uncertainty brings him to tears.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If only </a:t>
            </a:r>
            <a:r>
              <a:rPr lang="en-US" sz="20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Raja had known his days,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would have painted his rooms in vibrant hues.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Oh. They say my house is no good,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But what can 1 build with nothing here?</a:t>
            </a:r>
            <a:endParaRPr lang="en-US" sz="1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B2036145-F4FF-4508-8AE2-ACC4EE94F8E8}"/>
              </a:ext>
            </a:extLst>
          </p:cNvPr>
          <p:cNvSpPr/>
          <p:nvPr/>
        </p:nvSpPr>
        <p:spPr>
          <a:xfrm>
            <a:off x="6218768" y="1967061"/>
            <a:ext cx="5300134" cy="4368119"/>
          </a:xfrm>
          <a:prstGeom prst="rect">
            <a:avLst/>
          </a:prstGeom>
        </p:spPr>
        <p:txBody>
          <a:bodyPr wrap="square">
            <a:spAutoFit/>
          </a:bodyPr>
          <a:lstStyle/>
          <a:p>
            <a:pPr>
              <a:lnSpc>
                <a:spcPct val="107000"/>
              </a:lnSpc>
            </a:pP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লোক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আমার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ঘরটা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ভালো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কিন্তু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কিছুই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এখানে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বানাবো</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ঘর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আমি</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ভাবি</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একটা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ঘর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তুলবই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তবু</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কতদিনই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থাকব</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এখানে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p>
            <a:pPr>
              <a:lnSpc>
                <a:spcPct val="107000"/>
              </a:lnSpc>
            </a:pP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আয়নায়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চেয়ে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দেখি</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চুলে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উঠে</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এসেছে</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সাদা</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রঙের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রেখা</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ভেবেই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হাসন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রাজা</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ঘর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বানায়নি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আল্লাহ্</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কোথায়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যাবেন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কোথায়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শান্তি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মিলবে</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p>
            <a:pPr>
              <a:lnSpc>
                <a:spcPct val="107000"/>
              </a:lnSpc>
            </a:pP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অনিশ্চয়তা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কাঁদিয়ে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যদি</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জানতেন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হাসন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রাজা</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কতদিন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বাঁচবেন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তবে</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ঘরের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দেয়াল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রঙে</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রঙে</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রাঙিয়ে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দিতেন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p>
            <a:pPr>
              <a:lnSpc>
                <a:spcPct val="107000"/>
              </a:lnSpc>
            </a:pP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লোক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আমার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ঘরটা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ভালো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কিন্তু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কিছুই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এখানে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বানাবো</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ঘর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p:txBody>
      </p:sp>
      <p:sp>
        <p:nvSpPr>
          <p:cNvPr id="4" name="TextBox 3">
            <a:extLst>
              <a:ext uri="{FF2B5EF4-FFF2-40B4-BE49-F238E27FC236}">
                <a16:creationId xmlns:a16="http://schemas.microsoft.com/office/drawing/2014/main" id="{3E5191E0-DAC2-4B20-9DBB-93B0B270678C}"/>
              </a:ext>
            </a:extLst>
          </p:cNvPr>
          <p:cNvSpPr txBox="1"/>
          <p:nvPr/>
        </p:nvSpPr>
        <p:spPr>
          <a:xfrm>
            <a:off x="660400" y="254000"/>
            <a:ext cx="11116736" cy="583750"/>
          </a:xfrm>
          <a:prstGeom prst="rect">
            <a:avLst/>
          </a:prstGeom>
          <a:noFill/>
        </p:spPr>
        <p:txBody>
          <a:bodyPr wrap="square" rtlCol="0">
            <a:spAutoFit/>
          </a:bodyPr>
          <a:lstStyle/>
          <a:p>
            <a:pPr algn="just">
              <a:lnSpc>
                <a:spcPct val="107000"/>
              </a:lnSpc>
            </a:pPr>
            <a:r>
              <a:rPr lang="en-US" sz="3200" b="1" kern="18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Translation of </a:t>
            </a:r>
            <a:r>
              <a:rPr lang="en-US" sz="3200" b="1" kern="1800" dirty="0" err="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sz="3200" b="1" kern="18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Raja’s Loke Bole </a:t>
            </a:r>
            <a:r>
              <a:rPr lang="en-US" sz="3200" b="1" kern="1800" dirty="0" err="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Bole</a:t>
            </a:r>
            <a:r>
              <a:rPr lang="en-US" sz="3200" b="1" kern="18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Re (Oh, They Say)</a:t>
            </a:r>
            <a:endParaRPr lang="en-US" sz="32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FE553FC-85F5-420B-9191-B4CE24AF465C}"/>
              </a:ext>
            </a:extLst>
          </p:cNvPr>
          <p:cNvSpPr txBox="1"/>
          <p:nvPr/>
        </p:nvSpPr>
        <p:spPr>
          <a:xfrm>
            <a:off x="660400" y="888550"/>
            <a:ext cx="11116736" cy="610680"/>
          </a:xfrm>
          <a:prstGeom prst="rect">
            <a:avLst/>
          </a:prstGeom>
          <a:noFill/>
        </p:spPr>
        <p:txBody>
          <a:bodyPr wrap="square" rtlCol="0">
            <a:spAutoFit/>
          </a:bodyPr>
          <a:lstStyle/>
          <a:p>
            <a:pPr>
              <a:lnSpc>
                <a:spcPct val="107000"/>
              </a:lnSpc>
            </a:pPr>
            <a:r>
              <a:rPr lang="en-US" sz="3200" b="1" kern="18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লোক</a:t>
            </a:r>
            <a:r>
              <a:rPr lang="en-US" sz="3200" kern="18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3200" b="1" kern="18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বলে</a:t>
            </a:r>
            <a:r>
              <a:rPr lang="en-US" sz="3200" kern="18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3200" b="1" kern="18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বলে</a:t>
            </a:r>
            <a:r>
              <a:rPr lang="en-US" sz="3200" kern="18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3200" b="1" kern="18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a:t>
            </a:r>
            <a:r>
              <a:rPr lang="en-US" sz="3200" dirty="0">
                <a:latin typeface="SutonnyOMJ" panose="01010600010101010101" pitchFamily="2" charset="0"/>
                <a:ea typeface="Calibri" panose="020F0502020204030204" pitchFamily="34" charset="0"/>
                <a:cs typeface="SutonnyOMJ" panose="01010600010101010101" pitchFamily="2" charset="0"/>
              </a:rPr>
              <a:t>				</a:t>
            </a:r>
            <a:r>
              <a:rPr lang="en-US" sz="3200" b="1" kern="18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r>
              <a:rPr lang="en-US" sz="3200" b="1" kern="18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হাসন</a:t>
            </a:r>
            <a:r>
              <a:rPr lang="en-US" sz="3200" kern="18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3200" b="1" kern="18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রাজা</a:t>
            </a:r>
            <a:endParaRPr lang="en-US" sz="3200" dirty="0">
              <a:effectLst/>
              <a:latin typeface="SutonnyOMJ" panose="01010600010101010101" pitchFamily="2" charset="0"/>
              <a:ea typeface="Calibri" panose="020F0502020204030204" pitchFamily="34" charset="0"/>
              <a:cs typeface="SutonnyOMJ" panose="01010600010101010101" pitchFamily="2" charset="0"/>
            </a:endParaRPr>
          </a:p>
        </p:txBody>
      </p:sp>
    </p:spTree>
    <p:extLst>
      <p:ext uri="{BB962C8B-B14F-4D97-AF65-F5344CB8AC3E}">
        <p14:creationId xmlns:p14="http://schemas.microsoft.com/office/powerpoint/2010/main" val="3190659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F2E98E-CB0D-433F-97F1-2F56E2D21692}"/>
              </a:ext>
            </a:extLst>
          </p:cNvPr>
          <p:cNvSpPr/>
          <p:nvPr/>
        </p:nvSpPr>
        <p:spPr>
          <a:xfrm>
            <a:off x="270934" y="535981"/>
            <a:ext cx="11472333" cy="5509200"/>
          </a:xfrm>
          <a:prstGeom prst="rect">
            <a:avLst/>
          </a:prstGeom>
        </p:spPr>
        <p:txBody>
          <a:bodyPr wrap="square">
            <a:spAutoFit/>
          </a:bodyPr>
          <a:lstStyle/>
          <a:p>
            <a:pPr algn="just"/>
            <a:r>
              <a:rPr lang="en-US" sz="3200" b="1" dirty="0">
                <a:latin typeface="Times New Roman" panose="02020603050405020304" pitchFamily="18" charset="0"/>
                <a:ea typeface="Times New Roman" panose="02020603050405020304" pitchFamily="18" charset="0"/>
                <a:cs typeface="Times New Roman" panose="02020603050405020304" pitchFamily="18" charset="0"/>
              </a:rPr>
              <a:t>Theme: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The poem explores the transience of life and the futility of material pursuits. </a:t>
            </a:r>
            <a:r>
              <a:rPr lang="en-US" sz="3200" dirty="0" err="1">
                <a:latin typeface="Times New Roman" panose="02020603050405020304" pitchFamily="18" charset="0"/>
                <a:ea typeface="Times New Roman" panose="02020603050405020304" pitchFamily="18" charset="0"/>
                <a:cs typeface="Times New Roman" panose="02020603050405020304" pitchFamily="18" charset="0"/>
              </a:rPr>
              <a:t>Hason</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Raja reflects on his aging, his lack of possessions, and the uncertainty of his destiny, ultimately realizing that spiritual awareness and preparation for the afterlife matter more than worldly achievements. His emotional vulnerability shows how deeply he feels the impermanence of existence.</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1400" i="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3200" b="1" dirty="0" err="1">
                <a:latin typeface="SutonnyOMJ" panose="01010600010101010101" pitchFamily="2" charset="0"/>
                <a:ea typeface="Times New Roman" panose="02020603050405020304" pitchFamily="18" charset="0"/>
                <a:cs typeface="SutonnyOMJ" panose="01010600010101010101" pitchFamily="2" charset="0"/>
              </a:rPr>
              <a:t>কবিতার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b="1" dirty="0" err="1">
                <a:latin typeface="SutonnyOMJ" panose="01010600010101010101" pitchFamily="2" charset="0"/>
                <a:ea typeface="Times New Roman" panose="02020603050405020304" pitchFamily="18" charset="0"/>
                <a:cs typeface="SutonnyOMJ" panose="01010600010101010101" pitchFamily="2" charset="0"/>
              </a:rPr>
              <a:t>মূলভাব</a:t>
            </a:r>
            <a:r>
              <a:rPr lang="en-US" sz="3200" b="1"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এই</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কবিতায়</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জীবনের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অস্থায়িত্ব</a:t>
            </a:r>
            <a:r>
              <a:rPr lang="en-US" sz="3200" dirty="0">
                <a:latin typeface="SutonnyOMJ" panose="01010600010101010101" pitchFamily="2" charset="0"/>
                <a:ea typeface="Times New Roman" panose="02020603050405020304" pitchFamily="18" charset="0"/>
                <a:cs typeface="SutonnyOMJ" panose="01010600010101010101" pitchFamily="2" charset="0"/>
              </a:rPr>
              <a:t> ও </a:t>
            </a:r>
            <a:r>
              <a:rPr lang="en-US" sz="3200" dirty="0" err="1">
                <a:latin typeface="SutonnyOMJ" panose="01010600010101010101" pitchFamily="2" charset="0"/>
                <a:ea typeface="Times New Roman" panose="02020603050405020304" pitchFamily="18" charset="0"/>
                <a:cs typeface="SutonnyOMJ" panose="01010600010101010101" pitchFamily="2" charset="0"/>
              </a:rPr>
              <a:t>মানবজীবনের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অনিশ্চয়তা</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ফুটে</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উঠেছে</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হাসন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রাজা</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উপলব্ধি</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করেন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যে</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এই</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জগতে</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কিছুই</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চিরস্থায়ী</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নয়</a:t>
            </a:r>
            <a:r>
              <a:rPr lang="en-US" sz="3200" dirty="0">
                <a:latin typeface="SutonnyOMJ" panose="01010600010101010101" pitchFamily="2" charset="0"/>
                <a:ea typeface="Times New Roman" panose="02020603050405020304" pitchFamily="18" charset="0"/>
                <a:cs typeface="SutonnyOMJ" panose="01010600010101010101" pitchFamily="2" charset="0"/>
              </a:rPr>
              <a:t>—</a:t>
            </a:r>
            <a:r>
              <a:rPr lang="en-US" sz="3200" dirty="0" err="1">
                <a:latin typeface="SutonnyOMJ" panose="01010600010101010101" pitchFamily="2" charset="0"/>
                <a:ea typeface="Times New Roman" panose="02020603050405020304" pitchFamily="18" charset="0"/>
                <a:cs typeface="SutonnyOMJ" panose="01010600010101010101" pitchFamily="2" charset="0"/>
              </a:rPr>
              <a:t>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ঘর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ধন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জীবন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তিনি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বয়সের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ছাপ</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দেখে</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ভাবেন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কোথায়</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যাবেন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কোথায়</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বিশ্রাম</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পাবেন</a:t>
            </a:r>
            <a:r>
              <a:rPr lang="en-US" sz="3200" dirty="0">
                <a:latin typeface="SutonnyOMJ" panose="01010600010101010101" pitchFamily="2" charset="0"/>
                <a:ea typeface="Times New Roman" panose="02020603050405020304" pitchFamily="18" charset="0"/>
                <a:cs typeface="SutonnyOMJ" panose="01010600010101010101" pitchFamily="2" charset="0"/>
              </a:rPr>
              <a:t>—</a:t>
            </a:r>
            <a:r>
              <a:rPr lang="en-US" sz="3200" dirty="0" err="1">
                <a:latin typeface="SutonnyOMJ" panose="01010600010101010101" pitchFamily="2" charset="0"/>
                <a:ea typeface="Times New Roman" panose="02020603050405020304" pitchFamily="18" charset="0"/>
                <a:cs typeface="SutonnyOMJ" panose="01010600010101010101" pitchFamily="2" charset="0"/>
              </a:rPr>
              <a:t>এই</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অনিশ্চয়তাই</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তাঁকে</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কাঁদায়</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যদি</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তিনি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জানতেন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তাঁর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জীবনের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সীমা</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তবে</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হয়তো</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ঘরকে</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রঙিন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করে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তুলতেন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তাই</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কবিতাটি</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জীবনের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ক্ষণস্থায়ীত্ব</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এবং</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আধ্যাত্মিক</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উপলব্ধির</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প্রতি</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আহ্বান</a:t>
            </a:r>
            <a:r>
              <a:rPr lang="en-US" sz="3200" dirty="0">
                <a:latin typeface="SutonnyOMJ" panose="01010600010101010101" pitchFamily="2" charset="0"/>
                <a:ea typeface="Times New Roman" panose="02020603050405020304" pitchFamily="18" charset="0"/>
                <a:cs typeface="SutonnyOMJ" panose="01010600010101010101" pitchFamily="2" charset="0"/>
              </a:rPr>
              <a:t> </a:t>
            </a:r>
            <a:r>
              <a:rPr lang="en-US" sz="3200" dirty="0" err="1">
                <a:latin typeface="SutonnyOMJ" panose="01010600010101010101" pitchFamily="2" charset="0"/>
                <a:ea typeface="Times New Roman" panose="02020603050405020304" pitchFamily="18" charset="0"/>
                <a:cs typeface="SutonnyOMJ" panose="01010600010101010101" pitchFamily="2" charset="0"/>
              </a:rPr>
              <a:t>জানায়</a:t>
            </a:r>
            <a:r>
              <a:rPr lang="en-US" sz="3200" dirty="0">
                <a:latin typeface="SutonnyOMJ" panose="01010600010101010101" pitchFamily="2" charset="0"/>
                <a:ea typeface="Times New Roman" panose="02020603050405020304" pitchFamily="18" charset="0"/>
                <a:cs typeface="SutonnyOMJ" panose="01010600010101010101" pitchFamily="2" charset="0"/>
              </a:rPr>
              <a:t>।</a:t>
            </a:r>
            <a:endParaRPr lang="en-US" sz="1600" dirty="0">
              <a:effectLst/>
              <a:latin typeface="SutonnyOMJ" panose="01010600010101010101" pitchFamily="2" charset="0"/>
              <a:ea typeface="Calibri" panose="020F0502020204030204" pitchFamily="34" charset="0"/>
              <a:cs typeface="SutonnyOMJ" panose="01010600010101010101" pitchFamily="2" charset="0"/>
            </a:endParaRPr>
          </a:p>
        </p:txBody>
      </p:sp>
    </p:spTree>
    <p:extLst>
      <p:ext uri="{BB962C8B-B14F-4D97-AF65-F5344CB8AC3E}">
        <p14:creationId xmlns:p14="http://schemas.microsoft.com/office/powerpoint/2010/main" val="3082370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874DA1-8721-46CF-9FE9-2671D2D061C4}"/>
              </a:ext>
            </a:extLst>
          </p:cNvPr>
          <p:cNvSpPr/>
          <p:nvPr/>
        </p:nvSpPr>
        <p:spPr>
          <a:xfrm>
            <a:off x="287868" y="282681"/>
            <a:ext cx="11480800" cy="5716180"/>
          </a:xfrm>
          <a:prstGeom prst="rect">
            <a:avLst/>
          </a:prstGeom>
        </p:spPr>
        <p:txBody>
          <a:bodyPr wrap="square">
            <a:spAutoFit/>
          </a:bodyPr>
          <a:lstStyle/>
          <a:p>
            <a:pPr algn="just"/>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Summary of the poem:</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The poem reflects the deep sense of impermanence and inner struggle faced by the speaker,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Raja. Though others criticize his home, he expresses the difficulty of building something lasting when he has so little. He questions the point of constructing a house when life itself is uncertain. As he sees signs of aging, he becomes more aware of life’s fleeting nature. The poem reveals his emotional turmoil and spiritual contemplation—wondering where God will take him and where he will ultimately find peace. Regretful that he did not cherish his time more fully, he wishes he had made his life more colorful. Ultimately, the poem explores themes of transience, spiritual yearning, and regret.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000" b="1"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কবিতার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b="1"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সারাংশ</a:t>
            </a:r>
            <a:r>
              <a:rPr lang="en-US" sz="2000" b="1"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b="1"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b="1"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অনুবাদ</a:t>
            </a:r>
            <a:r>
              <a:rPr lang="en-US" sz="2000" b="1"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p>
            <a:pPr algn="just"/>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কবিতাটি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হাসন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রাজার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মনের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গভীর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অনিত্যবোধ</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ও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আত্মিক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সংগ্রামকে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ধরে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অন্যরা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ঘরকে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তুচ্ছ</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করলেও</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বোঝাতে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চান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কিছু</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থাকলে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স্থায়ী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কিছু</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করাই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কঠিন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ভাবেন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জীবনের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অনিশ্চয়তার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মাঝে</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ঘর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বানানোর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আয়নায়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নিজের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চুলে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পাকা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রঙ</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দেখে</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উপলব্ধি</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করেন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জীবনের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সময়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খুবই</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ক্ষণস্থায়ী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কবিতায়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অন্তর্দ্বন্দ্ব</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ও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আধ্যাত্মিক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চিন্তা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প্রকাশ</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পেয়েছে</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ভাবেন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আল্লাহ</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কোথায়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যাবেন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এবং</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কোথায়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শান্তি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পাবেন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অনুতপ্ত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সময়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থাকতে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জীবনের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রঙ</a:t>
            </a:r>
            <a:r>
              <a:rPr lang="en-US" sz="2000" dirty="0">
                <a:solidFill>
                  <a:srgbClr val="000000"/>
                </a:solidFill>
                <a:effectLst/>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উপভোগ</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করেননি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ইচ্ছা</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প্রকাশ</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করেন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যদি</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সময়ের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মূল্য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আগে</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বুঝতেন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তবে</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নিজের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জীবনকে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আরও</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রঙিন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করতেন</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কবিতাটি</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মূলত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অনিত্যতা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আধ্যাত্মিক</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আকাঙ্ক্ষা</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ও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অনুশোচনার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গভীর</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বিষয়বস্তু</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নিয়ে</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কথা</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2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বলে</a:t>
            </a:r>
            <a:r>
              <a:rPr lang="en-US" sz="2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p:txBody>
      </p:sp>
    </p:spTree>
    <p:extLst>
      <p:ext uri="{BB962C8B-B14F-4D97-AF65-F5344CB8AC3E}">
        <p14:creationId xmlns:p14="http://schemas.microsoft.com/office/powerpoint/2010/main" val="3322635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2034853-68EC-4842-93F5-ADCF2C39D945}"/>
              </a:ext>
            </a:extLst>
          </p:cNvPr>
          <p:cNvGraphicFramePr>
            <a:graphicFrameLocks noGrp="1"/>
          </p:cNvGraphicFramePr>
          <p:nvPr>
            <p:extLst>
              <p:ext uri="{D42A27DB-BD31-4B8C-83A1-F6EECF244321}">
                <p14:modId xmlns:p14="http://schemas.microsoft.com/office/powerpoint/2010/main" val="3436199159"/>
              </p:ext>
            </p:extLst>
          </p:nvPr>
        </p:nvGraphicFramePr>
        <p:xfrm>
          <a:off x="309034" y="974215"/>
          <a:ext cx="11353800" cy="4909570"/>
        </p:xfrm>
        <a:graphic>
          <a:graphicData uri="http://schemas.openxmlformats.org/drawingml/2006/table">
            <a:tbl>
              <a:tblPr firstRow="1" firstCol="1" bandRow="1">
                <a:tableStyleId>{5C22544A-7EE6-4342-B048-85BDC9FD1C3A}</a:tableStyleId>
              </a:tblPr>
              <a:tblGrid>
                <a:gridCol w="2154767">
                  <a:extLst>
                    <a:ext uri="{9D8B030D-6E8A-4147-A177-3AD203B41FA5}">
                      <a16:colId xmlns:a16="http://schemas.microsoft.com/office/drawing/2014/main" val="600236846"/>
                    </a:ext>
                  </a:extLst>
                </a:gridCol>
                <a:gridCol w="3132666">
                  <a:extLst>
                    <a:ext uri="{9D8B030D-6E8A-4147-A177-3AD203B41FA5}">
                      <a16:colId xmlns:a16="http://schemas.microsoft.com/office/drawing/2014/main" val="3716869205"/>
                    </a:ext>
                  </a:extLst>
                </a:gridCol>
                <a:gridCol w="3327400">
                  <a:extLst>
                    <a:ext uri="{9D8B030D-6E8A-4147-A177-3AD203B41FA5}">
                      <a16:colId xmlns:a16="http://schemas.microsoft.com/office/drawing/2014/main" val="4282075009"/>
                    </a:ext>
                  </a:extLst>
                </a:gridCol>
                <a:gridCol w="2738967">
                  <a:extLst>
                    <a:ext uri="{9D8B030D-6E8A-4147-A177-3AD203B41FA5}">
                      <a16:colId xmlns:a16="http://schemas.microsoft.com/office/drawing/2014/main" val="1955866369"/>
                    </a:ext>
                  </a:extLst>
                </a:gridCol>
              </a:tblGrid>
              <a:tr h="0">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Word</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Bangla</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Synonyms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3200" dirty="0">
                          <a:effectLst/>
                          <a:latin typeface="Times New Roman" panose="02020603050405020304" pitchFamily="18" charset="0"/>
                          <a:cs typeface="Times New Roman" panose="02020603050405020304" pitchFamily="18" charset="0"/>
                        </a:rPr>
                        <a:t>Antonyms</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455146"/>
                  </a:ext>
                </a:extLst>
              </a:tr>
              <a:tr h="0">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Erect (v)</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err="1">
                          <a:effectLst/>
                          <a:latin typeface="SutonnyOMJ" panose="01010600010101010101" pitchFamily="2" charset="0"/>
                          <a:cs typeface="SutonnyOMJ" panose="01010600010101010101" pitchFamily="2" charset="0"/>
                        </a:rPr>
                        <a:t>গড়ে</a:t>
                      </a:r>
                      <a:r>
                        <a:rPr lang="en-US" sz="2400" dirty="0">
                          <a:effectLst/>
                          <a:latin typeface="SutonnyOMJ" panose="01010600010101010101" pitchFamily="2" charset="0"/>
                          <a:cs typeface="SutonnyOMJ" panose="01010600010101010101" pitchFamily="2" charset="0"/>
                        </a:rPr>
                        <a:t> </a:t>
                      </a:r>
                      <a:r>
                        <a:rPr lang="en-US" sz="2400" dirty="0" err="1">
                          <a:effectLst/>
                          <a:latin typeface="SutonnyOMJ" panose="01010600010101010101" pitchFamily="2" charset="0"/>
                          <a:cs typeface="SutonnyOMJ" panose="01010600010101010101" pitchFamily="2" charset="0"/>
                        </a:rPr>
                        <a:t>তোলা</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Build, construct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Demolish, destroy</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1331166"/>
                  </a:ext>
                </a:extLst>
              </a:tr>
              <a:tr h="0">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Dwelling (n)</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err="1">
                          <a:effectLst/>
                          <a:latin typeface="SutonnyOMJ" panose="01010600010101010101" pitchFamily="2" charset="0"/>
                          <a:cs typeface="SutonnyOMJ" panose="01010600010101010101" pitchFamily="2" charset="0"/>
                        </a:rPr>
                        <a:t>বাসস্থান</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House, residence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Wilderness, outdoors</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6692425"/>
                  </a:ext>
                </a:extLst>
              </a:tr>
              <a:tr h="0">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Strand (n)</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err="1">
                          <a:effectLst/>
                          <a:latin typeface="SutonnyOMJ" panose="01010600010101010101" pitchFamily="2" charset="0"/>
                          <a:cs typeface="SutonnyOMJ" panose="01010600010101010101" pitchFamily="2" charset="0"/>
                        </a:rPr>
                        <a:t>চুলের</a:t>
                      </a:r>
                      <a:r>
                        <a:rPr lang="en-US" sz="2400" dirty="0">
                          <a:effectLst/>
                          <a:latin typeface="SutonnyOMJ" panose="01010600010101010101" pitchFamily="2" charset="0"/>
                          <a:cs typeface="SutonnyOMJ" panose="01010600010101010101" pitchFamily="2" charset="0"/>
                        </a:rPr>
                        <a:t> </a:t>
                      </a:r>
                      <a:r>
                        <a:rPr lang="en-US" sz="2400" dirty="0" err="1">
                          <a:effectLst/>
                          <a:latin typeface="SutonnyOMJ" panose="01010600010101010101" pitchFamily="2" charset="0"/>
                          <a:cs typeface="SutonnyOMJ" panose="01010600010101010101" pitchFamily="2" charset="0"/>
                        </a:rPr>
                        <a:t>একগুচ্ছ</a:t>
                      </a:r>
                      <a:r>
                        <a:rPr lang="en-US" sz="2400" dirty="0">
                          <a:effectLst/>
                          <a:latin typeface="SutonnyOMJ" panose="01010600010101010101" pitchFamily="2" charset="0"/>
                          <a:cs typeface="SutonnyOMJ" panose="01010600010101010101" pitchFamily="2" charset="0"/>
                        </a:rPr>
                        <a:t> / </a:t>
                      </a:r>
                      <a:r>
                        <a:rPr lang="en-US" sz="2400" dirty="0" err="1">
                          <a:effectLst/>
                          <a:latin typeface="SutonnyOMJ" panose="01010600010101010101" pitchFamily="2" charset="0"/>
                          <a:cs typeface="SutonnyOMJ" panose="01010600010101010101" pitchFamily="2" charset="0"/>
                        </a:rPr>
                        <a:t>টুকরো</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Lock, thread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6763163"/>
                  </a:ext>
                </a:extLst>
              </a:tr>
              <a:tr h="0">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Grey (adj)</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000" dirty="0" err="1">
                          <a:effectLst/>
                          <a:latin typeface="SutonnyOMJ" panose="01010600010101010101" pitchFamily="2" charset="0"/>
                          <a:cs typeface="SutonnyOMJ" panose="01010600010101010101" pitchFamily="2" charset="0"/>
                        </a:rPr>
                        <a:t>ধূসর</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চুলের</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ক্ষেত্রে</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বার্ধক্যের</a:t>
                      </a:r>
                      <a:r>
                        <a:rPr lang="en-US" sz="2000" dirty="0">
                          <a:effectLst/>
                          <a:latin typeface="SutonnyOMJ" panose="01010600010101010101" pitchFamily="2" charset="0"/>
                          <a:cs typeface="SutonnyOMJ" panose="01010600010101010101" pitchFamily="2" charset="0"/>
                        </a:rPr>
                        <a:t> </a:t>
                      </a:r>
                      <a:r>
                        <a:rPr lang="en-US" sz="2000" dirty="0" err="1">
                          <a:effectLst/>
                          <a:latin typeface="SutonnyOMJ" panose="01010600010101010101" pitchFamily="2" charset="0"/>
                          <a:cs typeface="SutonnyOMJ" panose="01010600010101010101" pitchFamily="2" charset="0"/>
                        </a:rPr>
                        <a:t>চিহ্ন</a:t>
                      </a:r>
                      <a:r>
                        <a:rPr lang="en-US" sz="2000" dirty="0">
                          <a:effectLst/>
                          <a:latin typeface="SutonnyOMJ" panose="01010600010101010101" pitchFamily="2" charset="0"/>
                          <a:cs typeface="SutonnyOMJ" panose="01010600010101010101" pitchFamily="2" charset="0"/>
                        </a:rPr>
                        <a:t>)</a:t>
                      </a:r>
                      <a:endParaRPr lang="en-US" sz="18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Silvery, aged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Dark, youthful</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0977865"/>
                  </a:ext>
                </a:extLst>
              </a:tr>
              <a:tr h="0">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Uncertainty (n)</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err="1">
                          <a:effectLst/>
                          <a:latin typeface="SutonnyOMJ" panose="01010600010101010101" pitchFamily="2" charset="0"/>
                          <a:cs typeface="SutonnyOMJ" panose="01010600010101010101" pitchFamily="2" charset="0"/>
                        </a:rPr>
                        <a:t>অনিশ্চয়তা</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Doubt, unpredictability</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Certainty</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92551960"/>
                  </a:ext>
                </a:extLst>
              </a:tr>
              <a:tr h="0">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Vibrant (adj)</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err="1">
                          <a:effectLst/>
                          <a:latin typeface="SutonnyOMJ" panose="01010600010101010101" pitchFamily="2" charset="0"/>
                          <a:cs typeface="SutonnyOMJ" panose="01010600010101010101" pitchFamily="2" charset="0"/>
                        </a:rPr>
                        <a:t>উজ্জ্বল</a:t>
                      </a:r>
                      <a:r>
                        <a:rPr lang="en-US" sz="2400" dirty="0">
                          <a:effectLst/>
                          <a:latin typeface="SutonnyOMJ" panose="01010600010101010101" pitchFamily="2" charset="0"/>
                          <a:cs typeface="SutonnyOMJ" panose="01010600010101010101" pitchFamily="2" charset="0"/>
                        </a:rPr>
                        <a:t>, </a:t>
                      </a:r>
                      <a:r>
                        <a:rPr lang="en-US" sz="2400" dirty="0" err="1">
                          <a:effectLst/>
                          <a:latin typeface="SutonnyOMJ" panose="01010600010101010101" pitchFamily="2" charset="0"/>
                          <a:cs typeface="SutonnyOMJ" panose="01010600010101010101" pitchFamily="2" charset="0"/>
                        </a:rPr>
                        <a:t>জীবন্ত</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Bright, vivid</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Dull, faded</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1248595"/>
                  </a:ext>
                </a:extLst>
              </a:tr>
              <a:tr h="0">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Hues (n)</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err="1">
                          <a:effectLst/>
                          <a:latin typeface="SutonnyOMJ" panose="01010600010101010101" pitchFamily="2" charset="0"/>
                          <a:cs typeface="SutonnyOMJ" panose="01010600010101010101" pitchFamily="2" charset="0"/>
                        </a:rPr>
                        <a:t>রঙ</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a:effectLst/>
                          <a:latin typeface="Times New Roman" panose="02020603050405020304" pitchFamily="18" charset="0"/>
                          <a:cs typeface="Times New Roman" panose="02020603050405020304" pitchFamily="18" charset="0"/>
                        </a:rPr>
                        <a:t>Colors, shades</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Colorlessness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0145424"/>
                  </a:ext>
                </a:extLst>
              </a:tr>
              <a:tr h="0">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Rest (n/v)</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err="1">
                          <a:effectLst/>
                          <a:latin typeface="SutonnyOMJ" panose="01010600010101010101" pitchFamily="2" charset="0"/>
                          <a:cs typeface="SutonnyOMJ" panose="01010600010101010101" pitchFamily="2" charset="0"/>
                        </a:rPr>
                        <a:t>বিশ্রাম</a:t>
                      </a:r>
                      <a:r>
                        <a:rPr lang="en-US" sz="2400" dirty="0">
                          <a:effectLst/>
                          <a:latin typeface="SutonnyOMJ" panose="01010600010101010101" pitchFamily="2" charset="0"/>
                          <a:cs typeface="SutonnyOMJ" panose="01010600010101010101" pitchFamily="2" charset="0"/>
                        </a:rPr>
                        <a:t>, </a:t>
                      </a:r>
                      <a:r>
                        <a:rPr lang="en-US" sz="2400" dirty="0" err="1">
                          <a:effectLst/>
                          <a:latin typeface="SutonnyOMJ" panose="01010600010101010101" pitchFamily="2" charset="0"/>
                          <a:cs typeface="SutonnyOMJ" panose="01010600010101010101" pitchFamily="2" charset="0"/>
                        </a:rPr>
                        <a:t>শান্তি</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Peace, repose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Restlessness, turmoil</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4612817"/>
                  </a:ext>
                </a:extLst>
              </a:tr>
              <a:tr h="0">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Tear (n)</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err="1">
                          <a:effectLst/>
                          <a:latin typeface="SutonnyOMJ" panose="01010600010101010101" pitchFamily="2" charset="0"/>
                          <a:cs typeface="SutonnyOMJ" panose="01010600010101010101" pitchFamily="2" charset="0"/>
                        </a:rPr>
                        <a:t>অশ্রু</a:t>
                      </a:r>
                      <a:endParaRPr lang="en-US" sz="2000" dirty="0">
                        <a:effectLst/>
                        <a:latin typeface="SutonnyOMJ" panose="01010600010101010101" pitchFamily="2" charset="0"/>
                        <a:ea typeface="Calibri" panose="020F0502020204030204" pitchFamily="34" charset="0"/>
                        <a:cs typeface="SutonnyOMJ" panose="01010600010101010101" pitchFamily="2"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Drop of sadness, weeping</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dirty="0">
                          <a:effectLst/>
                          <a:latin typeface="Times New Roman" panose="02020603050405020304" pitchFamily="18" charset="0"/>
                          <a:cs typeface="Times New Roman" panose="02020603050405020304" pitchFamily="18" charset="0"/>
                        </a:rPr>
                        <a:t>Smile, laughter</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0528685"/>
                  </a:ext>
                </a:extLst>
              </a:tr>
            </a:tbl>
          </a:graphicData>
        </a:graphic>
      </p:graphicFrame>
    </p:spTree>
    <p:extLst>
      <p:ext uri="{BB962C8B-B14F-4D97-AF65-F5344CB8AC3E}">
        <p14:creationId xmlns:p14="http://schemas.microsoft.com/office/powerpoint/2010/main" val="3042141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5C2FF3-5E84-4178-B368-9796F48777C8}"/>
              </a:ext>
            </a:extLst>
          </p:cNvPr>
          <p:cNvSpPr/>
          <p:nvPr/>
        </p:nvSpPr>
        <p:spPr>
          <a:xfrm>
            <a:off x="406400" y="354620"/>
            <a:ext cx="11379200" cy="2755113"/>
          </a:xfrm>
          <a:prstGeom prst="rect">
            <a:avLst/>
          </a:prstGeom>
        </p:spPr>
        <p:txBody>
          <a:bodyPr wrap="square">
            <a:spAutoFit/>
          </a:bodyPr>
          <a:lstStyle/>
          <a:p>
            <a:pPr marR="0" lvl="0">
              <a:lnSpc>
                <a:spcPct val="107000"/>
              </a:lnSpc>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What do people say about </a:t>
            </a:r>
            <a:r>
              <a:rPr lang="en-US" sz="16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Raja’s house?</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They say his house is no good. This reflects society’s judgment on his simple or incomplete home.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Why doesn’t </a:t>
            </a:r>
            <a:r>
              <a:rPr lang="en-US" sz="16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Raja build a better house?</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says he has nothing to build it with. This shows his sense of poverty or philosophical detachment.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What does </a:t>
            </a:r>
            <a:r>
              <a:rPr lang="en-US" sz="16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Raja think of building a house?</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thinks of building one. But then he questions how long he will stay there anyway.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Where does </a:t>
            </a:r>
            <a:r>
              <a:rPr lang="en-US" sz="16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Raja look to reflect on himself?</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looks into a mirror. There, he notices signs of aging like grey hairs.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5. What does he notice in the mirror?</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sees strands of grey hair. This makes him think about aging and impermanence.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29A11C23-A8F4-44BE-8035-D8BA6F18D029}"/>
              </a:ext>
            </a:extLst>
          </p:cNvPr>
          <p:cNvSpPr/>
          <p:nvPr/>
        </p:nvSpPr>
        <p:spPr>
          <a:xfrm>
            <a:off x="406400" y="3199474"/>
            <a:ext cx="11379200" cy="3170099"/>
          </a:xfrm>
          <a:prstGeom prst="rect">
            <a:avLst/>
          </a:prstGeom>
        </p:spPr>
        <p:txBody>
          <a:bodyPr wrap="square">
            <a:spAutoFit/>
          </a:bodyPr>
          <a:lstStyle/>
          <a:p>
            <a:pPr algn="just"/>
            <a:r>
              <a:rPr lang="en-US" sz="2000" dirty="0">
                <a:latin typeface="SutonnyOMJ" panose="01010600010101010101" pitchFamily="2" charset="0"/>
                <a:cs typeface="SutonnyOMJ" panose="01010600010101010101" pitchFamily="2" charset="0"/>
              </a:rPr>
              <a:t>১. </a:t>
            </a:r>
            <a:r>
              <a:rPr lang="en-US" sz="2000" dirty="0" err="1">
                <a:latin typeface="SutonnyOMJ" panose="01010600010101010101" pitchFamily="2" charset="0"/>
                <a:cs typeface="SutonnyOMJ" panose="01010600010101010101" pitchFamily="2" charset="0"/>
              </a:rPr>
              <a:t>লোকেরা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হাসান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রাজার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বাড়ি</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সম্পর্কে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বলে</a:t>
            </a:r>
            <a:r>
              <a:rPr lang="en-US" sz="2000" dirty="0">
                <a:latin typeface="SutonnyOMJ" panose="01010600010101010101" pitchFamily="2" charset="0"/>
                <a:cs typeface="SutonnyOMJ" panose="01010600010101010101" pitchFamily="2" charset="0"/>
              </a:rPr>
              <a:t>? </a:t>
            </a:r>
          </a:p>
          <a:p>
            <a:pPr algn="just"/>
            <a:r>
              <a:rPr lang="en-US" sz="2000"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sz="2000"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বাড়িটা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ভালো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সাদামাটা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অসম্পূর্ণ</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বাড়ির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সমাজের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বিচারকে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প্রতিফলিত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a:t>
            </a:r>
            <a:r>
              <a:rPr lang="en-US" sz="2000" dirty="0">
                <a:latin typeface="SutonnyOMJ" panose="01010600010101010101" pitchFamily="2" charset="0"/>
                <a:cs typeface="SutonnyOMJ" panose="01010600010101010101" pitchFamily="2" charset="0"/>
              </a:rPr>
              <a:t>।</a:t>
            </a:r>
          </a:p>
          <a:p>
            <a:pPr algn="just"/>
            <a:r>
              <a:rPr lang="en-US" sz="2000" dirty="0">
                <a:latin typeface="SutonnyOMJ" panose="01010600010101010101" pitchFamily="2" charset="0"/>
                <a:cs typeface="SutonnyOMJ" panose="01010600010101010101" pitchFamily="2" charset="0"/>
              </a:rPr>
              <a:t>২. </a:t>
            </a:r>
            <a:r>
              <a:rPr lang="en-US" sz="2000" dirty="0" err="1">
                <a:latin typeface="SutonnyOMJ" panose="01010600010101010101" pitchFamily="2" charset="0"/>
                <a:cs typeface="SutonnyOMJ" panose="01010600010101010101" pitchFamily="2" charset="0"/>
              </a:rPr>
              <a:t>হাসান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রাজা</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আরও</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ভালো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একটি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বাড়ি</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a:t>
            </a:r>
            <a:r>
              <a:rPr lang="en-US" sz="2000" dirty="0">
                <a:latin typeface="SutonnyOMJ" panose="01010600010101010101" pitchFamily="2" charset="0"/>
                <a:cs typeface="SutonnyOMJ" panose="01010600010101010101" pitchFamily="2" charset="0"/>
              </a:rPr>
              <a:t>? </a:t>
            </a:r>
          </a:p>
          <a:p>
            <a:pPr algn="just"/>
            <a:r>
              <a:rPr lang="en-US" sz="2000"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sz="2000"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sz="2000" dirty="0" err="1">
                <a:latin typeface="SutonnyOMJ" panose="01010600010101010101" pitchFamily="2" charset="0"/>
                <a:cs typeface="SutonnyOMJ" panose="01010600010101010101" pitchFamily="2" charset="0"/>
              </a:rPr>
              <a:t>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বলেন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বাড়িটি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উপকরণ</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কাছে</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নেই</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দারিদ্র্যবোধ</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দার্শনিক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নির্লিপ্ততাকে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প্রকাশ</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a:t>
            </a:r>
            <a:r>
              <a:rPr lang="en-US" sz="2000" dirty="0">
                <a:latin typeface="SutonnyOMJ" panose="01010600010101010101" pitchFamily="2" charset="0"/>
                <a:cs typeface="SutonnyOMJ" panose="01010600010101010101" pitchFamily="2" charset="0"/>
              </a:rPr>
              <a:t>।</a:t>
            </a:r>
          </a:p>
          <a:p>
            <a:pPr algn="just"/>
            <a:r>
              <a:rPr lang="en-US" sz="2000" dirty="0">
                <a:latin typeface="SutonnyOMJ" panose="01010600010101010101" pitchFamily="2" charset="0"/>
                <a:cs typeface="SutonnyOMJ" panose="01010600010101010101" pitchFamily="2" charset="0"/>
              </a:rPr>
              <a:t>৩. </a:t>
            </a:r>
            <a:r>
              <a:rPr lang="en-US" sz="2000" dirty="0" err="1">
                <a:latin typeface="SutonnyOMJ" panose="01010600010101010101" pitchFamily="2" charset="0"/>
                <a:cs typeface="SutonnyOMJ" panose="01010600010101010101" pitchFamily="2" charset="0"/>
              </a:rPr>
              <a:t>বাড়ি</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হাসান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রাজা</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ভাবেন</a:t>
            </a:r>
            <a:r>
              <a:rPr lang="en-US" sz="2000" dirty="0">
                <a:latin typeface="SutonnyOMJ" panose="01010600010101010101" pitchFamily="2" charset="0"/>
                <a:cs typeface="SutonnyOMJ" panose="01010600010101010101" pitchFamily="2" charset="0"/>
              </a:rPr>
              <a:t>? </a:t>
            </a:r>
          </a:p>
          <a:p>
            <a:pPr algn="just"/>
            <a:r>
              <a:rPr lang="en-US" sz="2000"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sz="2000"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sz="2000" dirty="0" err="1">
                <a:latin typeface="SutonnyOMJ" panose="01010600010101010101" pitchFamily="2" charset="0"/>
                <a:cs typeface="SutonnyOMJ" panose="01010600010101010101" pitchFamily="2" charset="0"/>
              </a:rPr>
              <a:t>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একটি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বাড়ি</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কথা</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ভাবেন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কিন্তু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তারপর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প্রশ্ন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কতদিন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থাকবেন</a:t>
            </a:r>
            <a:r>
              <a:rPr lang="en-US" sz="2000" dirty="0">
                <a:latin typeface="SutonnyOMJ" panose="01010600010101010101" pitchFamily="2" charset="0"/>
                <a:cs typeface="SutonnyOMJ" panose="01010600010101010101" pitchFamily="2" charset="0"/>
              </a:rPr>
              <a:t>?</a:t>
            </a:r>
          </a:p>
          <a:p>
            <a:pPr algn="just"/>
            <a:r>
              <a:rPr lang="en-US" sz="2000" dirty="0">
                <a:latin typeface="SutonnyOMJ" panose="01010600010101010101" pitchFamily="2" charset="0"/>
                <a:cs typeface="SutonnyOMJ" panose="01010600010101010101" pitchFamily="2" charset="0"/>
              </a:rPr>
              <a:t>৪. </a:t>
            </a:r>
            <a:r>
              <a:rPr lang="en-US" sz="2000" dirty="0" err="1">
                <a:latin typeface="SutonnyOMJ" panose="01010600010101010101" pitchFamily="2" charset="0"/>
                <a:cs typeface="SutonnyOMJ" panose="01010600010101010101" pitchFamily="2" charset="0"/>
              </a:rPr>
              <a:t>নিজেকে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ভাবার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জন্য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হাসান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রাজা</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কোথায়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তাকান</a:t>
            </a:r>
            <a:r>
              <a:rPr lang="en-US" sz="2000" dirty="0">
                <a:latin typeface="SutonnyOMJ" panose="01010600010101010101" pitchFamily="2" charset="0"/>
                <a:cs typeface="SutonnyOMJ" panose="01010600010101010101" pitchFamily="2" charset="0"/>
              </a:rPr>
              <a:t>? </a:t>
            </a:r>
          </a:p>
          <a:p>
            <a:pPr algn="just"/>
            <a:r>
              <a:rPr lang="en-US" sz="2000"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sz="2000"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sz="2000" dirty="0" err="1">
                <a:latin typeface="SutonnyOMJ" panose="01010600010101010101" pitchFamily="2" charset="0"/>
                <a:cs typeface="SutonnyOMJ" panose="01010600010101010101" pitchFamily="2" charset="0"/>
              </a:rPr>
              <a:t>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একটি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আয়নার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তাকান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সেখানে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চুলের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বার্ধক্যের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লক্ষণগুলো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লক্ষ্য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করেন</a:t>
            </a:r>
            <a:r>
              <a:rPr lang="en-US" sz="2000" dirty="0">
                <a:latin typeface="SutonnyOMJ" panose="01010600010101010101" pitchFamily="2" charset="0"/>
                <a:cs typeface="SutonnyOMJ" panose="01010600010101010101" pitchFamily="2" charset="0"/>
              </a:rPr>
              <a:t>।</a:t>
            </a:r>
          </a:p>
          <a:p>
            <a:pPr algn="just"/>
            <a:r>
              <a:rPr lang="en-US" sz="2000" dirty="0">
                <a:latin typeface="SutonnyMJ" pitchFamily="2" charset="0"/>
                <a:cs typeface="SutonnyOMJ" panose="01010600010101010101" pitchFamily="2" charset="0"/>
              </a:rPr>
              <a:t>5</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আয়নায়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লক্ষ্য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করেন</a:t>
            </a:r>
            <a:r>
              <a:rPr lang="en-US" sz="2000" dirty="0">
                <a:latin typeface="SutonnyOMJ" panose="01010600010101010101" pitchFamily="2" charset="0"/>
                <a:cs typeface="SutonnyOMJ" panose="01010600010101010101" pitchFamily="2" charset="0"/>
              </a:rPr>
              <a:t>? </a:t>
            </a:r>
          </a:p>
          <a:p>
            <a:pPr algn="just"/>
            <a:r>
              <a:rPr lang="en-US" sz="2000"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sz="2000"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sz="2000" dirty="0" err="1">
                <a:latin typeface="SutonnyOMJ" panose="01010600010101010101" pitchFamily="2" charset="0"/>
                <a:cs typeface="SutonnyOMJ" panose="01010600010101010101" pitchFamily="2" charset="0"/>
              </a:rPr>
              <a:t>তিনি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চুলের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কয়েকটি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গোছা</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দেখতে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তাকে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বার্ধক্য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অনিত্যতা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সম্পর্কে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ভাবতে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বাধ্য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a:t>
            </a:r>
            <a:r>
              <a:rPr lang="en-US" sz="20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2452546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8256A0-84BE-4215-8EF2-CA9EE055F345}"/>
              </a:ext>
            </a:extLst>
          </p:cNvPr>
          <p:cNvSpPr/>
          <p:nvPr/>
        </p:nvSpPr>
        <p:spPr>
          <a:xfrm>
            <a:off x="364067" y="358838"/>
            <a:ext cx="11311467" cy="2554545"/>
          </a:xfrm>
          <a:prstGeom prst="rect">
            <a:avLst/>
          </a:prstGeom>
        </p:spPr>
        <p:txBody>
          <a:bodyPr wrap="square">
            <a:spAutoFit/>
          </a:bodyPr>
          <a:lstStyle/>
          <a:p>
            <a:pPr marR="0" lvl="0">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6. What do the grey hairs symbolize?</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They symbolize the passage of time. It reminds him that life is temporary.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7. What effect does this realization have on him?</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 makes him emotional. He cries thinking about life’s uncertainty.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8. Who is </a:t>
            </a:r>
            <a:r>
              <a:rPr lang="en-US" sz="16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Raja referring to when he says “Where will He take me?”</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is referring to Allah. He wonders where his final resting place will be.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9. What emotion does </a:t>
            </a:r>
            <a:r>
              <a:rPr lang="en-US" sz="16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Raja express in the poem?</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expresses uncertainty and sorrow. He is deeply moved by the transience of life.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10. Why does he cry?</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cries because he doesn’t know where he will go after death. The uncertainty makes him feel helpless and lost.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A2C2910A-F1ED-454F-89A6-4BBA59F30DBF}"/>
              </a:ext>
            </a:extLst>
          </p:cNvPr>
          <p:cNvSpPr/>
          <p:nvPr/>
        </p:nvSpPr>
        <p:spPr>
          <a:xfrm>
            <a:off x="364066" y="3109373"/>
            <a:ext cx="11006667" cy="2893100"/>
          </a:xfrm>
          <a:prstGeom prst="rect">
            <a:avLst/>
          </a:prstGeom>
        </p:spPr>
        <p:txBody>
          <a:bodyPr wrap="square">
            <a:spAutoFit/>
          </a:bodyPr>
          <a:lstStyle/>
          <a:p>
            <a:r>
              <a:rPr lang="en-US" dirty="0">
                <a:latin typeface="SutonnyOMJ" panose="01010600010101010101" pitchFamily="2" charset="0"/>
                <a:cs typeface="SutonnyOMJ" panose="01010600010101010101" pitchFamily="2" charset="0"/>
              </a:rPr>
              <a:t>৬. </a:t>
            </a:r>
            <a:r>
              <a:rPr lang="en-US" dirty="0" err="1">
                <a:latin typeface="SutonnyOMJ" panose="01010600010101010101" pitchFamily="2" charset="0"/>
                <a:cs typeface="SutonnyOMJ" panose="01010600010101010101" pitchFamily="2" charset="0"/>
              </a:rPr>
              <a:t>পাকা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প্রতীক</a:t>
            </a:r>
            <a:r>
              <a:rPr lang="en-US" dirty="0">
                <a:latin typeface="SutonnyOMJ" panose="01010600010101010101" pitchFamily="2" charset="0"/>
                <a:cs typeface="SutonnyOMJ" panose="01010600010101010101" pitchFamily="2" charset="0"/>
              </a:rPr>
              <a:t>? </a:t>
            </a:r>
          </a:p>
          <a:p>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এগুলো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সময়ের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প্রবাহের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ক্ষণস্থায়ী</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৭. </a:t>
            </a:r>
            <a:r>
              <a:rPr lang="en-US" dirty="0" err="1">
                <a:latin typeface="SutonnyOMJ" panose="01010600010101010101" pitchFamily="2" charset="0"/>
                <a:cs typeface="SutonnyOMJ" panose="01010600010101010101" pitchFamily="2" charset="0"/>
              </a:rPr>
              <a:t>এই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উপলব্ধি</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প্রভাব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ফেলে</a:t>
            </a:r>
            <a:r>
              <a:rPr lang="en-US" dirty="0">
                <a:latin typeface="SutonnyOMJ" panose="01010600010101010101" pitchFamily="2" charset="0"/>
                <a:cs typeface="SutonnyOMJ" panose="01010600010101010101" pitchFamily="2" charset="0"/>
              </a:rPr>
              <a:t>? </a:t>
            </a:r>
          </a:p>
          <a:p>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আবেগপ্রবণ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অনিশ্চয়তার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ভেবে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কাঁদে</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৮. </a:t>
            </a:r>
            <a:r>
              <a:rPr lang="en-US" dirty="0" err="1">
                <a:latin typeface="SutonnyOMJ" panose="01010600010101010101" pitchFamily="2" charset="0"/>
                <a:cs typeface="SutonnyOMJ" panose="01010600010101010101" pitchFamily="2" charset="0"/>
              </a:rPr>
              <a:t>হাসান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যখন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আমাকে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কোথায়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তখন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ইঙ্গিত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 </a:t>
            </a:r>
          </a:p>
          <a:p>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আল্লাহকে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ইঙ্গিত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ভাবেন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আশ্রয়স্থল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কোথায়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হবে</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৯. </a:t>
            </a:r>
            <a:r>
              <a:rPr lang="en-US" dirty="0" err="1">
                <a:latin typeface="SutonnyOMJ" panose="01010600010101010101" pitchFamily="2" charset="0"/>
                <a:cs typeface="SutonnyOMJ" panose="01010600010101010101" pitchFamily="2" charset="0"/>
              </a:rPr>
              <a:t>কবিতায়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হাসান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আবেগ</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প্রকাশ</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 </a:t>
            </a:r>
          </a:p>
          <a:p>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অনিশ্চয়তা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প্রকাশ</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ক্ষণস্থায়ীত্ব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গভীরভাবে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দিয়েছে</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১০.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কাঁদেন</a:t>
            </a:r>
            <a:r>
              <a:rPr lang="en-US" dirty="0">
                <a:latin typeface="SutonnyOMJ" panose="01010600010101010101" pitchFamily="2" charset="0"/>
                <a:cs typeface="SutonnyOMJ" panose="01010600010101010101" pitchFamily="2" charset="0"/>
              </a:rPr>
              <a:t>? </a:t>
            </a:r>
          </a:p>
          <a:p>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কাঁদেন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মৃত্যুর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কোথায়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অনিশ্চয়তা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অসহায়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দিশেহারা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তোলে</a:t>
            </a:r>
            <a:r>
              <a:rPr lang="en-US"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2290075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F91C64-27EB-4C3C-B8D3-975496A505A5}"/>
              </a:ext>
            </a:extLst>
          </p:cNvPr>
          <p:cNvSpPr/>
          <p:nvPr/>
        </p:nvSpPr>
        <p:spPr>
          <a:xfrm>
            <a:off x="397933" y="324311"/>
            <a:ext cx="11396134" cy="2709268"/>
          </a:xfrm>
          <a:prstGeom prst="rect">
            <a:avLst/>
          </a:prstGeom>
        </p:spPr>
        <p:txBody>
          <a:bodyPr wrap="square">
            <a:spAutoFit/>
          </a:bodyPr>
          <a:lstStyle/>
          <a:p>
            <a:pPr marR="0" lvl="0">
              <a:lnSpc>
                <a:spcPct val="107000"/>
              </a:lnSpc>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11. What would he have done if he had known his days?</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would have painted his rooms in vibrant colors. This means he would have lived more joyfully and fully.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12. Why does he mention painting his rooms?</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 symbolizes living with purpose and beauty. It’s something he might have done if he had more certainty about life.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13. What does the poem say about time?</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Time is short and uncertain.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Raja regrets not knowing how long he had.</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14. What kind of tone does the poem have?</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 has a reflective and melancholic tone. The poet expresses regret and longing.</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r>
              <a:rPr lang="en-US"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15. What spiritual question does the poet raise?</a:t>
            </a:r>
            <a:b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asks where Allah will take him. It reflects his thoughts on death and the afterlife.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352BA985-C8E1-48F0-A8F4-B035405CA83A}"/>
              </a:ext>
            </a:extLst>
          </p:cNvPr>
          <p:cNvSpPr/>
          <p:nvPr/>
        </p:nvSpPr>
        <p:spPr>
          <a:xfrm>
            <a:off x="397933" y="3118245"/>
            <a:ext cx="11396134" cy="2862322"/>
          </a:xfrm>
          <a:prstGeom prst="rect">
            <a:avLst/>
          </a:prstGeom>
        </p:spPr>
        <p:txBody>
          <a:bodyPr wrap="square">
            <a:spAutoFit/>
          </a:bodyPr>
          <a:lstStyle/>
          <a:p>
            <a:pPr algn="just"/>
            <a:r>
              <a:rPr lang="en-US" dirty="0">
                <a:latin typeface="SutonnyOMJ" panose="01010600010101010101" pitchFamily="2" charset="0"/>
                <a:cs typeface="SutonnyOMJ" panose="01010600010101010101" pitchFamily="2" charset="0"/>
              </a:rPr>
              <a:t>১১. </a:t>
            </a:r>
            <a:r>
              <a:rPr lang="en-US" dirty="0" err="1">
                <a:latin typeface="SutonnyOMJ" panose="01010600010101010101" pitchFamily="2" charset="0"/>
                <a:cs typeface="SutonnyOMJ" panose="01010600010101010101" pitchFamily="2" charset="0"/>
              </a:rPr>
              <a:t>যদি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দিনগুলো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সম্পর্কে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করতেন</a:t>
            </a:r>
            <a:r>
              <a:rPr lang="en-US" dirty="0">
                <a:latin typeface="SutonnyOMJ" panose="01010600010101010101" pitchFamily="2" charset="0"/>
                <a:cs typeface="SutonnyOMJ" panose="01010600010101010101" pitchFamily="2" charset="0"/>
              </a:rPr>
              <a:t>? </a:t>
            </a:r>
          </a:p>
          <a:p>
            <a:pPr algn="just"/>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ঘরগুলো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উজ্জ্বল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রঙে</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রাঙাতেন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অর্থ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আরও</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আনন্দ</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পরিপূর্ণতার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জীবনযাপন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করতেন</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১২.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রাঙানোর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উল্লেখ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 </a:t>
            </a:r>
          </a:p>
          <a:p>
            <a:pPr algn="just"/>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উদ্দেশ্যপূর্ণ</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সুন্দরভাবে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জীবনযাপনের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সম্পর্কে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আরও</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নিশ্চিত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ধারণা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করতেন</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১৩. </a:t>
            </a:r>
            <a:r>
              <a:rPr lang="en-US" dirty="0" err="1">
                <a:latin typeface="SutonnyOMJ" panose="01010600010101010101" pitchFamily="2" charset="0"/>
                <a:cs typeface="SutonnyOMJ" panose="01010600010101010101" pitchFamily="2" charset="0"/>
              </a:rPr>
              <a:t>কবিতাটি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সম্পর্কে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a:t>
            </a:r>
            <a:r>
              <a:rPr lang="en-US" dirty="0">
                <a:latin typeface="SutonnyOMJ" panose="01010600010101010101" pitchFamily="2" charset="0"/>
                <a:cs typeface="SutonnyOMJ" panose="01010600010101010101" pitchFamily="2" charset="0"/>
              </a:rPr>
              <a:t>? </a:t>
            </a:r>
          </a:p>
          <a:p>
            <a:pPr algn="just"/>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সময়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সংক্ষিপ্ত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অনিশ্চিত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হাসান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কতটুকু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অনুশোচনা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করেন</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১৪. </a:t>
            </a:r>
            <a:r>
              <a:rPr lang="en-US" dirty="0" err="1">
                <a:latin typeface="SutonnyOMJ" panose="01010600010101010101" pitchFamily="2" charset="0"/>
                <a:cs typeface="SutonnyOMJ" panose="01010600010101010101" pitchFamily="2" charset="0"/>
              </a:rPr>
              <a:t>কবিতাটির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কেমন</a:t>
            </a:r>
            <a:r>
              <a:rPr lang="en-US" dirty="0">
                <a:latin typeface="SutonnyOMJ" panose="01010600010101010101" pitchFamily="2" charset="0"/>
                <a:cs typeface="SutonnyOMJ" panose="01010600010101010101" pitchFamily="2" charset="0"/>
              </a:rPr>
              <a:t>? </a:t>
            </a:r>
          </a:p>
          <a:p>
            <a:pPr algn="just"/>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এর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চিন্তাশীল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বিষণ্ণ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অনুশোচনা</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আকুতি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প্রকাশ</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১৫.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আধ্যাত্মিক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প্রশ্ন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উত্থাপন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 </a:t>
            </a:r>
          </a:p>
          <a:p>
            <a:pPr algn="just"/>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জিজ্ঞাসা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আল্লাহ</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কোথায়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মৃত্যু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সম্পর্কে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চিন্তাভাবনাকে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প্রতিফলিত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3598199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C7BFAD-CE4B-488F-AA05-0B9BDBA71C95}"/>
              </a:ext>
            </a:extLst>
          </p:cNvPr>
          <p:cNvSpPr/>
          <p:nvPr/>
        </p:nvSpPr>
        <p:spPr>
          <a:xfrm>
            <a:off x="440266" y="566678"/>
            <a:ext cx="11497734" cy="2862322"/>
          </a:xfrm>
          <a:prstGeom prst="rect">
            <a:avLst/>
          </a:prstGeom>
        </p:spPr>
        <p:txBody>
          <a:bodyPr wrap="square">
            <a:spAutoFit/>
          </a:bodyPr>
          <a:lstStyle/>
          <a:p>
            <a:pPr marR="0" lvl="0">
              <a:spcBef>
                <a:spcPts val="0"/>
              </a:spcBef>
              <a:spcAft>
                <a:spcPts val="0"/>
              </a:spcAft>
              <a:tabLst>
                <a:tab pos="457200" algn="l"/>
              </a:tabLst>
            </a:pP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16. What does the poet question about life?</a:t>
            </a:r>
            <a:b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questions the permanence of material things. He realizes he cannot stay in one place forever.</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spcBef>
                <a:spcPts val="0"/>
              </a:spcBef>
              <a:spcAft>
                <a:spcPts val="0"/>
              </a:spcAft>
              <a:tabLst>
                <a:tab pos="457200" algn="l"/>
              </a:tabLst>
            </a:pP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17. What is the poet’s attitude toward worldly possessions?</a:t>
            </a:r>
            <a:b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He seems detached from them. He doesn’t see the value in building a grand house he can’t keep.</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spcBef>
                <a:spcPts val="0"/>
              </a:spcBef>
              <a:spcAft>
                <a:spcPts val="0"/>
              </a:spcAft>
              <a:tabLst>
                <a:tab pos="457200" algn="l"/>
              </a:tabLst>
            </a:pP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18. What is the meaning of “nothing here”?</a:t>
            </a:r>
            <a:b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 means he has no wealth or resources. Or perhaps, it means worldly possessions feel meaningless.</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spcBef>
                <a:spcPts val="0"/>
              </a:spcBef>
              <a:spcAft>
                <a:spcPts val="0"/>
              </a:spcAft>
              <a:tabLst>
                <a:tab pos="457200" algn="l"/>
              </a:tabLst>
            </a:pP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19. How does </a:t>
            </a:r>
            <a:r>
              <a:rPr lang="en-US"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Hason</a:t>
            </a: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Raja view death?</a:t>
            </a:r>
            <a:b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As a mystery and a certainty. He doesn’t know when or where it will come, but knows it will.</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spcBef>
                <a:spcPts val="0"/>
              </a:spcBef>
              <a:spcAft>
                <a:spcPts val="0"/>
              </a:spcAft>
              <a:tabLst>
                <a:tab pos="457200" algn="l"/>
              </a:tabLst>
            </a:pPr>
            <a:r>
              <a:rPr lang="en-US"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20. Why does the poet mention Allah?</a:t>
            </a:r>
            <a:b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 show that his fate is in divine hands. He has no control over his life’s end.</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3EA8FE9C-B99D-46B6-A13F-0C0B08D01A00}"/>
              </a:ext>
            </a:extLst>
          </p:cNvPr>
          <p:cNvSpPr/>
          <p:nvPr/>
        </p:nvSpPr>
        <p:spPr>
          <a:xfrm>
            <a:off x="482600" y="3543575"/>
            <a:ext cx="10227734" cy="2862322"/>
          </a:xfrm>
          <a:prstGeom prst="rect">
            <a:avLst/>
          </a:prstGeom>
        </p:spPr>
        <p:txBody>
          <a:bodyPr wrap="square">
            <a:spAutoFit/>
          </a:bodyPr>
          <a:lstStyle/>
          <a:p>
            <a:pPr algn="just"/>
            <a:r>
              <a:rPr lang="en-US" dirty="0">
                <a:latin typeface="SutonnyOMJ" panose="01010600010101010101" pitchFamily="2" charset="0"/>
                <a:cs typeface="SutonnyOMJ" panose="01010600010101010101" pitchFamily="2" charset="0"/>
              </a:rPr>
              <a:t>১৬.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সম্পর্কে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প্রশ্ন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করেন</a:t>
            </a:r>
            <a:r>
              <a:rPr lang="en-US" dirty="0">
                <a:latin typeface="SutonnyOMJ" panose="01010600010101010101" pitchFamily="2" charset="0"/>
                <a:cs typeface="SutonnyOMJ" panose="01010600010101010101" pitchFamily="2" charset="0"/>
              </a:rPr>
              <a:t>? </a:t>
            </a:r>
          </a:p>
          <a:p>
            <a:pPr algn="just"/>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বস্তুর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স্থায়িত্ব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প্রশ্ন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তোলেন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উপলব্ধি</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চিরকাল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জায়গায়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১৭. </a:t>
            </a:r>
            <a:r>
              <a:rPr lang="en-US" dirty="0" err="1">
                <a:latin typeface="SutonnyOMJ" panose="01010600010101010101" pitchFamily="2" charset="0"/>
                <a:cs typeface="SutonnyOMJ" panose="01010600010101010101" pitchFamily="2" charset="0"/>
              </a:rPr>
              <a:t>পার্থিব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সম্পদের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মনোভাব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p>
          <a:p>
            <a:pPr algn="just"/>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এগুলোর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উদাসীন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এমন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বিশাল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মূল্য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দেখেন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ধরে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রাখতে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১৮. “</a:t>
            </a:r>
            <a:r>
              <a:rPr lang="en-US" dirty="0" err="1">
                <a:latin typeface="SutonnyOMJ" panose="01010600010101010101" pitchFamily="2" charset="0"/>
                <a:cs typeface="SutonnyOMJ" panose="01010600010101010101" pitchFamily="2" charset="0"/>
              </a:rPr>
              <a:t>এখানে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কিছুই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কথাটির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অর্থ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p>
          <a:p>
            <a:pPr algn="just"/>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এর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অর্থ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উপকরণ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অথবা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সম্ভবত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অর্থ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পার্থিব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অর্থহীন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১৯. </a:t>
            </a:r>
            <a:r>
              <a:rPr lang="en-US" dirty="0" err="1">
                <a:latin typeface="SutonnyOMJ" panose="01010600010101010101" pitchFamily="2" charset="0"/>
                <a:cs typeface="SutonnyOMJ" panose="01010600010101010101" pitchFamily="2" charset="0"/>
              </a:rPr>
              <a:t>হাসান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মৃত্যুকে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কীভাবে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দেখেন</a:t>
            </a:r>
            <a:r>
              <a:rPr lang="en-US" dirty="0">
                <a:latin typeface="SutonnyOMJ" panose="01010600010101010101" pitchFamily="2" charset="0"/>
                <a:cs typeface="SutonnyOMJ" panose="01010600010101010101" pitchFamily="2" charset="0"/>
              </a:rPr>
              <a:t>? </a:t>
            </a:r>
          </a:p>
          <a:p>
            <a:pPr algn="just"/>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রহস্য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নিশ্চিত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বিষয়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হিসেবে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কখন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কোথায়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আসবে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আসবেই</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২০.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আল্লাহর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উল্লেখ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 </a:t>
            </a:r>
          </a:p>
          <a:p>
            <a:pPr algn="just"/>
            <a:r>
              <a:rPr lang="en-US" b="1" dirty="0" err="1">
                <a:solidFill>
                  <a:srgbClr val="000000"/>
                </a:solidFill>
                <a:latin typeface="SutonnyMJ" pitchFamily="2" charset="0"/>
                <a:ea typeface="Times New Roman" panose="02020603050405020304" pitchFamily="18" charset="0"/>
                <a:cs typeface="Times New Roman" panose="02020603050405020304" pitchFamily="18" charset="0"/>
              </a:rPr>
              <a:t>DËi</a:t>
            </a:r>
            <a:r>
              <a:rPr lang="en-US" b="1" dirty="0">
                <a:solidFill>
                  <a:srgbClr val="000000"/>
                </a:solidFill>
                <a:latin typeface="SutonnyMJ" pitchFamily="2" charset="0"/>
                <a:ea typeface="Times New Roman" panose="02020603050405020304" pitchFamily="18" charset="0"/>
                <a:cs typeface="Times New Roman" panose="02020603050405020304" pitchFamily="18"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দেখানোর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ভাগ্য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ঐশ্বরিক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নিয়ন্ত্রণ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নেই</a:t>
            </a:r>
            <a:r>
              <a:rPr lang="en-US"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2293404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9E8A07A-C611-4DE7-B541-084F6018AF6A}"/>
              </a:ext>
            </a:extLst>
          </p:cNvPr>
          <p:cNvSpPr txBox="1">
            <a:spLocks/>
          </p:cNvSpPr>
          <p:nvPr/>
        </p:nvSpPr>
        <p:spPr>
          <a:xfrm>
            <a:off x="270588" y="274638"/>
            <a:ext cx="11663265" cy="1143000"/>
          </a:xfrm>
          <a:prstGeom prst="rect">
            <a:avLst/>
          </a:prstGeom>
          <a:solidFill>
            <a:schemeClr val="bg2">
              <a:lumMod val="75000"/>
            </a:schemeClr>
          </a:solidFill>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Arial Black" pitchFamily="34" charset="0"/>
              </a:rPr>
              <a:t>Thank you all for staying and helping me.</a:t>
            </a:r>
          </a:p>
        </p:txBody>
      </p:sp>
      <p:pic>
        <p:nvPicPr>
          <p:cNvPr id="3" name="Picture 2">
            <a:extLst>
              <a:ext uri="{FF2B5EF4-FFF2-40B4-BE49-F238E27FC236}">
                <a16:creationId xmlns:a16="http://schemas.microsoft.com/office/drawing/2014/main" id="{282D8AAB-4E4E-46F2-BB79-AAB7BA1ECF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588" y="1557867"/>
            <a:ext cx="11794412" cy="5025495"/>
          </a:xfrm>
          <a:prstGeom prst="rect">
            <a:avLst/>
          </a:prstGeom>
        </p:spPr>
      </p:pic>
    </p:spTree>
    <p:extLst>
      <p:ext uri="{BB962C8B-B14F-4D97-AF65-F5344CB8AC3E}">
        <p14:creationId xmlns:p14="http://schemas.microsoft.com/office/powerpoint/2010/main" val="32591891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944</Words>
  <Application>Microsoft Office PowerPoint</Application>
  <PresentationFormat>Widescreen</PresentationFormat>
  <Paragraphs>136</Paragraphs>
  <Slides>11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Arial</vt:lpstr>
      <vt:lpstr>Arial Black</vt:lpstr>
      <vt:lpstr>Calibri</vt:lpstr>
      <vt:lpstr>Calibri Light</vt:lpstr>
      <vt:lpstr>Li Ador Noirrit Bold</vt:lpstr>
      <vt:lpstr>Li Ador Noirrit Light</vt:lpstr>
      <vt:lpstr>SutonnyMJ</vt:lpstr>
      <vt:lpstr>SutonnyOMJ</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10</cp:revision>
  <dcterms:created xsi:type="dcterms:W3CDTF">2026-08-30T05:51:01Z</dcterms:created>
  <dcterms:modified xsi:type="dcterms:W3CDTF">2026-08-30T07:38:24Z</dcterms:modified>
</cp:coreProperties>
</file>