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2" r:id="rId6"/>
    <p:sldId id="260" r:id="rId7"/>
    <p:sldId id="261" r:id="rId8"/>
    <p:sldId id="262" r:id="rId9"/>
    <p:sldId id="263" r:id="rId10"/>
    <p:sldId id="264" r:id="rId11"/>
    <p:sldId id="265" r:id="rId12"/>
    <p:sldId id="266" r:id="rId13"/>
    <p:sldId id="267" r:id="rId14"/>
    <p:sldId id="268" r:id="rId15"/>
    <p:sldId id="269" r:id="rId16"/>
    <p:sldId id="270" r:id="rId17"/>
    <p:sldId id="273"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C3AB8-E96D-48C2-AB53-700982A540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3D7363-F596-4FDD-B8EE-CFD1625010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C86674-AB4D-4164-805D-079E45143DB4}"/>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5" name="Footer Placeholder 4">
            <a:extLst>
              <a:ext uri="{FF2B5EF4-FFF2-40B4-BE49-F238E27FC236}">
                <a16:creationId xmlns:a16="http://schemas.microsoft.com/office/drawing/2014/main" id="{44A55DF1-272A-410D-9068-4F7DFC3CD5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E48E46-EA72-484C-9307-B2D9166208C9}"/>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1047078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8D46-D9DD-4505-99E9-E5B6E9B705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E473B1-B999-4900-80C6-E6AAA67F3B4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1C0737-9A66-445E-B11A-0D4D3C5C4853}"/>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5" name="Footer Placeholder 4">
            <a:extLst>
              <a:ext uri="{FF2B5EF4-FFF2-40B4-BE49-F238E27FC236}">
                <a16:creationId xmlns:a16="http://schemas.microsoft.com/office/drawing/2014/main" id="{82244927-A65A-430D-92EB-58A7010FF7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551546-F032-4AB4-9DF9-F674F01857BF}"/>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86643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83F14-9A42-451E-860F-36723D327D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254BD8-D899-4CBA-93C4-88566E74D9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62DB1A5-A58C-4822-AFEF-C23E9662F0FF}"/>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5" name="Footer Placeholder 4">
            <a:extLst>
              <a:ext uri="{FF2B5EF4-FFF2-40B4-BE49-F238E27FC236}">
                <a16:creationId xmlns:a16="http://schemas.microsoft.com/office/drawing/2014/main" id="{D09B089F-A09B-401D-8823-91BDED96E7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E3E39-A47E-4E4D-8DD8-01EA998E6C3D}"/>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2759325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F15C1-3B89-4352-A050-2470D0566B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5EEF89-F5A6-450D-BDDE-A100194E0B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FE736B-36CB-46C8-8BC6-9A489283E58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CDFE40-BEBF-4856-82D8-8D87F0384CDB}"/>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6" name="Footer Placeholder 5">
            <a:extLst>
              <a:ext uri="{FF2B5EF4-FFF2-40B4-BE49-F238E27FC236}">
                <a16:creationId xmlns:a16="http://schemas.microsoft.com/office/drawing/2014/main" id="{01197ECA-6E84-4E1A-AF8B-EE3B10384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D5185C-089D-4802-A2B4-EE3B24B6B6E3}"/>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164852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5AAD0-53FD-4321-B1CF-356D5C5132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B51579-A583-4364-B8E2-A8394192E8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56BC999-2CD7-4C00-B2CC-D69B972A81C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057792-D112-46FC-9C1C-5F7814C9BC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39C2AFD-7527-41B8-85DA-CCC02B7C81A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AC82AE-9408-431F-B067-3D5A320EFC9D}"/>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8" name="Footer Placeholder 7">
            <a:extLst>
              <a:ext uri="{FF2B5EF4-FFF2-40B4-BE49-F238E27FC236}">
                <a16:creationId xmlns:a16="http://schemas.microsoft.com/office/drawing/2014/main" id="{10BB20AD-B53D-43DB-8A2D-B304B2E477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801C1B-B979-4828-9904-2156A0F55DFF}"/>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4225406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97A51-1DD8-49E2-8963-D6268E9781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2DDA0E-CE26-4ED5-BE96-D9B2C0D648EE}"/>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4" name="Footer Placeholder 3">
            <a:extLst>
              <a:ext uri="{FF2B5EF4-FFF2-40B4-BE49-F238E27FC236}">
                <a16:creationId xmlns:a16="http://schemas.microsoft.com/office/drawing/2014/main" id="{4AB84C75-C279-4081-9F47-314DA642A7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5E715B-12F9-43F5-8514-9AD0F07105C1}"/>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4236036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E2D41-BD48-4559-AA8A-A7D2A8A6948F}"/>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3" name="Footer Placeholder 2">
            <a:extLst>
              <a:ext uri="{FF2B5EF4-FFF2-40B4-BE49-F238E27FC236}">
                <a16:creationId xmlns:a16="http://schemas.microsoft.com/office/drawing/2014/main" id="{E93C74EB-F181-418F-AAF3-A5546C2CFD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4295C8-271B-47A9-A974-B64B0F72A7D6}"/>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1131128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369D-B9DC-457C-984B-EB206F8305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9A25D0-C109-4BE6-AF62-009B48E856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EB5C09-28F0-4E01-9CAC-ADA59FEAC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8E30044-501D-424D-B306-5BC4BC273AE2}"/>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6" name="Footer Placeholder 5">
            <a:extLst>
              <a:ext uri="{FF2B5EF4-FFF2-40B4-BE49-F238E27FC236}">
                <a16:creationId xmlns:a16="http://schemas.microsoft.com/office/drawing/2014/main" id="{102838E1-E564-41CC-857B-335CFB3AE0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A7AC37-3F27-47FA-A2B5-7E1918AA5063}"/>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180384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220CA-06F8-45B4-8042-028BD9D479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C7368E-C014-409D-97FB-658C6ED150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045942-46F8-4CC0-B88B-C3F59AA0A8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E1A6871-753D-42F5-B674-C39E505F10AA}"/>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6" name="Footer Placeholder 5">
            <a:extLst>
              <a:ext uri="{FF2B5EF4-FFF2-40B4-BE49-F238E27FC236}">
                <a16:creationId xmlns:a16="http://schemas.microsoft.com/office/drawing/2014/main" id="{53FC2DEE-9117-4EE8-884D-09CE830523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C8FE6C-3B4E-4628-A8D1-7A10F38A241A}"/>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3792492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78E7A-E68D-454A-B37D-CECE62032E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F160B1-C7ED-460E-BCC3-D610E8C7625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657B76-564E-4680-B7D3-D7EAC70E3817}"/>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5" name="Footer Placeholder 4">
            <a:extLst>
              <a:ext uri="{FF2B5EF4-FFF2-40B4-BE49-F238E27FC236}">
                <a16:creationId xmlns:a16="http://schemas.microsoft.com/office/drawing/2014/main" id="{80F0978E-1FEF-4439-8A7C-0F4B88DBFD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520B4-299E-484C-B49D-5FC1D7650EA8}"/>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3238010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62E7DC-684B-4520-89AD-97E3985B83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6C3C94-D646-4BE1-967E-7E2B798208A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15083-8622-442F-8213-FD5A5DEE08AA}"/>
              </a:ext>
            </a:extLst>
          </p:cNvPr>
          <p:cNvSpPr>
            <a:spLocks noGrp="1"/>
          </p:cNvSpPr>
          <p:nvPr>
            <p:ph type="dt" sz="half" idx="10"/>
          </p:nvPr>
        </p:nvSpPr>
        <p:spPr/>
        <p:txBody>
          <a:bodyPr/>
          <a:lstStyle/>
          <a:p>
            <a:fld id="{231213EC-80BC-4225-892E-C55C5976A7F1}" type="datetimeFigureOut">
              <a:rPr lang="en-US" smtClean="0"/>
              <a:t>9/3/2026</a:t>
            </a:fld>
            <a:endParaRPr lang="en-US"/>
          </a:p>
        </p:txBody>
      </p:sp>
      <p:sp>
        <p:nvSpPr>
          <p:cNvPr id="5" name="Footer Placeholder 4">
            <a:extLst>
              <a:ext uri="{FF2B5EF4-FFF2-40B4-BE49-F238E27FC236}">
                <a16:creationId xmlns:a16="http://schemas.microsoft.com/office/drawing/2014/main" id="{EAD7B5D5-F48D-48A5-9C97-369E2C5929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29C63-72AE-405F-94E8-CF00B5D96CA9}"/>
              </a:ext>
            </a:extLst>
          </p:cNvPr>
          <p:cNvSpPr>
            <a:spLocks noGrp="1"/>
          </p:cNvSpPr>
          <p:nvPr>
            <p:ph type="sldNum" sz="quarter" idx="12"/>
          </p:nvPr>
        </p:nvSpPr>
        <p:spPr/>
        <p:txBody>
          <a:bodyPr/>
          <a:lstStyle/>
          <a:p>
            <a:fld id="{2639DAEA-F9A5-498F-A997-777F0040B1F2}" type="slidenum">
              <a:rPr lang="en-US" smtClean="0"/>
              <a:t>‹#›</a:t>
            </a:fld>
            <a:endParaRPr lang="en-US"/>
          </a:p>
        </p:txBody>
      </p:sp>
    </p:spTree>
    <p:extLst>
      <p:ext uri="{BB962C8B-B14F-4D97-AF65-F5344CB8AC3E}">
        <p14:creationId xmlns:p14="http://schemas.microsoft.com/office/powerpoint/2010/main" val="2686513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07C491-F52B-475F-9B96-0C2F4D4438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9BE7A2-4EA5-4812-A3F4-FB565D1EBC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9A6936-5C95-4F67-903C-20746519F6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213EC-80BC-4225-892E-C55C5976A7F1}" type="datetimeFigureOut">
              <a:rPr lang="en-US" smtClean="0"/>
              <a:t>9/3/2026</a:t>
            </a:fld>
            <a:endParaRPr lang="en-US"/>
          </a:p>
        </p:txBody>
      </p:sp>
      <p:sp>
        <p:nvSpPr>
          <p:cNvPr id="5" name="Footer Placeholder 4">
            <a:extLst>
              <a:ext uri="{FF2B5EF4-FFF2-40B4-BE49-F238E27FC236}">
                <a16:creationId xmlns:a16="http://schemas.microsoft.com/office/drawing/2014/main" id="{913B7083-61B9-422A-AB46-B9ABB8C97E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57DB23-E399-46D2-A96F-EA9AA6036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39DAEA-F9A5-498F-A997-777F0040B1F2}" type="slidenum">
              <a:rPr lang="en-US" smtClean="0"/>
              <a:t>‹#›</a:t>
            </a:fld>
            <a:endParaRPr lang="en-US"/>
          </a:p>
        </p:txBody>
      </p:sp>
    </p:spTree>
    <p:extLst>
      <p:ext uri="{BB962C8B-B14F-4D97-AF65-F5344CB8AC3E}">
        <p14:creationId xmlns:p14="http://schemas.microsoft.com/office/powerpoint/2010/main" val="4187998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hyperlink" Target="https://skylarkeducation.com/green-escap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skylarkeducation.com/green-escape/"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skylarkeducation.com/green-escape/"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skylarkeducation.com/green-escap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skylarkeducation.com/green-escape/"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C825BC-2A84-4AFD-9973-6A2ABE4A4796}"/>
              </a:ext>
            </a:extLst>
          </p:cNvPr>
          <p:cNvSpPr txBox="1"/>
          <p:nvPr/>
        </p:nvSpPr>
        <p:spPr>
          <a:xfrm>
            <a:off x="668867" y="313267"/>
            <a:ext cx="5892800" cy="2123658"/>
          </a:xfrm>
          <a:prstGeom prst="rect">
            <a:avLst/>
          </a:prstGeom>
          <a:noFill/>
        </p:spPr>
        <p:txBody>
          <a:bodyPr wrap="square" rtlCol="0">
            <a:spAutoFit/>
          </a:bodyPr>
          <a:lstStyle/>
          <a:p>
            <a:pPr algn="ctr"/>
            <a:r>
              <a:rPr lang="en-US" sz="6600" b="1" dirty="0">
                <a:solidFill>
                  <a:srgbClr val="FF0000"/>
                </a:solidFill>
                <a:latin typeface="Times New Roman" panose="02020603050405020304" pitchFamily="18" charset="0"/>
                <a:cs typeface="Times New Roman" panose="02020603050405020304" pitchFamily="18" charset="0"/>
              </a:rPr>
              <a:t>Welcome to my MMC</a:t>
            </a:r>
          </a:p>
        </p:txBody>
      </p:sp>
      <p:pic>
        <p:nvPicPr>
          <p:cNvPr id="5" name="Picture 4">
            <a:extLst>
              <a:ext uri="{FF2B5EF4-FFF2-40B4-BE49-F238E27FC236}">
                <a16:creationId xmlns:a16="http://schemas.microsoft.com/office/drawing/2014/main" id="{3EFEF2ED-DD9B-4935-A001-54272F10EE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842519" y="521714"/>
            <a:ext cx="3782566" cy="7467604"/>
          </a:xfrm>
          <a:prstGeom prst="rect">
            <a:avLst/>
          </a:prstGeom>
        </p:spPr>
      </p:pic>
      <p:pic>
        <p:nvPicPr>
          <p:cNvPr id="7" name="Picture 6">
            <a:extLst>
              <a:ext uri="{FF2B5EF4-FFF2-40B4-BE49-F238E27FC236}">
                <a16:creationId xmlns:a16="http://schemas.microsoft.com/office/drawing/2014/main" id="{01B26726-8288-4991-AB66-0602E6D84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0535" y="1"/>
            <a:ext cx="4961465" cy="6858000"/>
          </a:xfrm>
          <a:prstGeom prst="rect">
            <a:avLst/>
          </a:prstGeom>
        </p:spPr>
      </p:pic>
    </p:spTree>
    <p:extLst>
      <p:ext uri="{BB962C8B-B14F-4D97-AF65-F5344CB8AC3E}">
        <p14:creationId xmlns:p14="http://schemas.microsoft.com/office/powerpoint/2010/main" val="72413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B5506E-FEC0-4A31-B898-53B26020550A}"/>
              </a:ext>
            </a:extLst>
          </p:cNvPr>
          <p:cNvSpPr txBox="1"/>
          <p:nvPr/>
        </p:nvSpPr>
        <p:spPr>
          <a:xfrm>
            <a:off x="205274" y="195942"/>
            <a:ext cx="6382139" cy="1015663"/>
          </a:xfrm>
          <a:prstGeom prst="rect">
            <a:avLst/>
          </a:prstGeom>
          <a:noFill/>
        </p:spPr>
        <p:txBody>
          <a:bodyPr wrap="square" rtlCol="0">
            <a:spAutoFit/>
          </a:bodyPr>
          <a:lstStyle/>
          <a:p>
            <a:r>
              <a:rPr lang="en-US" sz="6000" b="1" dirty="0">
                <a:solidFill>
                  <a:srgbClr val="00B050"/>
                </a:solidFill>
                <a:latin typeface="Times New Roman" panose="02020603050405020304" pitchFamily="18" charset="0"/>
                <a:cs typeface="Times New Roman" panose="02020603050405020304" pitchFamily="18" charset="0"/>
              </a:rPr>
              <a:t>Teacher’s Identity</a:t>
            </a:r>
          </a:p>
        </p:txBody>
      </p:sp>
      <p:sp>
        <p:nvSpPr>
          <p:cNvPr id="4" name="TextBox 18">
            <a:extLst>
              <a:ext uri="{FF2B5EF4-FFF2-40B4-BE49-F238E27FC236}">
                <a16:creationId xmlns:a16="http://schemas.microsoft.com/office/drawing/2014/main" id="{8B228A18-CBA8-4811-925C-9E6B58B65A56}"/>
              </a:ext>
            </a:extLst>
          </p:cNvPr>
          <p:cNvSpPr txBox="1"/>
          <p:nvPr/>
        </p:nvSpPr>
        <p:spPr>
          <a:xfrm>
            <a:off x="80045" y="5341628"/>
            <a:ext cx="3862763" cy="984629"/>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p>
            <a:pPr>
              <a:lnSpc>
                <a:spcPts val="2552"/>
              </a:lnSpc>
              <a:spcBef>
                <a:spcPct val="0"/>
              </a:spcBef>
            </a:pPr>
            <a:r>
              <a:rPr lang="en-US" sz="2000" b="1" dirty="0">
                <a:solidFill>
                  <a:srgbClr val="000000"/>
                </a:solidFill>
                <a:latin typeface="Li Ador Noirrit Bold"/>
                <a:ea typeface="Li Ador Noirrit Bold"/>
                <a:cs typeface="Li Ador Noirrit Bold"/>
                <a:sym typeface="Li Ador Noirrit Bold"/>
              </a:rPr>
              <a:t>Md. </a:t>
            </a:r>
            <a:r>
              <a:rPr lang="en-US" sz="2000" b="1" dirty="0" err="1">
                <a:solidFill>
                  <a:srgbClr val="000000"/>
                </a:solidFill>
                <a:latin typeface="Li Ador Noirrit Bold"/>
                <a:ea typeface="Li Ador Noirrit Bold"/>
                <a:cs typeface="Li Ador Noirrit Bold"/>
                <a:sym typeface="Li Ador Noirrit Bold"/>
              </a:rPr>
              <a:t>Shahinur</a:t>
            </a:r>
            <a:r>
              <a:rPr lang="en-US" sz="2000" b="1" dirty="0">
                <a:solidFill>
                  <a:srgbClr val="000000"/>
                </a:solidFill>
                <a:latin typeface="Li Ador Noirrit Bold"/>
                <a:ea typeface="Li Ador Noirrit Bold"/>
                <a:cs typeface="Li Ador Noirrit Bold"/>
                <a:sym typeface="Li Ador Noirrit Bold"/>
              </a:rPr>
              <a:t> Rahman (Shahin)</a:t>
            </a:r>
          </a:p>
          <a:p>
            <a:pPr>
              <a:lnSpc>
                <a:spcPts val="2552"/>
              </a:lnSpc>
              <a:spcBef>
                <a:spcPct val="0"/>
              </a:spcBef>
            </a:pPr>
            <a:r>
              <a:rPr lang="en-US" sz="2000" dirty="0">
                <a:solidFill>
                  <a:srgbClr val="000000"/>
                </a:solidFill>
                <a:latin typeface="Li Ador Noirrit Light"/>
                <a:ea typeface="Li Ador Noirrit Light"/>
                <a:cs typeface="Li Ador Noirrit Light"/>
                <a:sym typeface="Li Ador Noirrit Light"/>
              </a:rPr>
              <a:t>Assistant Headteacher</a:t>
            </a:r>
          </a:p>
          <a:p>
            <a:pPr>
              <a:lnSpc>
                <a:spcPts val="2552"/>
              </a:lnSpc>
              <a:spcBef>
                <a:spcPct val="0"/>
              </a:spcBef>
            </a:pPr>
            <a:r>
              <a:rPr lang="en-US" sz="2000" dirty="0">
                <a:solidFill>
                  <a:srgbClr val="000000"/>
                </a:solidFill>
                <a:latin typeface="Li Ador Noirrit Light"/>
                <a:ea typeface="Li Ador Noirrit Light"/>
                <a:cs typeface="Li Ador Noirrit Light"/>
                <a:sym typeface="Li Ador Noirrit Light"/>
              </a:rPr>
              <a:t>Border Guard Public School, Khulna. </a:t>
            </a:r>
          </a:p>
        </p:txBody>
      </p:sp>
      <p:pic>
        <p:nvPicPr>
          <p:cNvPr id="6" name="Picture 5">
            <a:extLst>
              <a:ext uri="{FF2B5EF4-FFF2-40B4-BE49-F238E27FC236}">
                <a16:creationId xmlns:a16="http://schemas.microsoft.com/office/drawing/2014/main" id="{FEB53299-AD91-4E1B-983C-64A18276D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1487" y="321674"/>
            <a:ext cx="2941700" cy="3186635"/>
          </a:xfrm>
          <a:prstGeom prst="rect">
            <a:avLst/>
          </a:prstGeom>
        </p:spPr>
      </p:pic>
      <p:sp>
        <p:nvSpPr>
          <p:cNvPr id="8" name="TextBox 7">
            <a:extLst>
              <a:ext uri="{FF2B5EF4-FFF2-40B4-BE49-F238E27FC236}">
                <a16:creationId xmlns:a16="http://schemas.microsoft.com/office/drawing/2014/main" id="{EC27E15E-E241-4256-A9A9-89C0224DCECA}"/>
              </a:ext>
            </a:extLst>
          </p:cNvPr>
          <p:cNvSpPr txBox="1"/>
          <p:nvPr/>
        </p:nvSpPr>
        <p:spPr>
          <a:xfrm>
            <a:off x="8621487" y="3674505"/>
            <a:ext cx="3365410" cy="2651752"/>
          </a:xfrm>
          <a:prstGeom prst="rect">
            <a:avLst/>
          </a:prstGeom>
          <a:solidFill>
            <a:srgbClr val="FFFF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p>
            <a:pPr>
              <a:lnSpc>
                <a:spcPts val="2552"/>
              </a:lnSpc>
              <a:spcBef>
                <a:spcPct val="0"/>
              </a:spcBef>
            </a:pPr>
            <a:endParaRPr lang="en-US" sz="2000" b="1" dirty="0">
              <a:solidFill>
                <a:srgbClr val="000000"/>
              </a:solidFill>
              <a:latin typeface="Li Ador Noirrit Bold"/>
              <a:ea typeface="Li Ador Noirrit Bold"/>
              <a:cs typeface="Li Ador Noirrit Bold"/>
              <a:sym typeface="Li Ador Noirrit Bold"/>
            </a:endParaRPr>
          </a:p>
          <a:p>
            <a:pPr>
              <a:lnSpc>
                <a:spcPts val="2552"/>
              </a:lnSpc>
              <a:spcBef>
                <a:spcPct val="0"/>
              </a:spcBef>
            </a:pPr>
            <a:r>
              <a:rPr lang="en-US" sz="2000" b="1" dirty="0">
                <a:solidFill>
                  <a:srgbClr val="000000"/>
                </a:solidFill>
                <a:latin typeface="Li Ador Noirrit Bold"/>
                <a:ea typeface="Li Ador Noirrit Bold"/>
                <a:cs typeface="Li Ador Noirrit Bold"/>
                <a:sym typeface="Li Ador Noirrit Bold"/>
              </a:rPr>
              <a:t>English For Today /English 1</a:t>
            </a:r>
            <a:r>
              <a:rPr lang="en-US" sz="2000" b="1" baseline="30000" dirty="0">
                <a:solidFill>
                  <a:srgbClr val="000000"/>
                </a:solidFill>
                <a:latin typeface="Li Ador Noirrit Bold"/>
                <a:ea typeface="Li Ador Noirrit Bold"/>
                <a:cs typeface="Li Ador Noirrit Bold"/>
                <a:sym typeface="Li Ador Noirrit Bold"/>
              </a:rPr>
              <a:t>st</a:t>
            </a:r>
            <a:r>
              <a:rPr lang="en-US" sz="2000" b="1" dirty="0">
                <a:solidFill>
                  <a:srgbClr val="000000"/>
                </a:solidFill>
                <a:latin typeface="Li Ador Noirrit Bold"/>
                <a:ea typeface="Li Ador Noirrit Bold"/>
                <a:cs typeface="Li Ador Noirrit Bold"/>
                <a:sym typeface="Li Ador Noirrit Bold"/>
              </a:rPr>
              <a:t> Paper</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Grade: Eight</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Unit: 2</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Lesson: 1</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Date: 24/08/2026</a:t>
            </a:r>
          </a:p>
          <a:p>
            <a:pPr>
              <a:lnSpc>
                <a:spcPts val="2552"/>
              </a:lnSpc>
              <a:spcBef>
                <a:spcPct val="0"/>
              </a:spcBef>
            </a:pPr>
            <a:endParaRPr lang="en-US" sz="2000" dirty="0">
              <a:solidFill>
                <a:srgbClr val="000000"/>
              </a:solidFill>
              <a:latin typeface="Li Ador Noirrit Light"/>
              <a:ea typeface="Li Ador Noirrit Light"/>
              <a:cs typeface="Li Ador Noirrit Light"/>
              <a:sym typeface="Li Ador Noirrit Light"/>
            </a:endParaRPr>
          </a:p>
        </p:txBody>
      </p:sp>
      <p:pic>
        <p:nvPicPr>
          <p:cNvPr id="10" name="Picture 9">
            <a:extLst>
              <a:ext uri="{FF2B5EF4-FFF2-40B4-BE49-F238E27FC236}">
                <a16:creationId xmlns:a16="http://schemas.microsoft.com/office/drawing/2014/main" id="{2ECADFD1-4E70-46D4-AE76-54135B0087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5" y="1211605"/>
            <a:ext cx="3929374" cy="4130023"/>
          </a:xfrm>
          <a:prstGeom prst="rect">
            <a:avLst/>
          </a:prstGeom>
        </p:spPr>
      </p:pic>
      <p:pic>
        <p:nvPicPr>
          <p:cNvPr id="12" name="Picture 11">
            <a:extLst>
              <a:ext uri="{FF2B5EF4-FFF2-40B4-BE49-F238E27FC236}">
                <a16:creationId xmlns:a16="http://schemas.microsoft.com/office/drawing/2014/main" id="{CF7BB010-35D1-4EB7-9FCA-CA5C5998B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2807" y="1211605"/>
            <a:ext cx="4594701" cy="5639289"/>
          </a:xfrm>
          <a:prstGeom prst="rect">
            <a:avLst/>
          </a:prstGeom>
        </p:spPr>
      </p:pic>
    </p:spTree>
    <p:extLst>
      <p:ext uri="{BB962C8B-B14F-4D97-AF65-F5344CB8AC3E}">
        <p14:creationId xmlns:p14="http://schemas.microsoft.com/office/powerpoint/2010/main" val="83897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B60BDB-D929-4ED3-B89C-C3678C43399D}"/>
              </a:ext>
            </a:extLst>
          </p:cNvPr>
          <p:cNvSpPr/>
          <p:nvPr/>
        </p:nvSpPr>
        <p:spPr>
          <a:xfrm>
            <a:off x="397934" y="574485"/>
            <a:ext cx="5122333" cy="5464381"/>
          </a:xfrm>
          <a:prstGeom prst="rect">
            <a:avLst/>
          </a:prstGeom>
        </p:spPr>
        <p:txBody>
          <a:bodyPr wrap="square">
            <a:spAutoFit/>
          </a:bodyPr>
          <a:lstStyle/>
          <a:p>
            <a:pPr algn="just">
              <a:lnSpc>
                <a:spcPct val="107000"/>
              </a:lnSpc>
            </a:pPr>
            <a:r>
              <a:rPr lang="en-US" sz="3200" b="1" kern="1800" dirty="0">
                <a:latin typeface="Times New Roman" panose="02020603050405020304" pitchFamily="18" charset="0"/>
                <a:ea typeface="Times New Roman" panose="02020603050405020304" pitchFamily="18" charset="0"/>
                <a:cs typeface="Times New Roman" panose="02020603050405020304" pitchFamily="18" charset="0"/>
              </a:rPr>
              <a:t>Green Escape</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3200" b="1" kern="1800" dirty="0">
                <a:latin typeface="Times New Roman" panose="02020603050405020304" pitchFamily="18" charset="0"/>
                <a:ea typeface="Times New Roman" panose="02020603050405020304" pitchFamily="18" charset="0"/>
                <a:cs typeface="Times New Roman" panose="02020603050405020304" pitchFamily="18" charset="0"/>
              </a:rPr>
              <a:t>Joseph </a:t>
            </a:r>
            <a:r>
              <a:rPr lang="en-US" sz="3200" b="1" kern="1800" dirty="0" err="1">
                <a:latin typeface="Times New Roman" panose="02020603050405020304" pitchFamily="18" charset="0"/>
                <a:ea typeface="Times New Roman" panose="02020603050405020304" pitchFamily="18" charset="0"/>
                <a:cs typeface="Times New Roman" panose="02020603050405020304" pitchFamily="18" charset="0"/>
              </a:rPr>
              <a:t>Auslander</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I have turned my face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Away from streets and crowds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To a windy place</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And clouds.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I have turned from skyscrapers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That scratch out the sky,</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From wet </a:t>
            </a:r>
            <a:r>
              <a:rPr lang="en-US" sz="2800" dirty="0">
                <a:latin typeface="Times New Roman" panose="02020603050405020304" pitchFamily="18" charset="0"/>
                <a:ea typeface="Times New Roman" panose="02020603050405020304" pitchFamily="18" charset="0"/>
                <a:cs typeface="Times New Roman" panose="02020603050405020304" pitchFamily="18" charset="0"/>
                <a:hlinkClick r:id="rId2"/>
              </a:rPr>
              <a:t>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Always whipping by.</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I have taken away my heart,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31C01053-6D96-407F-A011-F040BAF26D78}"/>
              </a:ext>
            </a:extLst>
          </p:cNvPr>
          <p:cNvSpPr/>
          <p:nvPr/>
        </p:nvSpPr>
        <p:spPr>
          <a:xfrm>
            <a:off x="6095998" y="547837"/>
            <a:ext cx="5122333" cy="5016758"/>
          </a:xfrm>
          <a:prstGeom prst="rect">
            <a:avLst/>
          </a:prstGeom>
        </p:spPr>
        <p:txBody>
          <a:bodyPr wrap="square">
            <a:spAutoFit/>
          </a:bodyPr>
          <a:lstStyle/>
          <a:p>
            <a:r>
              <a:rPr lang="en-US" sz="2800" b="1" dirty="0" err="1">
                <a:latin typeface="SutonnyOMJ" panose="01010600010101010101" pitchFamily="2" charset="0"/>
                <a:ea typeface="Times New Roman" panose="02020603050405020304" pitchFamily="18" charset="0"/>
                <a:cs typeface="SutonnyOMJ" panose="01010600010101010101" pitchFamily="2" charset="0"/>
              </a:rPr>
              <a:t>সবুজ</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b="1" dirty="0" err="1">
                <a:latin typeface="SutonnyOMJ" panose="01010600010101010101" pitchFamily="2" charset="0"/>
                <a:ea typeface="Times New Roman" panose="02020603050405020304" pitchFamily="18" charset="0"/>
                <a:cs typeface="SutonnyOMJ" panose="01010600010101010101" pitchFamily="2" charset="0"/>
              </a:rPr>
              <a:t>পলায়ন</a:t>
            </a:r>
            <a:endParaRPr lang="en-US" sz="2800" b="1" dirty="0">
              <a:effectLst/>
              <a:latin typeface="SutonnyOMJ" panose="01010600010101010101" pitchFamily="2" charset="0"/>
              <a:ea typeface="Times New Roman" panose="02020603050405020304" pitchFamily="18" charset="0"/>
              <a:cs typeface="SutonnyOMJ" panose="01010600010101010101" pitchFamily="2" charset="0"/>
            </a:endParaRPr>
          </a:p>
          <a:p>
            <a:r>
              <a:rPr lang="en-US" sz="2800" b="1" dirty="0" err="1">
                <a:latin typeface="SutonnyOMJ" panose="01010600010101010101" pitchFamily="2" charset="0"/>
                <a:ea typeface="Times New Roman" panose="02020603050405020304" pitchFamily="18" charset="0"/>
                <a:cs typeface="SutonnyOMJ" panose="01010600010101010101" pitchFamily="2" charset="0"/>
              </a:rPr>
              <a:t>জোসেফ</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b="1" dirty="0" err="1">
                <a:latin typeface="SutonnyOMJ" panose="01010600010101010101" pitchFamily="2" charset="0"/>
                <a:ea typeface="Times New Roman" panose="02020603050405020304" pitchFamily="18" charset="0"/>
                <a:cs typeface="SutonnyOMJ" panose="01010600010101010101" pitchFamily="2" charset="0"/>
              </a:rPr>
              <a:t>আউসল্যান্ডার</a:t>
            </a:r>
            <a:endParaRPr lang="en-US" sz="2800" b="1" dirty="0">
              <a:effectLst/>
              <a:latin typeface="SutonnyOMJ" panose="01010600010101010101" pitchFamily="2" charset="0"/>
              <a:ea typeface="Times New Roman" panose="02020603050405020304" pitchFamily="18" charset="0"/>
              <a:cs typeface="SutonnyOMJ" panose="01010600010101010101" pitchFamily="2" charset="0"/>
            </a:endParaRPr>
          </a:p>
          <a:p>
            <a:r>
              <a:rPr lang="en-US" sz="2800" dirty="0" err="1">
                <a:latin typeface="SutonnyOMJ" panose="01010600010101010101" pitchFamily="2" charset="0"/>
                <a:ea typeface="Times New Roman" panose="02020603050405020304" pitchFamily="18" charset="0"/>
                <a:cs typeface="SutonnyOMJ" panose="01010600010101010101" pitchFamily="2" charset="0"/>
              </a:rPr>
              <a:t>আমি</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ফিরিয়ে</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নিয়েছি</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আমার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মুখ</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রাস্তাঘাট</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ভিড়</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থেকে</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একটি</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বাতাসময়</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জায়গার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দিকে</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আর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মেঘের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কাছে</a:t>
            </a:r>
            <a:r>
              <a:rPr lang="en-US" sz="2800" dirty="0">
                <a:latin typeface="SutonnyOMJ" panose="01010600010101010101" pitchFamily="2" charset="0"/>
                <a:ea typeface="Times New Roman" panose="02020603050405020304" pitchFamily="18" charset="0"/>
                <a:cs typeface="SutonnyOMJ" panose="01010600010101010101" pitchFamily="2" charset="0"/>
              </a:rPr>
              <a:t>।</a:t>
            </a:r>
            <a:endParaRPr lang="en-US" sz="2800" dirty="0">
              <a:effectLst/>
              <a:latin typeface="SutonnyOMJ" panose="01010600010101010101" pitchFamily="2" charset="0"/>
              <a:ea typeface="Times New Roman" panose="02020603050405020304" pitchFamily="18" charset="0"/>
              <a:cs typeface="SutonnyOMJ" panose="01010600010101010101" pitchFamily="2" charset="0"/>
            </a:endParaRPr>
          </a:p>
          <a:p>
            <a:r>
              <a:rPr lang="en-US" sz="2800" dirty="0" err="1">
                <a:latin typeface="SutonnyOMJ" panose="01010600010101010101" pitchFamily="2" charset="0"/>
                <a:ea typeface="Times New Roman" panose="02020603050405020304" pitchFamily="18" charset="0"/>
                <a:cs typeface="SutonnyOMJ" panose="01010600010101010101" pitchFamily="2" charset="0"/>
              </a:rPr>
              <a:t>আমি</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ফিরেছি</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সেই</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আকাশচুম্বী</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অট্টালিকা</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থেকে</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যারা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আকাশকে</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আঁচড়ে</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দেয়</a:t>
            </a:r>
            <a:r>
              <a:rPr lang="en-US" sz="2800" dirty="0">
                <a:latin typeface="SutonnyOMJ" panose="01010600010101010101" pitchFamily="2" charset="0"/>
                <a:ea typeface="Times New Roman" panose="02020603050405020304" pitchFamily="18" charset="0"/>
                <a:cs typeface="SutonnyOMJ" panose="01010600010101010101" pitchFamily="2" charset="0"/>
              </a:rPr>
              <a:t>,</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সেই</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ভেজা</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সংবাদপত্র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থেকে</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যারা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সবসময়</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উড়ে</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যায়</a:t>
            </a:r>
            <a:r>
              <a:rPr lang="en-US" sz="2800" dirty="0">
                <a:latin typeface="SutonnyOMJ" panose="01010600010101010101" pitchFamily="2" charset="0"/>
                <a:ea typeface="Times New Roman" panose="02020603050405020304" pitchFamily="18" charset="0"/>
                <a:cs typeface="SutonnyOMJ" panose="01010600010101010101" pitchFamily="2" charset="0"/>
              </a:rPr>
              <a:t>।</a:t>
            </a:r>
            <a:endParaRPr lang="en-US" sz="2800" dirty="0">
              <a:effectLst/>
              <a:latin typeface="SutonnyOMJ" panose="01010600010101010101" pitchFamily="2" charset="0"/>
              <a:ea typeface="Times New Roman" panose="02020603050405020304" pitchFamily="18" charset="0"/>
              <a:cs typeface="SutonnyOMJ" panose="01010600010101010101" pitchFamily="2" charset="0"/>
            </a:endParaRPr>
          </a:p>
          <a:p>
            <a:r>
              <a:rPr lang="en-US" sz="2800" dirty="0" err="1">
                <a:latin typeface="SutonnyOMJ" panose="01010600010101010101" pitchFamily="2" charset="0"/>
                <a:ea typeface="Times New Roman" panose="02020603050405020304" pitchFamily="18" charset="0"/>
                <a:cs typeface="SutonnyOMJ" panose="01010600010101010101" pitchFamily="2" charset="0"/>
              </a:rPr>
              <a:t>আমি</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সরিয়ে</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নিয়েছি</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আমার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হৃদয়</a:t>
            </a:r>
            <a:r>
              <a:rPr lang="en-US" sz="2800" dirty="0">
                <a:latin typeface="SutonnyOMJ" panose="01010600010101010101" pitchFamily="2" charset="0"/>
                <a:ea typeface="Times New Roman" panose="02020603050405020304" pitchFamily="18" charset="0"/>
                <a:cs typeface="SutonnyOMJ" panose="01010600010101010101" pitchFamily="2" charset="0"/>
              </a:rPr>
              <a:t>,</a:t>
            </a:r>
            <a:br>
              <a:rPr lang="en-US" sz="1200" dirty="0">
                <a:latin typeface="SutonnyOMJ" panose="01010600010101010101" pitchFamily="2" charset="0"/>
                <a:ea typeface="Times New Roman" panose="02020603050405020304" pitchFamily="18" charset="0"/>
                <a:cs typeface="SutonnyOMJ" panose="01010600010101010101" pitchFamily="2" charset="0"/>
              </a:rPr>
            </a:br>
            <a:endParaRPr lang="en-US" sz="1200" dirty="0">
              <a:effectLst/>
              <a:latin typeface="SutonnyOMJ" panose="01010600010101010101" pitchFamily="2" charset="0"/>
              <a:ea typeface="Times New Roman" panose="02020603050405020304" pitchFamily="18" charset="0"/>
              <a:cs typeface="SutonnyOMJ" panose="01010600010101010101" pitchFamily="2" charset="0"/>
            </a:endParaRPr>
          </a:p>
        </p:txBody>
      </p:sp>
    </p:spTree>
    <p:extLst>
      <p:ext uri="{BB962C8B-B14F-4D97-AF65-F5344CB8AC3E}">
        <p14:creationId xmlns:p14="http://schemas.microsoft.com/office/powerpoint/2010/main" val="3180094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3761B1-D4C9-4759-AF50-C6633D25C0BC}"/>
              </a:ext>
            </a:extLst>
          </p:cNvPr>
          <p:cNvSpPr/>
          <p:nvPr/>
        </p:nvSpPr>
        <p:spPr>
          <a:xfrm>
            <a:off x="5638799" y="675417"/>
            <a:ext cx="4275667" cy="5016758"/>
          </a:xfrm>
          <a:prstGeom prst="rect">
            <a:avLst/>
          </a:prstGeom>
        </p:spPr>
        <p:txBody>
          <a:bodyPr wrap="square">
            <a:spAutoFit/>
          </a:bodyPr>
          <a:lstStyle/>
          <a:p>
            <a:br>
              <a:rPr lang="en-US" sz="12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আমি</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আবার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তা</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দেবো</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যাতে</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তা</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ভেঙে</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যায়</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বাতাস</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বৃষ্টিতে</a:t>
            </a:r>
            <a:r>
              <a:rPr lang="en-US" sz="2800" dirty="0">
                <a:latin typeface="SutonnyOMJ" panose="01010600010101010101" pitchFamily="2" charset="0"/>
                <a:ea typeface="Times New Roman" panose="02020603050405020304" pitchFamily="18" charset="0"/>
                <a:cs typeface="SutonnyOMJ" panose="01010600010101010101" pitchFamily="2" charset="0"/>
              </a:rPr>
              <a:t>।</a:t>
            </a:r>
            <a:endParaRPr lang="en-US" sz="2800" dirty="0">
              <a:effectLst/>
              <a:latin typeface="SutonnyOMJ" panose="01010600010101010101" pitchFamily="2" charset="0"/>
              <a:ea typeface="Times New Roman" panose="02020603050405020304" pitchFamily="18" charset="0"/>
              <a:cs typeface="SutonnyOMJ" panose="01010600010101010101" pitchFamily="2" charset="0"/>
            </a:endParaRPr>
          </a:p>
          <a:p>
            <a:r>
              <a:rPr lang="en-US" sz="2800" dirty="0" err="1">
                <a:latin typeface="SutonnyOMJ" panose="01010600010101010101" pitchFamily="2" charset="0"/>
                <a:ea typeface="Times New Roman" panose="02020603050405020304" pitchFamily="18" charset="0"/>
                <a:cs typeface="SutonnyOMJ" panose="01010600010101010101" pitchFamily="2" charset="0"/>
              </a:rPr>
              <a:t>আমি</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দাঁড়াবো</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পাথরের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মতো</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সারাদিন</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ঘাসের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মাঝে</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যেখানে</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মৌমাছিরা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গুনগুন</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করে</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এগিয়ে</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যায়</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আবার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ফিরে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আসে</a:t>
            </a:r>
            <a:r>
              <a:rPr lang="en-US" sz="2800" dirty="0">
                <a:latin typeface="SutonnyOMJ" panose="01010600010101010101" pitchFamily="2" charset="0"/>
                <a:ea typeface="Times New Roman" panose="02020603050405020304" pitchFamily="18" charset="0"/>
                <a:cs typeface="SutonnyOMJ" panose="01010600010101010101" pitchFamily="2" charset="0"/>
              </a:rPr>
              <a:t>।</a:t>
            </a:r>
            <a:endParaRPr lang="en-US" sz="2800" dirty="0">
              <a:effectLst/>
              <a:latin typeface="SutonnyOMJ" panose="01010600010101010101" pitchFamily="2" charset="0"/>
              <a:ea typeface="Times New Roman" panose="02020603050405020304" pitchFamily="18" charset="0"/>
              <a:cs typeface="SutonnyOMJ" panose="01010600010101010101" pitchFamily="2" charset="0"/>
            </a:endParaRPr>
          </a:p>
          <a:p>
            <a:r>
              <a:rPr lang="en-US" sz="2800" dirty="0" err="1">
                <a:latin typeface="SutonnyOMJ" panose="01010600010101010101" pitchFamily="2" charset="0"/>
                <a:ea typeface="Times New Roman" panose="02020603050405020304" pitchFamily="18" charset="0"/>
                <a:cs typeface="SutonnyOMJ" panose="01010600010101010101" pitchFamily="2" charset="0"/>
              </a:rPr>
              <a:t>আমি</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দেখবো</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তারা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কেমন</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করে</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তাদের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পায়ে</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সোনালি</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রঙ</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মেখে</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নেয়</a:t>
            </a:r>
            <a:r>
              <a:rPr lang="en-US" sz="2800" dirty="0">
                <a:latin typeface="SutonnyOMJ" panose="01010600010101010101" pitchFamily="2" charset="0"/>
                <a:ea typeface="Times New Roman" panose="02020603050405020304" pitchFamily="18" charset="0"/>
                <a:cs typeface="SutonnyOMJ" panose="01010600010101010101" pitchFamily="2" charset="0"/>
              </a:rPr>
              <a:t>,</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শুনবো</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সেই</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পাখিকে</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নিঃশব্দে</a:t>
            </a:r>
            <a:br>
              <a:rPr lang="en-US" sz="2800" dirty="0">
                <a:latin typeface="SutonnyOMJ" panose="01010600010101010101" pitchFamily="2" charset="0"/>
                <a:ea typeface="Times New Roman" panose="02020603050405020304" pitchFamily="18" charset="0"/>
                <a:cs typeface="SutonnyOMJ" panose="01010600010101010101" pitchFamily="2" charset="0"/>
              </a:rPr>
            </a:br>
            <a:r>
              <a:rPr lang="en-US" sz="2800" dirty="0" err="1">
                <a:latin typeface="SutonnyOMJ" panose="01010600010101010101" pitchFamily="2" charset="0"/>
                <a:ea typeface="Times New Roman" panose="02020603050405020304" pitchFamily="18" charset="0"/>
                <a:cs typeface="SutonnyOMJ" panose="01010600010101010101" pitchFamily="2" charset="0"/>
              </a:rPr>
              <a:t>তার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ডিমের</a:t>
            </a:r>
            <a:r>
              <a:rPr lang="en-US" sz="2800" dirty="0">
                <a:latin typeface="SutonnyOMJ" panose="01010600010101010101" pitchFamily="2" charset="0"/>
                <a:ea typeface="Times New Roman" panose="02020603050405020304" pitchFamily="18" charset="0"/>
                <a:cs typeface="SutonnyOMJ" panose="01010600010101010101" pitchFamily="2" charset="0"/>
              </a:rPr>
              <a:t> </a:t>
            </a:r>
            <a:r>
              <a:rPr lang="en-US" sz="2800" dirty="0" err="1">
                <a:latin typeface="SutonnyOMJ" panose="01010600010101010101" pitchFamily="2" charset="0"/>
                <a:ea typeface="Times New Roman" panose="02020603050405020304" pitchFamily="18" charset="0"/>
                <a:cs typeface="SutonnyOMJ" panose="01010600010101010101" pitchFamily="2" charset="0"/>
              </a:rPr>
              <a:t>উপর</a:t>
            </a:r>
            <a:r>
              <a:rPr lang="en-US" sz="2800" dirty="0">
                <a:latin typeface="SutonnyOMJ" panose="01010600010101010101" pitchFamily="2" charset="0"/>
                <a:ea typeface="Times New Roman" panose="02020603050405020304" pitchFamily="18" charset="0"/>
                <a:cs typeface="SutonnyOMJ" panose="01010600010101010101" pitchFamily="2" charset="0"/>
              </a:rPr>
              <a:t>।</a:t>
            </a:r>
            <a:endParaRPr lang="en-US" sz="2800" dirty="0">
              <a:effectLst/>
              <a:latin typeface="SutonnyOMJ" panose="01010600010101010101" pitchFamily="2" charset="0"/>
              <a:ea typeface="Times New Roman" panose="02020603050405020304" pitchFamily="18" charset="0"/>
              <a:cs typeface="SutonnyOMJ" panose="01010600010101010101" pitchFamily="2" charset="0"/>
            </a:endParaRPr>
          </a:p>
        </p:txBody>
      </p:sp>
      <p:sp>
        <p:nvSpPr>
          <p:cNvPr id="5" name="Rectangle 4">
            <a:extLst>
              <a:ext uri="{FF2B5EF4-FFF2-40B4-BE49-F238E27FC236}">
                <a16:creationId xmlns:a16="http://schemas.microsoft.com/office/drawing/2014/main" id="{CB6138CC-2D60-45A8-A0FB-C4FE05A97F69}"/>
              </a:ext>
            </a:extLst>
          </p:cNvPr>
          <p:cNvSpPr/>
          <p:nvPr/>
        </p:nvSpPr>
        <p:spPr>
          <a:xfrm>
            <a:off x="944034" y="675417"/>
            <a:ext cx="4415366" cy="5332550"/>
          </a:xfrm>
          <a:prstGeom prst="rect">
            <a:avLst/>
          </a:prstGeom>
        </p:spPr>
        <p:txBody>
          <a:bodyPr wrap="square">
            <a:spAutoFit/>
          </a:bodyPr>
          <a:lstStyle/>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I will give it again</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To be split apart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By wind and rain.</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I will stand like a stone</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All day in the grass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Where the bees drone</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And pass and repass.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I will watch them brush</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Gold across their legs,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Hear the bird at hush</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Over her eggs.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5255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64BB76-C5F7-4848-9EA1-81AD71EDA7F4}"/>
              </a:ext>
            </a:extLst>
          </p:cNvPr>
          <p:cNvSpPr/>
          <p:nvPr/>
        </p:nvSpPr>
        <p:spPr>
          <a:xfrm>
            <a:off x="977900" y="719093"/>
            <a:ext cx="4796367" cy="5132495"/>
          </a:xfrm>
          <a:prstGeom prst="rect">
            <a:avLst/>
          </a:prstGeom>
        </p:spPr>
        <p:txBody>
          <a:bodyPr wrap="square">
            <a:spAutoFit/>
          </a:bodyPr>
          <a:lstStyle/>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I will hear the wild swan</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Lift high and harsh</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His crooked clarion</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Across the marsh.</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Where the jewel-weed hangs,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Where the spotted stream runs,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Where the green beetle bangs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Bronze on bronze-</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Rooted in the deep ground,</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The sky tugging at my </a:t>
            </a:r>
            <a:r>
              <a:rPr lang="en-US" sz="2800" dirty="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 hair</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There will I be found-There!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ECE53D82-6F0B-4418-BD21-A08B3D7BE963}"/>
              </a:ext>
            </a:extLst>
          </p:cNvPr>
          <p:cNvSpPr/>
          <p:nvPr/>
        </p:nvSpPr>
        <p:spPr>
          <a:xfrm>
            <a:off x="6231466" y="651360"/>
            <a:ext cx="5063067" cy="6001643"/>
          </a:xfrm>
          <a:prstGeom prst="rect">
            <a:avLst/>
          </a:prstGeom>
        </p:spPr>
        <p:txBody>
          <a:bodyPr wrap="square">
            <a:spAutoFit/>
          </a:bodyPr>
          <a:lstStyle/>
          <a:p>
            <a:r>
              <a:rPr lang="en-US" sz="3200" dirty="0" err="1">
                <a:latin typeface="SutonnyOMJ" panose="01010600010101010101" pitchFamily="2" charset="0"/>
                <a:ea typeface="Times New Roman" panose="02020603050405020304" pitchFamily="18" charset="0"/>
                <a:cs typeface="SutonnyOMJ" panose="01010600010101010101" pitchFamily="2" charset="0"/>
              </a:rPr>
              <a:t>আমি</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শুনবো</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বুনো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রাজহাঁসকে</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উঁচুতে</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উঠতে</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কর্কশ</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স্বরে</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তার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বাঁকা</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শিঙ্গা</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বাজাতে</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জলাভূমির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ওপরে</a:t>
            </a:r>
            <a:r>
              <a:rPr lang="en-US" sz="3200" dirty="0">
                <a:latin typeface="SutonnyOMJ" panose="01010600010101010101" pitchFamily="2" charset="0"/>
                <a:ea typeface="Times New Roman" panose="02020603050405020304" pitchFamily="18" charset="0"/>
                <a:cs typeface="SutonnyOMJ" panose="01010600010101010101" pitchFamily="2" charset="0"/>
              </a:rPr>
              <a:t>।</a:t>
            </a:r>
            <a:endParaRPr lang="en-US" sz="3200" dirty="0">
              <a:effectLst/>
              <a:latin typeface="SutonnyOMJ" panose="01010600010101010101" pitchFamily="2" charset="0"/>
              <a:ea typeface="Times New Roman" panose="02020603050405020304" pitchFamily="18" charset="0"/>
              <a:cs typeface="SutonnyOMJ" panose="01010600010101010101" pitchFamily="2" charset="0"/>
            </a:endParaRPr>
          </a:p>
          <a:p>
            <a:r>
              <a:rPr lang="en-US" sz="3200" dirty="0" err="1">
                <a:latin typeface="SutonnyOMJ" panose="01010600010101010101" pitchFamily="2" charset="0"/>
                <a:ea typeface="Times New Roman" panose="02020603050405020304" pitchFamily="18" charset="0"/>
                <a:cs typeface="SutonnyOMJ" panose="01010600010101010101" pitchFamily="2" charset="0"/>
              </a:rPr>
              <a:t>যেখানে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গয়না</a:t>
            </a:r>
            <a:r>
              <a:rPr lang="en-US" sz="3200" dirty="0">
                <a:latin typeface="SutonnyOMJ" panose="01010600010101010101" pitchFamily="2" charset="0"/>
                <a:ea typeface="Times New Roman" panose="02020603050405020304" pitchFamily="18" charset="0"/>
                <a:cs typeface="SutonnyOMJ" panose="01010600010101010101" pitchFamily="2" charset="0"/>
              </a:rPr>
              <a:t>–</a:t>
            </a:r>
            <a:r>
              <a:rPr lang="en-US" sz="3200" dirty="0" err="1">
                <a:latin typeface="SutonnyOMJ" panose="01010600010101010101" pitchFamily="2" charset="0"/>
                <a:ea typeface="Times New Roman" panose="02020603050405020304" pitchFamily="18" charset="0"/>
                <a:cs typeface="SutonnyOMJ" panose="01010600010101010101" pitchFamily="2" charset="0"/>
              </a:rPr>
              <a:t>ঘাস</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ঝুলে</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থাকে</a:t>
            </a:r>
            <a:r>
              <a:rPr lang="en-US" sz="3200" dirty="0">
                <a:latin typeface="SutonnyOMJ" panose="01010600010101010101" pitchFamily="2" charset="0"/>
                <a:ea typeface="Times New Roman" panose="02020603050405020304" pitchFamily="18" charset="0"/>
                <a:cs typeface="SutonnyOMJ" panose="01010600010101010101" pitchFamily="2" charset="0"/>
              </a:rPr>
              <a:t>,</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যেখানে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দাগওয়ালা</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স্রোত</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বয়ে</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চলে</a:t>
            </a:r>
            <a:r>
              <a:rPr lang="en-US" sz="3200" dirty="0">
                <a:latin typeface="SutonnyOMJ" panose="01010600010101010101" pitchFamily="2" charset="0"/>
                <a:ea typeface="Times New Roman" panose="02020603050405020304" pitchFamily="18" charset="0"/>
                <a:cs typeface="SutonnyOMJ" panose="01010600010101010101" pitchFamily="2" charset="0"/>
              </a:rPr>
              <a:t>,</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যেখানে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সবুজ</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পোকা</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ধাক্কা</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মারে</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ব্রোঞ্জের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সাথে</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ব্রোঞ্জে</a:t>
            </a:r>
            <a:r>
              <a:rPr lang="en-US" sz="3200" dirty="0">
                <a:latin typeface="SutonnyOMJ" panose="01010600010101010101" pitchFamily="2" charset="0"/>
                <a:ea typeface="Times New Roman" panose="02020603050405020304" pitchFamily="18" charset="0"/>
                <a:cs typeface="SutonnyOMJ" panose="01010600010101010101" pitchFamily="2" charset="0"/>
              </a:rPr>
              <a:t>—</a:t>
            </a:r>
            <a:endParaRPr lang="en-US" sz="3200" dirty="0">
              <a:effectLst/>
              <a:latin typeface="SutonnyOMJ" panose="01010600010101010101" pitchFamily="2" charset="0"/>
              <a:ea typeface="Times New Roman" panose="02020603050405020304" pitchFamily="18" charset="0"/>
              <a:cs typeface="SutonnyOMJ" panose="01010600010101010101" pitchFamily="2" charset="0"/>
            </a:endParaRPr>
          </a:p>
          <a:p>
            <a:r>
              <a:rPr lang="en-US" sz="3200" dirty="0" err="1">
                <a:latin typeface="SutonnyOMJ" panose="01010600010101010101" pitchFamily="2" charset="0"/>
                <a:ea typeface="Times New Roman" panose="02020603050405020304" pitchFamily="18" charset="0"/>
                <a:cs typeface="SutonnyOMJ" panose="01010600010101010101" pitchFamily="2" charset="0"/>
              </a:rPr>
              <a:t>গভীর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মাটিতে</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শিকড়</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গেড়ে</a:t>
            </a:r>
            <a:r>
              <a:rPr lang="en-US" sz="3200" dirty="0">
                <a:latin typeface="SutonnyOMJ" panose="01010600010101010101" pitchFamily="2" charset="0"/>
                <a:ea typeface="Times New Roman" panose="02020603050405020304" pitchFamily="18" charset="0"/>
                <a:cs typeface="SutonnyOMJ" panose="01010600010101010101" pitchFamily="2" charset="0"/>
              </a:rPr>
              <a:t>,</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আকাশ</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আমার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চুল</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টানে</a:t>
            </a:r>
            <a:r>
              <a:rPr lang="en-US" sz="3200" dirty="0">
                <a:latin typeface="SutonnyOMJ" panose="01010600010101010101" pitchFamily="2" charset="0"/>
                <a:ea typeface="Times New Roman" panose="02020603050405020304" pitchFamily="18" charset="0"/>
                <a:cs typeface="SutonnyOMJ" panose="01010600010101010101" pitchFamily="2" charset="0"/>
              </a:rPr>
              <a:t>,</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সেখানেই</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আমাকে</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খুঁজে</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পাবে</a:t>
            </a:r>
            <a:r>
              <a:rPr lang="en-US" sz="3200" dirty="0">
                <a:latin typeface="SutonnyOMJ" panose="01010600010101010101" pitchFamily="2" charset="0"/>
                <a:ea typeface="Times New Roman" panose="02020603050405020304" pitchFamily="18" charset="0"/>
                <a:cs typeface="SutonnyOMJ" panose="01010600010101010101" pitchFamily="2" charset="0"/>
              </a:rPr>
              <a:t>—</a:t>
            </a:r>
            <a:br>
              <a:rPr lang="en-US" sz="3200" dirty="0">
                <a:latin typeface="SutonnyOMJ" panose="01010600010101010101" pitchFamily="2" charset="0"/>
                <a:ea typeface="Times New Roman" panose="02020603050405020304" pitchFamily="18" charset="0"/>
                <a:cs typeface="SutonnyOMJ" panose="01010600010101010101" pitchFamily="2" charset="0"/>
              </a:rPr>
            </a:br>
            <a:r>
              <a:rPr lang="en-US" sz="3200" dirty="0" err="1">
                <a:latin typeface="SutonnyOMJ" panose="01010600010101010101" pitchFamily="2" charset="0"/>
                <a:ea typeface="Times New Roman" panose="02020603050405020304" pitchFamily="18" charset="0"/>
                <a:cs typeface="SutonnyOMJ" panose="01010600010101010101" pitchFamily="2" charset="0"/>
              </a:rPr>
              <a:t>সেখানে</a:t>
            </a:r>
            <a:r>
              <a:rPr lang="en-US" sz="3200" dirty="0">
                <a:latin typeface="SutonnyOMJ" panose="01010600010101010101" pitchFamily="2" charset="0"/>
                <a:ea typeface="Times New Roman" panose="02020603050405020304" pitchFamily="18" charset="0"/>
                <a:cs typeface="SutonnyOMJ" panose="01010600010101010101" pitchFamily="2" charset="0"/>
              </a:rPr>
              <a:t>!</a:t>
            </a:r>
            <a:endParaRPr lang="en-US" sz="3200" dirty="0">
              <a:effectLst/>
              <a:latin typeface="SutonnyOMJ" panose="01010600010101010101" pitchFamily="2" charset="0"/>
              <a:ea typeface="Times New Roman" panose="02020603050405020304" pitchFamily="18" charset="0"/>
              <a:cs typeface="SutonnyOMJ" panose="01010600010101010101" pitchFamily="2" charset="0"/>
            </a:endParaRPr>
          </a:p>
        </p:txBody>
      </p:sp>
    </p:spTree>
    <p:extLst>
      <p:ext uri="{BB962C8B-B14F-4D97-AF65-F5344CB8AC3E}">
        <p14:creationId xmlns:p14="http://schemas.microsoft.com/office/powerpoint/2010/main" val="3856400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D71508-FBC0-4325-8A2A-1A63BFCA5CD1}"/>
              </a:ext>
            </a:extLst>
          </p:cNvPr>
          <p:cNvSpPr/>
          <p:nvPr/>
        </p:nvSpPr>
        <p:spPr>
          <a:xfrm>
            <a:off x="313266" y="315647"/>
            <a:ext cx="11353800" cy="6226705"/>
          </a:xfrm>
          <a:prstGeom prst="rect">
            <a:avLst/>
          </a:prstGeom>
        </p:spPr>
        <p:txBody>
          <a:bodyPr wrap="square">
            <a:spAutoFit/>
          </a:bodyPr>
          <a:lstStyle/>
          <a:p>
            <a:pPr algn="just">
              <a:lnSpc>
                <a:spcPct val="107000"/>
              </a:lnSpc>
              <a:spcAft>
                <a:spcPts val="1125"/>
              </a:spcAft>
            </a:pP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Summary:</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The poet wants to run away from the busy, noisy city with its tall buildings and crowded streets. He dreams of going to a calm, open place with lots of wind, rain, and green fields. He wishes to stand very still in the grass and watch the small miracles of nature. He wants to see bees collecting yellow pollen, a bird sitting quietly on its eggs, and a wild swan flying over a marsh. In the end, the poet feels that his true home is in nature. He wants to plant his feet deep in the peaceful earth and finally feel like he belongs.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1125"/>
              </a:spcAft>
            </a:pP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খোলা</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জায়গার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স্বপ্ন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দেখেন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যেখানে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প্রচুর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বাতাস</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বৃষ্টি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আর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সবুজ</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মাঠ</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থাকবে</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তিনি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ঘাসের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ওপর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একদম</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নিশ্চল</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হয়ে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দাঁড়িয়ে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থাকতে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এবং</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প্রকৃতির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ছোট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ছোট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বিস্ময়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দেখতে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চান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তিনি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মৌমাছিদের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ফুলের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হলুদ</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রেণু</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সংগ্রহ</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করতে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একটি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পাখিকে</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তার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ডিমে</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চুপচাপ</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বসে</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থাকতে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আর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একটি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বন্য</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রাজহাঁসকে</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জলাভূমির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উপর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দিয়ে</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উড়ে</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যেতে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দেখতে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ইচ্ছে</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করেন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শেষ</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পর্যন্ত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কবি</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অনুভব</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করেন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যে</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প্রকৃতির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মধ্যেই</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তাঁর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আসল</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বাসস্থান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তিনি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তাঁর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পা</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শান্তিপূর্ণ</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মাটির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গভীরে</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গেঁড়ে</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দিতে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চান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এবং</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শেষপর্যন্ত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অনুভব</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করতে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চান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যে</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তিনি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সেখানেই</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স্বস্তি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ও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শান্তি</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 </a:t>
            </a:r>
            <a:r>
              <a:rPr lang="en-US" sz="2800" dirty="0" err="1">
                <a:effectLst/>
                <a:latin typeface="SutonnyOMJ" panose="01010600010101010101" pitchFamily="2" charset="0"/>
                <a:ea typeface="Times New Roman" panose="02020603050405020304" pitchFamily="18" charset="0"/>
                <a:cs typeface="SutonnyOMJ" panose="01010600010101010101" pitchFamily="2" charset="0"/>
              </a:rPr>
              <a:t>পেয়েছেন</a:t>
            </a:r>
            <a:r>
              <a:rPr lang="en-US" sz="2800" dirty="0">
                <a:effectLst/>
                <a:latin typeface="SutonnyOMJ" panose="01010600010101010101" pitchFamily="2" charset="0"/>
                <a:ea typeface="Times New Roman" panose="02020603050405020304" pitchFamily="18" charset="0"/>
                <a:cs typeface="SutonnyOMJ" panose="01010600010101010101" pitchFamily="2" charset="0"/>
              </a:rPr>
              <a:t>।</a:t>
            </a:r>
            <a:endParaRPr lang="en-US" sz="2800" dirty="0">
              <a:effectLst/>
              <a:latin typeface="SutonnyOMJ" panose="01010600010101010101" pitchFamily="2" charset="0"/>
              <a:ea typeface="Calibri" panose="020F0502020204030204" pitchFamily="34" charset="0"/>
              <a:cs typeface="SutonnyOMJ" panose="01010600010101010101" pitchFamily="2" charset="0"/>
            </a:endParaRPr>
          </a:p>
        </p:txBody>
      </p:sp>
    </p:spTree>
    <p:extLst>
      <p:ext uri="{BB962C8B-B14F-4D97-AF65-F5344CB8AC3E}">
        <p14:creationId xmlns:p14="http://schemas.microsoft.com/office/powerpoint/2010/main" val="1646638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7271D3-EF7B-4DA6-A4ED-A160419EA5CB}"/>
              </a:ext>
            </a:extLst>
          </p:cNvPr>
          <p:cNvSpPr/>
          <p:nvPr/>
        </p:nvSpPr>
        <p:spPr>
          <a:xfrm>
            <a:off x="262467" y="233343"/>
            <a:ext cx="11472333" cy="5834931"/>
          </a:xfrm>
          <a:prstGeom prst="rect">
            <a:avLst/>
          </a:prstGeom>
        </p:spPr>
        <p:txBody>
          <a:bodyPr wrap="square">
            <a:spAutoFit/>
          </a:bodyPr>
          <a:lstStyle/>
          <a:p>
            <a:pPr algn="just">
              <a:spcAft>
                <a:spcPts val="1125"/>
              </a:spcAft>
            </a:pPr>
            <a:r>
              <a:rPr lang="en-US" sz="3200" b="1" dirty="0">
                <a:latin typeface="Times New Roman" panose="02020603050405020304" pitchFamily="18" charset="0"/>
                <a:ea typeface="Times New Roman" panose="02020603050405020304" pitchFamily="18" charset="0"/>
              </a:rPr>
              <a:t>Theme:</a:t>
            </a:r>
            <a:r>
              <a:rPr lang="en-US" sz="3200" dirty="0">
                <a:latin typeface="Times New Roman" panose="02020603050405020304" pitchFamily="18" charset="0"/>
                <a:ea typeface="Times New Roman" panose="02020603050405020304" pitchFamily="18" charset="0"/>
              </a:rPr>
              <a:t> In the poem “Green Escape,” the poet wants to leave the busy city and noisy streets to live close to nature. He wishes to enjoy the wind, rain, and grass all around him. He loves watching bees collecting pollen, birds sitting on their eggs, and swans flying across the marsh. He also enjoys the streams and the little insects in the fields. The poet feels peace and happiness in the green world of nature.</a:t>
            </a:r>
            <a:endParaRPr lang="en-US" sz="3200" dirty="0">
              <a:effectLst/>
              <a:latin typeface="Times New Roman" panose="02020603050405020304" pitchFamily="18" charset="0"/>
              <a:ea typeface="Times New Roman" panose="02020603050405020304" pitchFamily="18" charset="0"/>
            </a:endParaRPr>
          </a:p>
          <a:p>
            <a:pPr algn="just">
              <a:spcAft>
                <a:spcPts val="1125"/>
              </a:spcAft>
            </a:pPr>
            <a:r>
              <a:rPr lang="en-US" sz="2800" dirty="0" err="1">
                <a:latin typeface="SutonnyOMJ" panose="01010600010101010101" pitchFamily="2" charset="0"/>
                <a:ea typeface="Times New Roman" panose="02020603050405020304" pitchFamily="18" charset="0"/>
              </a:rPr>
              <a:t>কবিতাটির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মূল</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বিষয়</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প্রকৃতির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মাঝে</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নিগূঢ়</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শান্তি</a:t>
            </a:r>
            <a:r>
              <a:rPr lang="en-US" sz="2800" dirty="0">
                <a:latin typeface="SutonnyOMJ" panose="01010600010101010101" pitchFamily="2" charset="0"/>
                <a:ea typeface="Times New Roman" panose="02020603050405020304" pitchFamily="18" charset="0"/>
              </a:rPr>
              <a:t> ও </a:t>
            </a:r>
            <a:r>
              <a:rPr lang="en-US" sz="2800" dirty="0" err="1">
                <a:latin typeface="SutonnyOMJ" panose="01010600010101010101" pitchFamily="2" charset="0"/>
                <a:ea typeface="Times New Roman" panose="02020603050405020304" pitchFamily="18" charset="0"/>
              </a:rPr>
              <a:t>মুক্তির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অনুসন্ধান</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কবি</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কৃত্রিম</a:t>
            </a:r>
            <a:r>
              <a:rPr lang="en-US" sz="2800" dirty="0">
                <a:latin typeface="SutonnyOMJ" panose="01010600010101010101" pitchFamily="2" charset="0"/>
                <a:ea typeface="Times New Roman" panose="02020603050405020304" pitchFamily="18" charset="0"/>
              </a:rPr>
              <a:t> ও </a:t>
            </a:r>
            <a:r>
              <a:rPr lang="en-US" sz="2800" dirty="0" err="1">
                <a:latin typeface="SutonnyOMJ" panose="01010600010101010101" pitchFamily="2" charset="0"/>
                <a:ea typeface="Times New Roman" panose="02020603050405020304" pitchFamily="18" charset="0"/>
              </a:rPr>
              <a:t>কোলাহলপূর্ণ</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নাগরিক</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জীবন</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থেকে</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দূরে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সরে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প্রকৃতির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সরল</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সৌন্দর্যের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কাছে</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নিজেকে</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সমর্পণ</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করতে</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চান</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তিনি</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বাতাস</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বৃষ্টি</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মাঠ</a:t>
            </a:r>
            <a:r>
              <a:rPr lang="en-US" sz="2800" dirty="0">
                <a:latin typeface="SutonnyOMJ" panose="01010600010101010101" pitchFamily="2" charset="0"/>
                <a:ea typeface="Times New Roman" panose="02020603050405020304" pitchFamily="18" charset="0"/>
              </a:rPr>
              <a:t> ও </a:t>
            </a:r>
            <a:r>
              <a:rPr lang="en-US" sz="2800" dirty="0" err="1">
                <a:latin typeface="SutonnyOMJ" panose="01010600010101010101" pitchFamily="2" charset="0"/>
                <a:ea typeface="Times New Roman" panose="02020603050405020304" pitchFamily="18" charset="0"/>
              </a:rPr>
              <a:t>প্রাণীকূলের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সহজ</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অস্তিত্বের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মধ্যে</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আত্মিক</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শান্তি</a:t>
            </a:r>
            <a:r>
              <a:rPr lang="en-US" sz="2800" dirty="0">
                <a:latin typeface="SutonnyOMJ" panose="01010600010101010101" pitchFamily="2" charset="0"/>
                <a:ea typeface="Times New Roman" panose="02020603050405020304" pitchFamily="18" charset="0"/>
              </a:rPr>
              <a:t> ও </a:t>
            </a:r>
            <a:r>
              <a:rPr lang="en-US" sz="2800" dirty="0" err="1">
                <a:latin typeface="SutonnyOMJ" panose="01010600010101010101" pitchFamily="2" charset="0"/>
                <a:ea typeface="Times New Roman" panose="02020603050405020304" pitchFamily="18" charset="0"/>
              </a:rPr>
              <a:t>নিজের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সত্যিকারের</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অবস্থান</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খুঁজে</a:t>
            </a:r>
            <a:r>
              <a:rPr lang="en-US" sz="2800" dirty="0">
                <a:latin typeface="SutonnyOMJ" panose="01010600010101010101" pitchFamily="2" charset="0"/>
                <a:ea typeface="Times New Roman" panose="02020603050405020304" pitchFamily="18" charset="0"/>
              </a:rPr>
              <a:t> </a:t>
            </a:r>
            <a:r>
              <a:rPr lang="en-US" sz="2800" dirty="0" err="1">
                <a:latin typeface="SutonnyOMJ" panose="01010600010101010101" pitchFamily="2" charset="0"/>
                <a:ea typeface="Times New Roman" panose="02020603050405020304" pitchFamily="18" charset="0"/>
              </a:rPr>
              <a:t>পান</a:t>
            </a:r>
            <a:r>
              <a:rPr lang="en-US" sz="2800" dirty="0">
                <a:latin typeface="SutonnyOMJ" panose="01010600010101010101" pitchFamily="2"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7855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A8E1DB-25FA-4626-8CB1-11B9C84A2AD8}"/>
              </a:ext>
            </a:extLst>
          </p:cNvPr>
          <p:cNvSpPr/>
          <p:nvPr/>
        </p:nvSpPr>
        <p:spPr>
          <a:xfrm>
            <a:off x="719667" y="706331"/>
            <a:ext cx="10981266" cy="5116529"/>
          </a:xfrm>
          <a:prstGeom prst="rect">
            <a:avLst/>
          </a:prstGeom>
        </p:spPr>
        <p:txBody>
          <a:bodyPr wrap="square">
            <a:spAutoFit/>
          </a:bodyPr>
          <a:lstStyle/>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Skyscrapers=Very tall buildings.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Whipping=Moving quickly or being blown around by the wind.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Drone=A continuous, low humming sound, like bees make.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Repass =To pass by again.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Clarion=A loud, clear sound, like a trumpet.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Marsh=Wet, grassy land, often near water.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Jewel-weed=A type of plant with bright orange or yellow flowers.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Rooted=Fixed firmly in place, like a plant in the ground.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Tugging=Pulling something with effort.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7580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19BA17-98CD-4650-9B1F-7AEA98003912}"/>
              </a:ext>
            </a:extLst>
          </p:cNvPr>
          <p:cNvSpPr/>
          <p:nvPr/>
        </p:nvSpPr>
        <p:spPr>
          <a:xfrm>
            <a:off x="1573832" y="109456"/>
            <a:ext cx="9044335" cy="829394"/>
          </a:xfrm>
          <a:prstGeom prst="rect">
            <a:avLst/>
          </a:prstGeom>
        </p:spPr>
        <p:txBody>
          <a:bodyPr wrap="none">
            <a:spAutoFit/>
          </a:bodyPr>
          <a:lstStyle/>
          <a:p>
            <a:pPr>
              <a:lnSpc>
                <a:spcPct val="107000"/>
              </a:lnSpc>
              <a:spcAft>
                <a:spcPts val="800"/>
              </a:spcAft>
              <a:tabLst>
                <a:tab pos="628015" algn="l"/>
              </a:tabLst>
            </a:pPr>
            <a:r>
              <a:rPr lang="en-US" sz="4800" b="1" dirty="0">
                <a:latin typeface="Times New Roman" panose="02020603050405020304" pitchFamily="18" charset="0"/>
                <a:ea typeface="Calibri" panose="020F0502020204030204" pitchFamily="34" charset="0"/>
                <a:cs typeface="Times New Roman" panose="02020603050405020304" pitchFamily="18" charset="0"/>
              </a:rPr>
              <a:t>Vocabulary from “Green Escape”</a:t>
            </a:r>
            <a:endParaRPr lang="en-US" sz="5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DCBDFC9D-D838-49DA-8C54-B872BF6B4067}"/>
              </a:ext>
            </a:extLst>
          </p:cNvPr>
          <p:cNvGraphicFramePr>
            <a:graphicFrameLocks noGrp="1"/>
          </p:cNvGraphicFramePr>
          <p:nvPr>
            <p:extLst>
              <p:ext uri="{D42A27DB-BD31-4B8C-83A1-F6EECF244321}">
                <p14:modId xmlns:p14="http://schemas.microsoft.com/office/powerpoint/2010/main" val="1793241540"/>
              </p:ext>
            </p:extLst>
          </p:nvPr>
        </p:nvGraphicFramePr>
        <p:xfrm>
          <a:off x="541692" y="980271"/>
          <a:ext cx="11108614" cy="5149597"/>
        </p:xfrm>
        <a:graphic>
          <a:graphicData uri="http://schemas.openxmlformats.org/drawingml/2006/table">
            <a:tbl>
              <a:tblPr firstRow="1" firstCol="1" bandRow="1">
                <a:tableStyleId>{5C22544A-7EE6-4342-B048-85BDC9FD1C3A}</a:tableStyleId>
              </a:tblPr>
              <a:tblGrid>
                <a:gridCol w="1855995">
                  <a:extLst>
                    <a:ext uri="{9D8B030D-6E8A-4147-A177-3AD203B41FA5}">
                      <a16:colId xmlns:a16="http://schemas.microsoft.com/office/drawing/2014/main" val="2222786045"/>
                    </a:ext>
                  </a:extLst>
                </a:gridCol>
                <a:gridCol w="2147767">
                  <a:extLst>
                    <a:ext uri="{9D8B030D-6E8A-4147-A177-3AD203B41FA5}">
                      <a16:colId xmlns:a16="http://schemas.microsoft.com/office/drawing/2014/main" val="2131974635"/>
                    </a:ext>
                  </a:extLst>
                </a:gridCol>
                <a:gridCol w="3275344">
                  <a:extLst>
                    <a:ext uri="{9D8B030D-6E8A-4147-A177-3AD203B41FA5}">
                      <a16:colId xmlns:a16="http://schemas.microsoft.com/office/drawing/2014/main" val="1015554748"/>
                    </a:ext>
                  </a:extLst>
                </a:gridCol>
                <a:gridCol w="3829508">
                  <a:extLst>
                    <a:ext uri="{9D8B030D-6E8A-4147-A177-3AD203B41FA5}">
                      <a16:colId xmlns:a16="http://schemas.microsoft.com/office/drawing/2014/main" val="735598010"/>
                    </a:ext>
                  </a:extLst>
                </a:gridCol>
              </a:tblGrid>
              <a:tr h="598029">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Word/Phrase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 Meaning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Synonyms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Antonyms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599485373"/>
                  </a:ext>
                </a:extLst>
              </a:tr>
              <a:tr h="778973">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Turned my face away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আমার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মুখ</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ফিরিয়ে</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নিয়েছি</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Averted my gaze, looked away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Faced, confronted, embraced</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800163471"/>
                  </a:ext>
                </a:extLst>
              </a:tr>
              <a:tr h="498937">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Streets and crowds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রাস্তা</a:t>
                      </a:r>
                      <a:r>
                        <a:rPr lang="en-US" sz="1800" dirty="0">
                          <a:effectLst/>
                          <a:latin typeface="SutonnyOMJ" panose="01010600010101010101" pitchFamily="2" charset="0"/>
                          <a:cs typeface="SutonnyOMJ" panose="01010600010101010101" pitchFamily="2" charset="0"/>
                        </a:rPr>
                        <a:t> ও </a:t>
                      </a:r>
                      <a:r>
                        <a:rPr lang="en-US" sz="1800" dirty="0" err="1">
                          <a:effectLst/>
                          <a:latin typeface="SutonnyOMJ" panose="01010600010101010101" pitchFamily="2" charset="0"/>
                          <a:cs typeface="SutonnyOMJ" panose="01010600010101010101" pitchFamily="2" charset="0"/>
                        </a:rPr>
                        <a:t>ভিড়</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Thoroughfares and multitudes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Solitude, wilderness, emptiness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558967289"/>
                  </a:ext>
                </a:extLst>
              </a:tr>
              <a:tr h="498937">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A windy place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একটি</a:t>
                      </a:r>
                      <a:r>
                        <a:rPr lang="en-US" sz="1800" dirty="0">
                          <a:effectLst/>
                          <a:latin typeface="SutonnyOMJ" panose="01010600010101010101" pitchFamily="2" charset="0"/>
                          <a:cs typeface="SutonnyOMJ" panose="01010600010101010101" pitchFamily="2" charset="0"/>
                        </a:rPr>
                        <a:t> windy </a:t>
                      </a:r>
                      <a:r>
                        <a:rPr lang="en-US" sz="1800" dirty="0" err="1">
                          <a:effectLst/>
                          <a:latin typeface="SutonnyOMJ" panose="01010600010101010101" pitchFamily="2" charset="0"/>
                          <a:cs typeface="SutonnyOMJ" panose="01010600010101010101" pitchFamily="2" charset="0"/>
                        </a:rPr>
                        <a:t>জায়গা</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A breezy location, gusty spot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A still place, a calm area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656280883"/>
                  </a:ext>
                </a:extLst>
              </a:tr>
              <a:tr h="498937">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Skyscrapers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গগনচুম্বী</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অট্টালিকা</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High-rises, towers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Huts, bungalows, low-rises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145057802"/>
                  </a:ext>
                </a:extLst>
              </a:tr>
              <a:tr h="498937">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Scratch out the sky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আকাশকে</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আঁচড়িয়ে</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দেয়</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Scrape the sky, mar the heavens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Frame the sky, complement the sky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039083237"/>
                  </a:ext>
                </a:extLst>
              </a:tr>
              <a:tr h="498937">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Wet </a:t>
                      </a:r>
                      <a:r>
                        <a:rPr lang="en-US" sz="1600" u="sng" dirty="0">
                          <a:effectLst/>
                          <a:latin typeface="Times New Roman" panose="02020603050405020304" pitchFamily="18" charset="0"/>
                          <a:cs typeface="Times New Roman" panose="02020603050405020304" pitchFamily="18" charset="0"/>
                          <a:hlinkClick r:id="rId2"/>
                        </a:rPr>
                        <a:t>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ভেজা</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সংবাদপত্র</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Damp papers, sodden newsprint</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Dry newspapers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103403298"/>
                  </a:ext>
                </a:extLst>
              </a:tr>
              <a:tr h="498937">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Whipping by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বেতের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মত</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বেয়ে</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যাওয়া</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Fluttering past, blowing violently</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Drifting slowly, settling</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4075178267"/>
                  </a:ext>
                </a:extLst>
              </a:tr>
              <a:tr h="778973">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Taken away my heart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আমার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হৃদয়</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সরিয়ে</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নিয়েছি</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Withdrawn my heart, reclaimed my spirit</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Given my heart, devoted myself</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4026938930"/>
                  </a:ext>
                </a:extLst>
              </a:tr>
            </a:tbl>
          </a:graphicData>
        </a:graphic>
      </p:graphicFrame>
    </p:spTree>
    <p:extLst>
      <p:ext uri="{BB962C8B-B14F-4D97-AF65-F5344CB8AC3E}">
        <p14:creationId xmlns:p14="http://schemas.microsoft.com/office/powerpoint/2010/main" val="2349370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5968FEA-AC96-45D8-B08C-A66D132DBA51}"/>
              </a:ext>
            </a:extLst>
          </p:cNvPr>
          <p:cNvGraphicFramePr>
            <a:graphicFrameLocks noGrp="1"/>
          </p:cNvGraphicFramePr>
          <p:nvPr>
            <p:extLst>
              <p:ext uri="{D42A27DB-BD31-4B8C-83A1-F6EECF244321}">
                <p14:modId xmlns:p14="http://schemas.microsoft.com/office/powerpoint/2010/main" val="2656845294"/>
              </p:ext>
            </p:extLst>
          </p:nvPr>
        </p:nvGraphicFramePr>
        <p:xfrm>
          <a:off x="393700" y="541867"/>
          <a:ext cx="11404599" cy="5765798"/>
        </p:xfrm>
        <a:graphic>
          <a:graphicData uri="http://schemas.openxmlformats.org/drawingml/2006/table">
            <a:tbl>
              <a:tblPr firstRow="1" firstCol="1" bandRow="1">
                <a:tableStyleId>{5C22544A-7EE6-4342-B048-85BDC9FD1C3A}</a:tableStyleId>
              </a:tblPr>
              <a:tblGrid>
                <a:gridCol w="1905447">
                  <a:extLst>
                    <a:ext uri="{9D8B030D-6E8A-4147-A177-3AD203B41FA5}">
                      <a16:colId xmlns:a16="http://schemas.microsoft.com/office/drawing/2014/main" val="28554186"/>
                    </a:ext>
                  </a:extLst>
                </a:gridCol>
                <a:gridCol w="2204993">
                  <a:extLst>
                    <a:ext uri="{9D8B030D-6E8A-4147-A177-3AD203B41FA5}">
                      <a16:colId xmlns:a16="http://schemas.microsoft.com/office/drawing/2014/main" val="61487142"/>
                    </a:ext>
                  </a:extLst>
                </a:gridCol>
                <a:gridCol w="3362615">
                  <a:extLst>
                    <a:ext uri="{9D8B030D-6E8A-4147-A177-3AD203B41FA5}">
                      <a16:colId xmlns:a16="http://schemas.microsoft.com/office/drawing/2014/main" val="774017437"/>
                    </a:ext>
                  </a:extLst>
                </a:gridCol>
                <a:gridCol w="3931544">
                  <a:extLst>
                    <a:ext uri="{9D8B030D-6E8A-4147-A177-3AD203B41FA5}">
                      <a16:colId xmlns:a16="http://schemas.microsoft.com/office/drawing/2014/main" val="2037233225"/>
                    </a:ext>
                  </a:extLst>
                </a:gridCol>
              </a:tblGrid>
              <a:tr h="586434">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Word/Phrase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 Meaning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Synonyms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Antonyms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478266"/>
                  </a:ext>
                </a:extLst>
              </a:tr>
              <a:tr h="489262">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Split apart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বিভক্ত</a:t>
                      </a:r>
                      <a:r>
                        <a:rPr lang="en-US" sz="1800" dirty="0">
                          <a:effectLst/>
                          <a:latin typeface="SutonnyOMJ" panose="01010600010101010101" pitchFamily="2" charset="0"/>
                          <a:cs typeface="SutonnyOMJ" panose="01010600010101010101" pitchFamily="2" charset="0"/>
                        </a:rPr>
                        <a:t>/</a:t>
                      </a:r>
                      <a:r>
                        <a:rPr lang="en-US" sz="1800" dirty="0" err="1">
                          <a:effectLst/>
                          <a:latin typeface="SutonnyOMJ" panose="01010600010101010101" pitchFamily="2" charset="0"/>
                          <a:cs typeface="SutonnyOMJ" panose="01010600010101010101" pitchFamily="2" charset="0"/>
                        </a:rPr>
                        <a:t>খণ্ডিত</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করা</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Torn asunder, broken apart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Mended, united, made whole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4286298683"/>
                  </a:ext>
                </a:extLst>
              </a:tr>
              <a:tr h="489262">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Wind and rain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বাতাস</a:t>
                      </a:r>
                      <a:r>
                        <a:rPr lang="en-US" sz="1800" dirty="0">
                          <a:effectLst/>
                          <a:latin typeface="SutonnyOMJ" panose="01010600010101010101" pitchFamily="2" charset="0"/>
                          <a:cs typeface="SutonnyOMJ" panose="01010600010101010101" pitchFamily="2" charset="0"/>
                        </a:rPr>
                        <a:t> ও </a:t>
                      </a:r>
                      <a:r>
                        <a:rPr lang="en-US" sz="1800" dirty="0" err="1">
                          <a:effectLst/>
                          <a:latin typeface="SutonnyOMJ" panose="01010600010101010101" pitchFamily="2" charset="0"/>
                          <a:cs typeface="SutonnyOMJ" panose="01010600010101010101" pitchFamily="2" charset="0"/>
                        </a:rPr>
                        <a:t>বৃষ্টি</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Gale and shower, elements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Sun and calm, fair weather</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332970038"/>
                  </a:ext>
                </a:extLst>
              </a:tr>
              <a:tr h="489262">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Stand like a stone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পাথরের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দাঁড়িয়ে</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থাকা</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Stand motionless, be immobile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Move restlessly, fidget, wander</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762113129"/>
                  </a:ext>
                </a:extLst>
              </a:tr>
              <a:tr h="495330">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The grass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ঘাস</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Lawn, meadow, turf</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Concrete, pavement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181783947"/>
                  </a:ext>
                </a:extLst>
              </a:tr>
              <a:tr h="489262">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Bees drone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মৌমাছির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গুঞ্জন</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Bees buzz, hum</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Silence, quiet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290350627"/>
                  </a:ext>
                </a:extLst>
              </a:tr>
              <a:tr h="489262">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Pass and repass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যাওয়া</a:t>
                      </a:r>
                      <a:r>
                        <a:rPr lang="en-US" sz="1800" dirty="0">
                          <a:effectLst/>
                          <a:latin typeface="SutonnyOMJ" panose="01010600010101010101" pitchFamily="2" charset="0"/>
                          <a:cs typeface="SutonnyOMJ" panose="01010600010101010101" pitchFamily="2" charset="0"/>
                        </a:rPr>
                        <a:t> ও </a:t>
                      </a:r>
                      <a:r>
                        <a:rPr lang="en-US" sz="1800" dirty="0" err="1">
                          <a:effectLst/>
                          <a:latin typeface="SutonnyOMJ" panose="01010600010101010101" pitchFamily="2" charset="0"/>
                          <a:cs typeface="SutonnyOMJ" panose="01010600010101010101" pitchFamily="2" charset="0"/>
                        </a:rPr>
                        <a:t>আবার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যাওয়া</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Come and go, move back and forth</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Stay, remain, halt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814567668"/>
                  </a:ext>
                </a:extLst>
              </a:tr>
              <a:tr h="489262">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Watch them brush</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তাদের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ব্রাশ</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করতে</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দেখি</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Observe them wipe, see them dust</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Ignore, overlook</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613778443"/>
                  </a:ext>
                </a:extLst>
              </a:tr>
              <a:tr h="763870">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Gold across their legs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তাদের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পায়ে</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সোনা</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Pollen on their limbs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1813801640"/>
                  </a:ext>
                </a:extLst>
              </a:tr>
              <a:tr h="495330">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At hush</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নিস্তব্ধতায়</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In silence, quietly</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In noise, clamorously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692685159"/>
                  </a:ext>
                </a:extLst>
              </a:tr>
              <a:tr h="489262">
                <a:tc>
                  <a:txBody>
                    <a:bodyPr/>
                    <a:lstStyle/>
                    <a:p>
                      <a:pPr marL="0" marR="0" algn="ctr">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Wild swan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বন</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রাজহাঁস</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1800">
                          <a:effectLst/>
                          <a:latin typeface="Times New Roman" panose="02020603050405020304" pitchFamily="18" charset="0"/>
                          <a:cs typeface="Times New Roman" panose="02020603050405020304" pitchFamily="18" charset="0"/>
                        </a:rPr>
                        <a:t>Untamed swan</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Domesticated swan, tame bird</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4078583713"/>
                  </a:ext>
                </a:extLst>
              </a:tr>
            </a:tbl>
          </a:graphicData>
        </a:graphic>
      </p:graphicFrame>
    </p:spTree>
    <p:extLst>
      <p:ext uri="{BB962C8B-B14F-4D97-AF65-F5344CB8AC3E}">
        <p14:creationId xmlns:p14="http://schemas.microsoft.com/office/powerpoint/2010/main" val="3231078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98E6B55-3031-4D13-B7E1-5B4886904408}"/>
              </a:ext>
            </a:extLst>
          </p:cNvPr>
          <p:cNvGraphicFramePr>
            <a:graphicFrameLocks noGrp="1"/>
          </p:cNvGraphicFramePr>
          <p:nvPr>
            <p:extLst>
              <p:ext uri="{D42A27DB-BD31-4B8C-83A1-F6EECF244321}">
                <p14:modId xmlns:p14="http://schemas.microsoft.com/office/powerpoint/2010/main" val="3801616564"/>
              </p:ext>
            </p:extLst>
          </p:nvPr>
        </p:nvGraphicFramePr>
        <p:xfrm>
          <a:off x="410633" y="422364"/>
          <a:ext cx="11370734" cy="6013272"/>
        </p:xfrm>
        <a:graphic>
          <a:graphicData uri="http://schemas.openxmlformats.org/drawingml/2006/table">
            <a:tbl>
              <a:tblPr firstRow="1" firstCol="1" bandRow="1">
                <a:tableStyleId>{5C22544A-7EE6-4342-B048-85BDC9FD1C3A}</a:tableStyleId>
              </a:tblPr>
              <a:tblGrid>
                <a:gridCol w="1899789">
                  <a:extLst>
                    <a:ext uri="{9D8B030D-6E8A-4147-A177-3AD203B41FA5}">
                      <a16:colId xmlns:a16="http://schemas.microsoft.com/office/drawing/2014/main" val="4203065749"/>
                    </a:ext>
                  </a:extLst>
                </a:gridCol>
                <a:gridCol w="2198445">
                  <a:extLst>
                    <a:ext uri="{9D8B030D-6E8A-4147-A177-3AD203B41FA5}">
                      <a16:colId xmlns:a16="http://schemas.microsoft.com/office/drawing/2014/main" val="3951669893"/>
                    </a:ext>
                  </a:extLst>
                </a:gridCol>
                <a:gridCol w="3352630">
                  <a:extLst>
                    <a:ext uri="{9D8B030D-6E8A-4147-A177-3AD203B41FA5}">
                      <a16:colId xmlns:a16="http://schemas.microsoft.com/office/drawing/2014/main" val="3683503494"/>
                    </a:ext>
                  </a:extLst>
                </a:gridCol>
                <a:gridCol w="3919870">
                  <a:extLst>
                    <a:ext uri="{9D8B030D-6E8A-4147-A177-3AD203B41FA5}">
                      <a16:colId xmlns:a16="http://schemas.microsoft.com/office/drawing/2014/main" val="2212995851"/>
                    </a:ext>
                  </a:extLst>
                </a:gridCol>
              </a:tblGrid>
              <a:tr h="405930">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Word/Phrase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 Meaning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Synonyms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Antonyms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565484164"/>
                  </a:ext>
                </a:extLst>
              </a:tr>
              <a:tr h="405930">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Lift high and harsh</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উঁচু</a:t>
                      </a:r>
                      <a:r>
                        <a:rPr lang="en-US" sz="1800" dirty="0">
                          <a:effectLst/>
                          <a:latin typeface="SutonnyOMJ" panose="01010600010101010101" pitchFamily="2" charset="0"/>
                          <a:cs typeface="SutonnyOMJ" panose="01010600010101010101" pitchFamily="2" charset="0"/>
                        </a:rPr>
                        <a:t> ও </a:t>
                      </a:r>
                      <a:r>
                        <a:rPr lang="en-US" sz="1800" dirty="0" err="1">
                          <a:effectLst/>
                          <a:latin typeface="SutonnyOMJ" panose="01010600010101010101" pitchFamily="2" charset="0"/>
                          <a:cs typeface="SutonnyOMJ" panose="01010600010101010101" pitchFamily="2" charset="0"/>
                        </a:rPr>
                        <a:t>কর্কশ</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ভাবে</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ওঠানো</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Raise loudly and sharply</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Muffle, lower softly</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3770516934"/>
                  </a:ext>
                </a:extLst>
              </a:tr>
              <a:tr h="247892">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Crooked clarion</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বাঁকা</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তুর্য</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ধ্বনি</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Twisted trumpet call, harsh cry</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Melodious song, sweet note</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3320984890"/>
                  </a:ext>
                </a:extLst>
              </a:tr>
              <a:tr h="247892">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Marsh</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a:effectLst/>
                          <a:latin typeface="SutonnyOMJ" panose="01010600010101010101" pitchFamily="2" charset="0"/>
                          <a:cs typeface="SutonnyOMJ" panose="01010600010101010101" pitchFamily="2" charset="0"/>
                        </a:rPr>
                        <a:t>জলাভূমি</a:t>
                      </a:r>
                      <a:endParaRPr lang="en-US" sz="180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Swamp, wetland, bog</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Arid land, desert, high ground</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1224650197"/>
                  </a:ext>
                </a:extLst>
              </a:tr>
              <a:tr h="575208">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Jewel-weed</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জুয়েল</a:t>
                      </a:r>
                      <a:r>
                        <a:rPr lang="en-US" sz="1800" dirty="0">
                          <a:effectLst/>
                          <a:latin typeface="SutonnyOMJ" panose="01010600010101010101" pitchFamily="2" charset="0"/>
                          <a:cs typeface="SutonnyOMJ" panose="01010600010101010101" pitchFamily="2" charset="0"/>
                        </a:rPr>
                        <a:t>–</a:t>
                      </a:r>
                      <a:r>
                        <a:rPr lang="en-US" sz="1800" dirty="0" err="1">
                          <a:effectLst/>
                          <a:latin typeface="SutonnyOMJ" panose="01010600010101010101" pitchFamily="2" charset="0"/>
                          <a:cs typeface="SutonnyOMJ" panose="01010600010101010101" pitchFamily="2" charset="0"/>
                        </a:rPr>
                        <a:t>উইড</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একটি</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ফুলের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গাছ</a:t>
                      </a:r>
                      <a:r>
                        <a:rPr lang="en-US" sz="1800" dirty="0">
                          <a:effectLst/>
                          <a:latin typeface="SutonnyOMJ" panose="01010600010101010101" pitchFamily="2" charset="0"/>
                          <a:cs typeface="SutonnyOMJ" panose="01010600010101010101" pitchFamily="2" charset="0"/>
                        </a:rPr>
                        <a:t>)</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Impatiens, touch-me-not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2604458591"/>
                  </a:ext>
                </a:extLst>
              </a:tr>
              <a:tr h="405930">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Spotted stream</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দাগযুক্ত</a:t>
                      </a:r>
                      <a:r>
                        <a:rPr lang="en-US" sz="1800" dirty="0">
                          <a:effectLst/>
                          <a:latin typeface="SutonnyOMJ" panose="01010600010101010101" pitchFamily="2" charset="0"/>
                          <a:cs typeface="SutonnyOMJ" panose="01010600010101010101" pitchFamily="2" charset="0"/>
                        </a:rPr>
                        <a:t>/</a:t>
                      </a:r>
                      <a:r>
                        <a:rPr lang="en-US" sz="1800" dirty="0" err="1">
                          <a:effectLst/>
                          <a:latin typeface="SutonnyOMJ" panose="01010600010101010101" pitchFamily="2" charset="0"/>
                          <a:cs typeface="SutonnyOMJ" panose="01010600010101010101" pitchFamily="2" charset="0"/>
                        </a:rPr>
                        <a:t>ফোঁটাযুক্ত</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স্রোত</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Dappled brook, speckled creek</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Uniform river, clear canal</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613831022"/>
                  </a:ext>
                </a:extLst>
              </a:tr>
              <a:tr h="247892">
                <a:tc>
                  <a:txBody>
                    <a:bodyPr/>
                    <a:lstStyle/>
                    <a:p>
                      <a:pPr marL="0" marR="0" algn="ctr">
                        <a:lnSpc>
                          <a:spcPct val="107000"/>
                        </a:lnSpc>
                        <a:spcBef>
                          <a:spcPts val="0"/>
                        </a:spcBef>
                        <a:spcAft>
                          <a:spcPts val="0"/>
                        </a:spcAft>
                      </a:pPr>
                      <a:r>
                        <a:rPr lang="en-US" sz="1400">
                          <a:effectLst/>
                          <a:latin typeface="Times New Roman" panose="02020603050405020304" pitchFamily="18" charset="0"/>
                          <a:cs typeface="Times New Roman" panose="02020603050405020304" pitchFamily="18" charset="0"/>
                        </a:rPr>
                        <a:t>Green beetle</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সবুজ</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গুবরে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পোকা</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Emerald insect</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1533972197"/>
                  </a:ext>
                </a:extLst>
              </a:tr>
              <a:tr h="247892">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Bangs</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আঘাত</a:t>
                      </a:r>
                      <a:r>
                        <a:rPr lang="en-US" sz="1800" dirty="0">
                          <a:effectLst/>
                          <a:latin typeface="SutonnyOMJ" panose="01010600010101010101" pitchFamily="2" charset="0"/>
                          <a:cs typeface="SutonnyOMJ" panose="01010600010101010101" pitchFamily="2" charset="0"/>
                        </a:rPr>
                        <a:t>/</a:t>
                      </a:r>
                      <a:r>
                        <a:rPr lang="en-US" sz="1800" dirty="0" err="1">
                          <a:effectLst/>
                          <a:latin typeface="SutonnyOMJ" panose="01010600010101010101" pitchFamily="2" charset="0"/>
                          <a:cs typeface="SutonnyOMJ" panose="01010600010101010101" pitchFamily="2" charset="0"/>
                        </a:rPr>
                        <a:t>ঠোকর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করে</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Thumps, knocks, clangs</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Caresses, taps softly</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1465732164"/>
                  </a:ext>
                </a:extLst>
              </a:tr>
              <a:tr h="405930">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Bronze on bronze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ব্রোঞ্জের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উপর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ব্রোঞ্জ</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Metal against metal</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42999628"/>
                  </a:ext>
                </a:extLst>
              </a:tr>
              <a:tr h="247892">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Rooted</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মূলগাঁথা</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Grounded, anchored, fixed</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Uprooted, mobile, loose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2057270214"/>
                  </a:ext>
                </a:extLst>
              </a:tr>
              <a:tr h="247892">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Deep ground</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গভীর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মাটি</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Profound earth, deep soil</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Shallow topsoil, surface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3689378475"/>
                  </a:ext>
                </a:extLst>
              </a:tr>
              <a:tr h="411549">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The sky tugging at my </a:t>
                      </a:r>
                      <a:r>
                        <a:rPr lang="en-US" sz="1400" u="sng" dirty="0">
                          <a:effectLst/>
                          <a:latin typeface="Times New Roman" panose="02020603050405020304" pitchFamily="18" charset="0"/>
                          <a:cs typeface="Times New Roman" panose="02020603050405020304" pitchFamily="18" charset="0"/>
                          <a:hlinkClick r:id="rId2"/>
                        </a:rPr>
                        <a:t> hair</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আকাশ</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আমার</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চুল</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টানছে</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The sky pulling my hair</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The earth grounding me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1106917292"/>
                  </a:ext>
                </a:extLst>
              </a:tr>
              <a:tr h="411549">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There will I be found</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সেখানেই</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আমাকে</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পাওয়া</a:t>
                      </a:r>
                      <a:r>
                        <a:rPr lang="en-US" sz="1800" dirty="0">
                          <a:effectLst/>
                          <a:latin typeface="SutonnyOMJ" panose="01010600010101010101" pitchFamily="2" charset="0"/>
                          <a:cs typeface="SutonnyOMJ" panose="01010600010101010101" pitchFamily="2" charset="0"/>
                        </a:rPr>
                        <a:t> </a:t>
                      </a:r>
                      <a:r>
                        <a:rPr lang="en-US" sz="1800" dirty="0" err="1">
                          <a:effectLst/>
                          <a:latin typeface="SutonnyOMJ" panose="01010600010101010101" pitchFamily="2" charset="0"/>
                          <a:cs typeface="SutonnyOMJ" panose="01010600010101010101" pitchFamily="2" charset="0"/>
                        </a:rPr>
                        <a:t>যাবে</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2000">
                          <a:effectLst/>
                          <a:latin typeface="Times New Roman" panose="02020603050405020304" pitchFamily="18" charset="0"/>
                          <a:cs typeface="Times New Roman" panose="02020603050405020304" pitchFamily="18" charset="0"/>
                        </a:rPr>
                        <a:t>That is where I’ll be located</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That is where I’ll be lost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2994299570"/>
                  </a:ext>
                </a:extLst>
              </a:tr>
              <a:tr h="247892">
                <a:tc>
                  <a:txBody>
                    <a:bodyPr/>
                    <a:lstStyle/>
                    <a:p>
                      <a:pPr marL="0" marR="0" algn="ctr">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Escape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800" dirty="0" err="1">
                          <a:effectLst/>
                          <a:latin typeface="SutonnyOMJ" panose="01010600010101010101" pitchFamily="2" charset="0"/>
                          <a:cs typeface="SutonnyOMJ" panose="01010600010101010101" pitchFamily="2" charset="0"/>
                        </a:rPr>
                        <a:t>পলায়ন</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3449" marR="43449" marT="43449" marB="43449" anchor="ctr"/>
                </a:tc>
                <a:tc>
                  <a:txBody>
                    <a:bodyPr/>
                    <a:lstStyle/>
                    <a:p>
                      <a:pPr marL="0" marR="0" algn="ctr">
                        <a:lnSpc>
                          <a:spcPct val="107000"/>
                        </a:lnSpc>
                        <a:spcBef>
                          <a:spcPts val="0"/>
                        </a:spcBef>
                        <a:spcAft>
                          <a:spcPts val="0"/>
                        </a:spcAft>
                      </a:pPr>
                      <a:r>
                        <a:rPr lang="en-US" sz="1000">
                          <a:effectLst/>
                        </a:rPr>
                        <a:t>Getaway, flight, retreat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3449" marR="43449" marT="43449" marB="43449" anchor="ctr"/>
                </a:tc>
                <a:tc>
                  <a:txBody>
                    <a:bodyPr/>
                    <a:lstStyle/>
                    <a:p>
                      <a:pPr marL="0" marR="0" algn="ctr">
                        <a:lnSpc>
                          <a:spcPct val="107000"/>
                        </a:lnSpc>
                        <a:spcBef>
                          <a:spcPts val="0"/>
                        </a:spcBef>
                        <a:spcAft>
                          <a:spcPts val="0"/>
                        </a:spcAft>
                      </a:pPr>
                      <a:r>
                        <a:rPr lang="en-US" sz="1000" dirty="0">
                          <a:effectLst/>
                        </a:rPr>
                        <a:t>Confrontation, return, imprisonment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449" marR="43449" marT="43449" marB="43449" anchor="ctr"/>
                </a:tc>
                <a:extLst>
                  <a:ext uri="{0D108BD9-81ED-4DB2-BD59-A6C34878D82A}">
                    <a16:rowId xmlns:a16="http://schemas.microsoft.com/office/drawing/2014/main" val="418225531"/>
                  </a:ext>
                </a:extLst>
              </a:tr>
            </a:tbl>
          </a:graphicData>
        </a:graphic>
      </p:graphicFrame>
    </p:spTree>
    <p:extLst>
      <p:ext uri="{BB962C8B-B14F-4D97-AF65-F5344CB8AC3E}">
        <p14:creationId xmlns:p14="http://schemas.microsoft.com/office/powerpoint/2010/main" val="2292854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D8B47B8-02C0-4E9D-B015-6139107347C8}"/>
              </a:ext>
            </a:extLst>
          </p:cNvPr>
          <p:cNvGraphicFramePr>
            <a:graphicFrameLocks noGrp="1"/>
          </p:cNvGraphicFramePr>
          <p:nvPr>
            <p:extLst>
              <p:ext uri="{D42A27DB-BD31-4B8C-83A1-F6EECF244321}">
                <p14:modId xmlns:p14="http://schemas.microsoft.com/office/powerpoint/2010/main" val="907666775"/>
              </p:ext>
            </p:extLst>
          </p:nvPr>
        </p:nvGraphicFramePr>
        <p:xfrm>
          <a:off x="448733" y="667512"/>
          <a:ext cx="11294533" cy="5522976"/>
        </p:xfrm>
        <a:graphic>
          <a:graphicData uri="http://schemas.openxmlformats.org/drawingml/2006/table">
            <a:tbl>
              <a:tblPr firstRow="1" firstCol="1" bandRow="1">
                <a:tableStyleId>{5C22544A-7EE6-4342-B048-85BDC9FD1C3A}</a:tableStyleId>
              </a:tblPr>
              <a:tblGrid>
                <a:gridCol w="1887057">
                  <a:extLst>
                    <a:ext uri="{9D8B030D-6E8A-4147-A177-3AD203B41FA5}">
                      <a16:colId xmlns:a16="http://schemas.microsoft.com/office/drawing/2014/main" val="37225425"/>
                    </a:ext>
                  </a:extLst>
                </a:gridCol>
                <a:gridCol w="2183713">
                  <a:extLst>
                    <a:ext uri="{9D8B030D-6E8A-4147-A177-3AD203B41FA5}">
                      <a16:colId xmlns:a16="http://schemas.microsoft.com/office/drawing/2014/main" val="442663978"/>
                    </a:ext>
                  </a:extLst>
                </a:gridCol>
                <a:gridCol w="3330162">
                  <a:extLst>
                    <a:ext uri="{9D8B030D-6E8A-4147-A177-3AD203B41FA5}">
                      <a16:colId xmlns:a16="http://schemas.microsoft.com/office/drawing/2014/main" val="4017160231"/>
                    </a:ext>
                  </a:extLst>
                </a:gridCol>
                <a:gridCol w="3893601">
                  <a:extLst>
                    <a:ext uri="{9D8B030D-6E8A-4147-A177-3AD203B41FA5}">
                      <a16:colId xmlns:a16="http://schemas.microsoft.com/office/drawing/2014/main" val="3702574014"/>
                    </a:ext>
                  </a:extLst>
                </a:gridCol>
              </a:tblGrid>
              <a:tr h="0">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Word/Phrase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 Meaning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Synonyms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Antonyms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465628075"/>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Crowds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ভিড়</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Multitudes, throngs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Solitude, isolation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901102087"/>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Clouds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মেঘ</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Vapors, cumulus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Clear sky, sunshine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6600082"/>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Windy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বাতাসযুক্ত</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Breezy, gusty</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Calm, still, windless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496749940"/>
                  </a:ext>
                </a:extLst>
              </a:tr>
              <a:tr h="0">
                <a:tc>
                  <a:txBody>
                    <a:bodyPr/>
                    <a:lstStyle/>
                    <a:p>
                      <a:pPr algn="l"/>
                      <a:endParaRPr lang="en-US" sz="1400" dirty="0">
                        <a:effectLst/>
                        <a:latin typeface="Times New Roman" panose="02020603050405020304" pitchFamily="18"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সংবাদপত্র</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Dailies, press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519115567"/>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Heart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হৃদয়</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Core, soul, spirit</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Apathy, indifference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615290489"/>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Stone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পাথর</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Rock, boulder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Feather, leaf</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730988497"/>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Drone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গুঞ্জন</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Buzz, hum, murmur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Silence, scream</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27226116"/>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Brush</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ব্রাশ</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করা</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Wipe, sweep, graze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Press, grind</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419037266"/>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Wild</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বন্য</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Untamed, feral</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Tame, domesticated, cultivated</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397431619"/>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Harsh</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কর্কশ</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Grating, rough, sharp</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Mild, gentle, melodious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60717223"/>
                  </a:ext>
                </a:extLst>
              </a:tr>
              <a:tr h="0">
                <a:tc>
                  <a:txBody>
                    <a:bodyPr/>
                    <a:lstStyle/>
                    <a:p>
                      <a:pPr marL="0" marR="0" algn="ctr">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Clarion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স্পষ্ট</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তুর্য</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ধ্বনি</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Trumpet call, blast</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Muted sound, whisper</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119630684"/>
                  </a:ext>
                </a:extLst>
              </a:tr>
            </a:tbl>
          </a:graphicData>
        </a:graphic>
      </p:graphicFrame>
    </p:spTree>
    <p:extLst>
      <p:ext uri="{BB962C8B-B14F-4D97-AF65-F5344CB8AC3E}">
        <p14:creationId xmlns:p14="http://schemas.microsoft.com/office/powerpoint/2010/main" val="610443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4F269D6-A0C3-47EB-8AE5-F50F2C421777}"/>
              </a:ext>
            </a:extLst>
          </p:cNvPr>
          <p:cNvGraphicFramePr>
            <a:graphicFrameLocks noGrp="1"/>
          </p:cNvGraphicFramePr>
          <p:nvPr>
            <p:extLst>
              <p:ext uri="{D42A27DB-BD31-4B8C-83A1-F6EECF244321}">
                <p14:modId xmlns:p14="http://schemas.microsoft.com/office/powerpoint/2010/main" val="1025771511"/>
              </p:ext>
            </p:extLst>
          </p:nvPr>
        </p:nvGraphicFramePr>
        <p:xfrm>
          <a:off x="558800" y="365960"/>
          <a:ext cx="11252200" cy="5977128"/>
        </p:xfrm>
        <a:graphic>
          <a:graphicData uri="http://schemas.openxmlformats.org/drawingml/2006/table">
            <a:tbl>
              <a:tblPr firstRow="1" firstCol="1" bandRow="1">
                <a:tableStyleId>{5C22544A-7EE6-4342-B048-85BDC9FD1C3A}</a:tableStyleId>
              </a:tblPr>
              <a:tblGrid>
                <a:gridCol w="1879985">
                  <a:extLst>
                    <a:ext uri="{9D8B030D-6E8A-4147-A177-3AD203B41FA5}">
                      <a16:colId xmlns:a16="http://schemas.microsoft.com/office/drawing/2014/main" val="1817636202"/>
                    </a:ext>
                  </a:extLst>
                </a:gridCol>
                <a:gridCol w="2175528">
                  <a:extLst>
                    <a:ext uri="{9D8B030D-6E8A-4147-A177-3AD203B41FA5}">
                      <a16:colId xmlns:a16="http://schemas.microsoft.com/office/drawing/2014/main" val="3603685527"/>
                    </a:ext>
                  </a:extLst>
                </a:gridCol>
                <a:gridCol w="3317680">
                  <a:extLst>
                    <a:ext uri="{9D8B030D-6E8A-4147-A177-3AD203B41FA5}">
                      <a16:colId xmlns:a16="http://schemas.microsoft.com/office/drawing/2014/main" val="3181824806"/>
                    </a:ext>
                  </a:extLst>
                </a:gridCol>
                <a:gridCol w="3879007">
                  <a:extLst>
                    <a:ext uri="{9D8B030D-6E8A-4147-A177-3AD203B41FA5}">
                      <a16:colId xmlns:a16="http://schemas.microsoft.com/office/drawing/2014/main" val="2945280500"/>
                    </a:ext>
                  </a:extLst>
                </a:gridCol>
              </a:tblGrid>
              <a:tr h="0">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Word/Phrase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 Meaning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Synonyms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Antonyms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254698305"/>
                  </a:ext>
                </a:extLst>
              </a:tr>
              <a:tr h="0">
                <a:tc>
                  <a:txBody>
                    <a:bodyPr/>
                    <a:lstStyle/>
                    <a:p>
                      <a:pPr marL="0" marR="0" algn="ctr">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Stream</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3600" dirty="0" err="1">
                          <a:effectLst/>
                          <a:latin typeface="SutonnyOMJ" panose="01010600010101010101" pitchFamily="2" charset="0"/>
                          <a:cs typeface="SutonnyOMJ" panose="01010600010101010101" pitchFamily="2" charset="0"/>
                        </a:rPr>
                        <a:t>স্রোত</a:t>
                      </a:r>
                      <a:endParaRPr lang="en-US" sz="3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Brook, creek, rivulet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Stagnant pool</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920558642"/>
                  </a:ext>
                </a:extLst>
              </a:tr>
              <a:tr h="0">
                <a:tc>
                  <a:txBody>
                    <a:bodyPr/>
                    <a:lstStyle/>
                    <a:p>
                      <a:pPr marL="0" marR="0" algn="ctr">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Runs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3600" dirty="0" err="1">
                          <a:effectLst/>
                          <a:latin typeface="SutonnyOMJ" panose="01010600010101010101" pitchFamily="2" charset="0"/>
                          <a:cs typeface="SutonnyOMJ" panose="01010600010101010101" pitchFamily="2" charset="0"/>
                        </a:rPr>
                        <a:t>বহে</a:t>
                      </a:r>
                      <a:r>
                        <a:rPr lang="en-US" sz="3600" dirty="0">
                          <a:effectLst/>
                          <a:latin typeface="SutonnyOMJ" panose="01010600010101010101" pitchFamily="2" charset="0"/>
                          <a:cs typeface="SutonnyOMJ" panose="01010600010101010101" pitchFamily="2" charset="0"/>
                        </a:rPr>
                        <a:t> </a:t>
                      </a:r>
                      <a:r>
                        <a:rPr lang="en-US" sz="3600" dirty="0" err="1">
                          <a:effectLst/>
                          <a:latin typeface="SutonnyOMJ" panose="01010600010101010101" pitchFamily="2" charset="0"/>
                          <a:cs typeface="SutonnyOMJ" panose="01010600010101010101" pitchFamily="2" charset="0"/>
                        </a:rPr>
                        <a:t>যায়</a:t>
                      </a:r>
                      <a:endParaRPr lang="en-US" sz="3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Flows, travels, moves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Stagnates, stands, stops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534785441"/>
                  </a:ext>
                </a:extLst>
              </a:tr>
              <a:tr h="0">
                <a:tc>
                  <a:txBody>
                    <a:bodyPr/>
                    <a:lstStyle/>
                    <a:p>
                      <a:pPr marL="0" marR="0" algn="ctr">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Beetle</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3600" dirty="0" err="1">
                          <a:effectLst/>
                          <a:latin typeface="SutonnyOMJ" panose="01010600010101010101" pitchFamily="2" charset="0"/>
                          <a:cs typeface="SutonnyOMJ" panose="01010600010101010101" pitchFamily="2" charset="0"/>
                        </a:rPr>
                        <a:t>গুবরে</a:t>
                      </a:r>
                      <a:r>
                        <a:rPr lang="en-US" sz="3600" dirty="0">
                          <a:effectLst/>
                          <a:latin typeface="SutonnyOMJ" panose="01010600010101010101" pitchFamily="2" charset="0"/>
                          <a:cs typeface="SutonnyOMJ" panose="01010600010101010101" pitchFamily="2" charset="0"/>
                        </a:rPr>
                        <a:t> </a:t>
                      </a:r>
                      <a:r>
                        <a:rPr lang="en-US" sz="3600" dirty="0" err="1">
                          <a:effectLst/>
                          <a:latin typeface="SutonnyOMJ" panose="01010600010101010101" pitchFamily="2" charset="0"/>
                          <a:cs typeface="SutonnyOMJ" panose="01010600010101010101" pitchFamily="2" charset="0"/>
                        </a:rPr>
                        <a:t>পোকা</a:t>
                      </a:r>
                      <a:endParaRPr lang="en-US" sz="3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Insect, bug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708925486"/>
                  </a:ext>
                </a:extLst>
              </a:tr>
              <a:tr h="0">
                <a:tc>
                  <a:txBody>
                    <a:bodyPr/>
                    <a:lstStyle/>
                    <a:p>
                      <a:pPr marL="0" marR="0" algn="ctr">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Bang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3600" dirty="0" err="1">
                          <a:effectLst/>
                          <a:latin typeface="SutonnyOMJ" panose="01010600010101010101" pitchFamily="2" charset="0"/>
                          <a:cs typeface="SutonnyOMJ" panose="01010600010101010101" pitchFamily="2" charset="0"/>
                        </a:rPr>
                        <a:t>ধাক্কা</a:t>
                      </a:r>
                      <a:endParaRPr lang="en-US" sz="3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Knock, crash, thump</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Tap, pat, gentle touch</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725266956"/>
                  </a:ext>
                </a:extLst>
              </a:tr>
              <a:tr h="0">
                <a:tc>
                  <a:txBody>
                    <a:bodyPr/>
                    <a:lstStyle/>
                    <a:p>
                      <a:pPr marL="0" marR="0" algn="ctr">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Bronze</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3600" dirty="0" err="1">
                          <a:effectLst/>
                          <a:latin typeface="SutonnyOMJ" panose="01010600010101010101" pitchFamily="2" charset="0"/>
                          <a:cs typeface="SutonnyOMJ" panose="01010600010101010101" pitchFamily="2" charset="0"/>
                        </a:rPr>
                        <a:t>ব্রোঞ্জ</a:t>
                      </a:r>
                      <a:endParaRPr lang="en-US" sz="3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Copper alloy, metallic brown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658467574"/>
                  </a:ext>
                </a:extLst>
              </a:tr>
              <a:tr h="0">
                <a:tc>
                  <a:txBody>
                    <a:bodyPr/>
                    <a:lstStyle/>
                    <a:p>
                      <a:pPr marL="0" marR="0" algn="ctr">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Rooted</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3600" dirty="0" err="1">
                          <a:effectLst/>
                          <a:latin typeface="SutonnyOMJ" panose="01010600010101010101" pitchFamily="2" charset="0"/>
                          <a:cs typeface="SutonnyOMJ" panose="01010600010101010101" pitchFamily="2" charset="0"/>
                        </a:rPr>
                        <a:t>মূলগাঁথা</a:t>
                      </a:r>
                      <a:endParaRPr lang="en-US" sz="3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Planted, fixed, established</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Unrooted, free, loose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030826684"/>
                  </a:ext>
                </a:extLst>
              </a:tr>
              <a:tr h="0">
                <a:tc>
                  <a:txBody>
                    <a:bodyPr/>
                    <a:lstStyle/>
                    <a:p>
                      <a:pPr marL="0" marR="0" algn="ctr">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Deep</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3600" dirty="0" err="1">
                          <a:effectLst/>
                          <a:latin typeface="SutonnyOMJ" panose="01010600010101010101" pitchFamily="2" charset="0"/>
                          <a:cs typeface="SutonnyOMJ" panose="01010600010101010101" pitchFamily="2" charset="0"/>
                        </a:rPr>
                        <a:t>গভীর</a:t>
                      </a:r>
                      <a:endParaRPr lang="en-US" sz="3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Profound, bottomless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Shallow, superficial</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3435418897"/>
                  </a:ext>
                </a:extLst>
              </a:tr>
              <a:tr h="0">
                <a:tc>
                  <a:txBody>
                    <a:bodyPr/>
                    <a:lstStyle/>
                    <a:p>
                      <a:pPr marL="0" marR="0" algn="ctr">
                        <a:lnSpc>
                          <a:spcPct val="10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Tugging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3600" dirty="0" err="1">
                          <a:effectLst/>
                          <a:latin typeface="SutonnyOMJ" panose="01010600010101010101" pitchFamily="2" charset="0"/>
                          <a:cs typeface="SutonnyOMJ" panose="01010600010101010101" pitchFamily="2" charset="0"/>
                        </a:rPr>
                        <a:t>টানাটানি</a:t>
                      </a:r>
                      <a:endParaRPr lang="en-US" sz="36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tc>
                <a:tc>
                  <a:txBody>
                    <a:bodyPr/>
                    <a:lstStyle/>
                    <a:p>
                      <a:pPr marL="0" marR="0" algn="ctr">
                        <a:lnSpc>
                          <a:spcPct val="100000"/>
                        </a:lnSpc>
                        <a:spcBef>
                          <a:spcPts val="0"/>
                        </a:spcBef>
                        <a:spcAft>
                          <a:spcPts val="0"/>
                        </a:spcAft>
                      </a:pPr>
                      <a:r>
                        <a:rPr lang="en-US" sz="2400">
                          <a:effectLst/>
                          <a:latin typeface="Times New Roman" panose="02020603050405020304" pitchFamily="18" charset="0"/>
                          <a:cs typeface="Times New Roman" panose="02020603050405020304" pitchFamily="18" charset="0"/>
                        </a:rPr>
                        <a:t>Pulling, yanking, dragging</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tc>
                  <a:txBody>
                    <a:bodyPr/>
                    <a:lstStyle/>
                    <a:p>
                      <a:pPr marL="0" marR="0" algn="ctr">
                        <a:lnSpc>
                          <a:spcPct val="100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Pushing, shoving, releasing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tc>
                <a:extLst>
                  <a:ext uri="{0D108BD9-81ED-4DB2-BD59-A6C34878D82A}">
                    <a16:rowId xmlns:a16="http://schemas.microsoft.com/office/drawing/2014/main" val="2286334245"/>
                  </a:ext>
                </a:extLst>
              </a:tr>
            </a:tbl>
          </a:graphicData>
        </a:graphic>
      </p:graphicFrame>
    </p:spTree>
    <p:extLst>
      <p:ext uri="{BB962C8B-B14F-4D97-AF65-F5344CB8AC3E}">
        <p14:creationId xmlns:p14="http://schemas.microsoft.com/office/powerpoint/2010/main" val="2420467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7A5642-AE0B-4FB6-AEF4-C02CC833BF3E}"/>
              </a:ext>
            </a:extLst>
          </p:cNvPr>
          <p:cNvSpPr/>
          <p:nvPr/>
        </p:nvSpPr>
        <p:spPr>
          <a:xfrm>
            <a:off x="347133" y="369669"/>
            <a:ext cx="11446934" cy="2792367"/>
          </a:xfrm>
          <a:prstGeom prst="rect">
            <a:avLst/>
          </a:prstGeom>
        </p:spPr>
        <p:txBody>
          <a:bodyPr wrap="square">
            <a:spAutoFit/>
          </a:bodyPr>
          <a:lstStyle/>
          <a:p>
            <a:pPr marR="0" lvl="0">
              <a:lnSpc>
                <a:spcPct val="107000"/>
              </a:lnSpc>
              <a:spcBef>
                <a:spcPts val="0"/>
              </a:spcBef>
              <a:spcAft>
                <a:spcPts val="800"/>
              </a:spcAft>
              <a:tabLst>
                <a:tab pos="457200" algn="l"/>
              </a:tabLst>
            </a:pP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1. What has the poet turned his face away from?</a:t>
            </a:r>
            <a:br>
              <a:rPr lang="en-US" sz="1400" i="1" dirty="0">
                <a:latin typeface="Times New Roman" panose="02020603050405020304" pitchFamily="18" charset="0"/>
                <a:ea typeface="Times New Roman" panose="02020603050405020304" pitchFamily="18" charset="0"/>
                <a:cs typeface="Times New Roman" panose="02020603050405020304" pitchFamily="18" charset="0"/>
              </a:rPr>
            </a:b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The poet has turned his face away from streets, crowds, and skyscrapers. He is rejecting the noisy, man-made urban environment.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2. Where has the poet turned his face towards?</a:t>
            </a:r>
            <a:br>
              <a:rPr lang="en-US" sz="1400" i="1" dirty="0">
                <a:latin typeface="Times New Roman" panose="02020603050405020304" pitchFamily="18" charset="0"/>
                <a:ea typeface="Times New Roman" panose="02020603050405020304" pitchFamily="18" charset="0"/>
                <a:cs typeface="Times New Roman" panose="02020603050405020304" pitchFamily="18" charset="0"/>
              </a:rPr>
            </a:b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He has turned towards a windy place with clouds. He seeks refuge in an open, natural landscape.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3. Why does the poet want to escape the city?</a:t>
            </a:r>
            <a:br>
              <a:rPr lang="en-US" sz="1400" i="1" dirty="0">
                <a:latin typeface="Times New Roman" panose="02020603050405020304" pitchFamily="18" charset="0"/>
                <a:ea typeface="Times New Roman" panose="02020603050405020304" pitchFamily="18" charset="0"/>
                <a:cs typeface="Times New Roman" panose="02020603050405020304" pitchFamily="18" charset="0"/>
              </a:rPr>
            </a:b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He finds the urban environment oppressive and yearns for peace. The city, with its skyscrapers that “scratch out the sky,” feels suffocating to him.</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4. What do the skyscrapers do to the sky?</a:t>
            </a:r>
            <a:br>
              <a:rPr lang="en-US" sz="1400" i="1" dirty="0">
                <a:latin typeface="Times New Roman" panose="02020603050405020304" pitchFamily="18" charset="0"/>
                <a:ea typeface="Times New Roman" panose="02020603050405020304" pitchFamily="18" charset="0"/>
                <a:cs typeface="Times New Roman" panose="02020603050405020304" pitchFamily="18" charset="0"/>
              </a:rPr>
            </a:b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The skyscrapers are described as “scratching out the sky.” This suggests they violently obscure and mar the natural beauty of the heavens.</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4. How are the newspapers described?</a:t>
            </a:r>
            <a:br>
              <a:rPr lang="en-US" sz="1400" i="1" dirty="0">
                <a:latin typeface="Times New Roman" panose="02020603050405020304" pitchFamily="18" charset="0"/>
                <a:ea typeface="Times New Roman" panose="02020603050405020304" pitchFamily="18" charset="0"/>
                <a:cs typeface="Times New Roman" panose="02020603050405020304" pitchFamily="18" charset="0"/>
              </a:rPr>
            </a:b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The newspapers are described as “wet” and “always whipping by.” This creates an image of discarded, chaotic, and unpleasant urban litter.</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92919E84-5246-488B-84A7-BCEF77B07EBF}"/>
              </a:ext>
            </a:extLst>
          </p:cNvPr>
          <p:cNvSpPr/>
          <p:nvPr/>
        </p:nvSpPr>
        <p:spPr>
          <a:xfrm>
            <a:off x="347133" y="3162036"/>
            <a:ext cx="11226800" cy="3354765"/>
          </a:xfrm>
          <a:prstGeom prst="rect">
            <a:avLst/>
          </a:prstGeom>
        </p:spPr>
        <p:txBody>
          <a:bodyPr wrap="square">
            <a:spAutoFit/>
          </a:bodyPr>
          <a:lstStyle/>
          <a:p>
            <a:r>
              <a:rPr lang="en-US" dirty="0">
                <a:latin typeface="SutonnyOMJ" panose="01010600010101010101" pitchFamily="2" charset="0"/>
                <a:cs typeface="SutonnyOMJ" panose="01010600010101010101" pitchFamily="2" charset="0"/>
              </a:rPr>
              <a:t>১. </a:t>
            </a:r>
            <a:r>
              <a:rPr lang="en-US" dirty="0" err="1">
                <a:latin typeface="SutonnyOMJ" panose="01010600010101010101" pitchFamily="2" charset="0"/>
                <a:cs typeface="SutonnyOMJ" panose="01010600010101010101" pitchFamily="2" charset="0"/>
              </a:rPr>
              <a:t>আকাশচুম্বী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অট্টালিকাগুলো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আকাশের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অবস্থা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a:t>
            </a:r>
          </a:p>
          <a:p>
            <a:r>
              <a:rPr lang="en-US" dirty="0" err="1">
                <a:latin typeface="SutonnyOMJ" panose="01010600010101010101" pitchFamily="2" charset="0"/>
                <a:cs typeface="SutonnyOMJ" panose="01010600010101010101" pitchFamily="2" charset="0"/>
              </a:rPr>
              <a:t>আকাশচুম্বী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অট্টালিকাগুলোকে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আকাশ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আঁচড়ে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ফেলার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বর্ণনা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ইঙ্গিত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এগুলো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হিংস্রভাবে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আকাশের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সৌন্দর্যকে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আবৃত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২. </a:t>
            </a:r>
            <a:r>
              <a:rPr lang="en-US" dirty="0" err="1">
                <a:latin typeface="SutonnyOMJ" panose="01010600010101010101" pitchFamily="2" charset="0"/>
                <a:cs typeface="SutonnyOMJ" panose="01010600010101010101" pitchFamily="2" charset="0"/>
              </a:rPr>
              <a:t>সংবাদপত্রগুলোকে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বর্ণনা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a:t>
            </a:r>
            <a:r>
              <a:rPr lang="en-US" dirty="0">
                <a:latin typeface="SutonnyOMJ" panose="01010600010101010101" pitchFamily="2" charset="0"/>
                <a:cs typeface="SutonnyOMJ" panose="01010600010101010101" pitchFamily="2" charset="0"/>
              </a:rPr>
              <a:t>?</a:t>
            </a:r>
          </a:p>
          <a:p>
            <a:r>
              <a:rPr lang="en-US" sz="1600" dirty="0" err="1">
                <a:latin typeface="SutonnyOMJ" panose="01010600010101010101" pitchFamily="2" charset="0"/>
                <a:cs typeface="SutonnyOMJ" panose="01010600010101010101" pitchFamily="2" charset="0"/>
              </a:rPr>
              <a:t>সংবাদপত্রগুলোকে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ভেজা</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সবসময়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সশব্দে</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যাওয়া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হিসেবে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বর্ণনা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হয়েছে</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পরিত্যক্ত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বিশৃঙ্খল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অপ্রীতিকর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শহুরে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আবর্জনার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একটি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৩.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a:t>
            </a:r>
          </a:p>
          <a:p>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হৃদয়কে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নিয়েছেন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অদম্য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বিভক্ত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হওয়ার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দেবেন</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৪.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বাতাস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a:t>
            </a:r>
            <a:r>
              <a:rPr lang="en-US" dirty="0">
                <a:latin typeface="SutonnyOMJ" panose="01010600010101010101" pitchFamily="2" charset="0"/>
                <a:cs typeface="SutonnyOMJ" panose="01010600010101010101" pitchFamily="2" charset="0"/>
              </a:rPr>
              <a:t>?</a:t>
            </a:r>
          </a:p>
          <a:p>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বাতাস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হৃদয়কে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বিভক্ত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উপাদান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রূপান্তরকারী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এমনকি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বেদনাদায়ক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শুদ্ধিকরণের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আকাঙ্ক্ষাকে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বোঝায়</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৫.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মাঠে</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দাঁড়াতে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a:t>
            </a:r>
            <a:r>
              <a:rPr lang="en-US" dirty="0">
                <a:latin typeface="SutonnyOMJ" panose="01010600010101010101" pitchFamily="2" charset="0"/>
                <a:cs typeface="SutonnyOMJ" panose="01010600010101010101" pitchFamily="2" charset="0"/>
              </a:rPr>
              <a:t>?</a:t>
            </a:r>
          </a:p>
          <a:p>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সারাদিন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ঘাসের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পাথরের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দাঁড়িয়ে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থাকতে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সম্পূর্ণ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স্থিরতা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ধৈর্য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জগতের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সাথে</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অবিচল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সংযোগের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আকাঙ্ক্ষা</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প্রকাশ</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1264453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0B8728-1C6E-45B3-A83B-481182EAE1CD}"/>
              </a:ext>
            </a:extLst>
          </p:cNvPr>
          <p:cNvSpPr/>
          <p:nvPr/>
        </p:nvSpPr>
        <p:spPr>
          <a:xfrm>
            <a:off x="482600" y="248772"/>
            <a:ext cx="11430000" cy="3337709"/>
          </a:xfrm>
          <a:prstGeom prst="rect">
            <a:avLst/>
          </a:prstGeom>
        </p:spPr>
        <p:txBody>
          <a:bodyPr wrap="square">
            <a:spAutoFit/>
          </a:bodyPr>
          <a:lstStyle/>
          <a:p>
            <a:pPr>
              <a:lnSpc>
                <a:spcPct val="107000"/>
              </a:lnSpc>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6. What are the bees doing?</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bees are droning and “pass and repass.” They are busily and continuously moving about, collecting pollen.</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7. What do the bees brush across their legs?</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They brush “gold” across their legs. This “gold” is the precious pollen they are gathering from the flowers.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8. What is the bird doing in the hush?</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bird is sitting quietly, likely guarding her nest. The poet hears her in the quiet atmosphere, suggesting a scene of peaceful nurturing.</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9. What does the poet hear from the wild swan?</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hears the swan lift its “crooked clarion.” This is the swan’s loud, harsh, and untamed cry across the marsh.</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10. How is the swan’s clarion described?</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 is described as “crooked” and “harsh.” This means it is not a melodious sound but a raw, wild, and powerful natural call.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60FEE1E5-FF89-4F6D-9BAC-61FF05B868A7}"/>
              </a:ext>
            </a:extLst>
          </p:cNvPr>
          <p:cNvSpPr/>
          <p:nvPr/>
        </p:nvSpPr>
        <p:spPr>
          <a:xfrm>
            <a:off x="414866" y="3586481"/>
            <a:ext cx="11184467" cy="2862322"/>
          </a:xfrm>
          <a:prstGeom prst="rect">
            <a:avLst/>
          </a:prstGeom>
        </p:spPr>
        <p:txBody>
          <a:bodyPr wrap="square">
            <a:spAutoFit/>
          </a:bodyPr>
          <a:lstStyle/>
          <a:p>
            <a:pPr algn="just"/>
            <a:r>
              <a:rPr lang="en-US" dirty="0">
                <a:latin typeface="SutonnyOMJ" panose="01010600010101010101" pitchFamily="2" charset="0"/>
                <a:cs typeface="SutonnyOMJ" panose="01010600010101010101" pitchFamily="2" charset="0"/>
              </a:rPr>
              <a:t>৬. </a:t>
            </a:r>
            <a:r>
              <a:rPr lang="en-US" dirty="0" err="1">
                <a:latin typeface="SutonnyOMJ" panose="01010600010101010101" pitchFamily="2" charset="0"/>
                <a:cs typeface="SutonnyOMJ" panose="01010600010101010101" pitchFamily="2" charset="0"/>
              </a:rPr>
              <a:t>মৌমাছিরা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a:t>
            </a:r>
            <a:r>
              <a:rPr lang="en-US" dirty="0">
                <a:latin typeface="SutonnyOMJ" panose="01010600010101010101" pitchFamily="2" charset="0"/>
                <a:cs typeface="SutonnyOMJ" panose="01010600010101010101" pitchFamily="2" charset="0"/>
              </a:rPr>
              <a:t>? </a:t>
            </a:r>
          </a:p>
          <a:p>
            <a:pPr algn="just"/>
            <a:r>
              <a:rPr lang="en-US" dirty="0" err="1">
                <a:latin typeface="SutonnyOMJ" panose="01010600010101010101" pitchFamily="2" charset="0"/>
                <a:cs typeface="SutonnyOMJ" panose="01010600010101010101" pitchFamily="2" charset="0"/>
              </a:rPr>
              <a:t>মৌমাছিরা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গুঞ্জন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আসা-যাওয়া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পরাগরেণু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সংগ্রহের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ব্যস্তভাবে</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অবিরাম</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বেড়াচ্ছে</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৭. </a:t>
            </a:r>
            <a:r>
              <a:rPr lang="en-US" dirty="0" err="1">
                <a:latin typeface="SutonnyOMJ" panose="01010600010101010101" pitchFamily="2" charset="0"/>
                <a:cs typeface="SutonnyOMJ" panose="01010600010101010101" pitchFamily="2" charset="0"/>
              </a:rPr>
              <a:t>মৌমাছিরা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ঘষে</a:t>
            </a:r>
            <a:r>
              <a:rPr lang="en-US" dirty="0">
                <a:latin typeface="SutonnyOMJ" panose="01010600010101010101" pitchFamily="2" charset="0"/>
                <a:cs typeface="SutonnyOMJ" panose="01010600010101010101" pitchFamily="2" charset="0"/>
              </a:rPr>
              <a:t>? </a:t>
            </a:r>
          </a:p>
          <a:p>
            <a:pPr algn="just"/>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মূল্যবান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পরাগরেণু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ফুল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সংগ্রহ</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৮. </a:t>
            </a:r>
            <a:r>
              <a:rPr lang="en-US" dirty="0" err="1">
                <a:latin typeface="SutonnyOMJ" panose="01010600010101010101" pitchFamily="2" charset="0"/>
                <a:cs typeface="SutonnyOMJ" panose="01010600010101010101" pitchFamily="2" charset="0"/>
              </a:rPr>
              <a:t>নিস্তব্ধতার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মধ্যে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পাখিটি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a:t>
            </a:r>
            <a:r>
              <a:rPr lang="en-US" dirty="0">
                <a:latin typeface="SutonnyOMJ" panose="01010600010101010101" pitchFamily="2" charset="0"/>
                <a:cs typeface="SutonnyOMJ" panose="01010600010101010101" pitchFamily="2" charset="0"/>
              </a:rPr>
              <a:t>? </a:t>
            </a:r>
          </a:p>
          <a:p>
            <a:pPr algn="just"/>
            <a:r>
              <a:rPr lang="en-US" dirty="0" err="1">
                <a:latin typeface="SutonnyOMJ" panose="01010600010101010101" pitchFamily="2" charset="0"/>
                <a:cs typeface="SutonnyOMJ" panose="01010600010101010101" pitchFamily="2" charset="0"/>
              </a:rPr>
              <a:t>পাখিটি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চুপচাপ</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সম্ভবত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দিচ্ছে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পরিবেশে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ডাক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শান্তিপূর্ণ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প্রতিপালনের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দৃশ্যের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ইঙ্গিত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৯.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রাজহাঁসের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পান</a:t>
            </a:r>
            <a:r>
              <a:rPr lang="en-US" dirty="0">
                <a:latin typeface="SutonnyOMJ" panose="01010600010101010101" pitchFamily="2" charset="0"/>
                <a:cs typeface="SutonnyOMJ" panose="01010600010101010101" pitchFamily="2" charset="0"/>
              </a:rPr>
              <a:t>? </a:t>
            </a:r>
          </a:p>
          <a:p>
            <a:pPr algn="just"/>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রাজহাঁসের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শঙ্খধ্বনি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জলাভূমির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রাজহাঁসের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উচ্চ</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কর্কশ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অদম্য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ডাক</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১০. </a:t>
            </a:r>
            <a:r>
              <a:rPr lang="en-US" dirty="0" err="1">
                <a:latin typeface="SutonnyOMJ" panose="01010600010101010101" pitchFamily="2" charset="0"/>
                <a:cs typeface="SutonnyOMJ" panose="01010600010101010101" pitchFamily="2" charset="0"/>
              </a:rPr>
              <a:t>রাজহাঁসের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শঙ্খধ্বনিকে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বর্ণনা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a:t>
            </a:r>
            <a:r>
              <a:rPr lang="en-US" dirty="0">
                <a:latin typeface="SutonnyOMJ" panose="01010600010101010101" pitchFamily="2" charset="0"/>
                <a:cs typeface="SutonnyOMJ" panose="01010600010101010101" pitchFamily="2" charset="0"/>
              </a:rPr>
              <a:t>? </a:t>
            </a:r>
          </a:p>
          <a:p>
            <a:pPr algn="just"/>
            <a:r>
              <a:rPr lang="en-US" dirty="0" err="1">
                <a:latin typeface="SutonnyOMJ" panose="01010600010101010101" pitchFamily="2" charset="0"/>
                <a:cs typeface="SutonnyOMJ" panose="01010600010101010101" pitchFamily="2" charset="0"/>
              </a:rPr>
              <a:t>এটিকে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কর্কশ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হিসাবে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বর্ণনা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সুমধুর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ধ্বনি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অমার্জিত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বন্য</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শক্তিশালী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ডাক</a:t>
            </a:r>
            <a:r>
              <a:rPr lang="en-US"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4256159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BE8144-A0F5-4DAC-977A-AFB979886B2E}"/>
              </a:ext>
            </a:extLst>
          </p:cNvPr>
          <p:cNvSpPr/>
          <p:nvPr/>
        </p:nvSpPr>
        <p:spPr>
          <a:xfrm>
            <a:off x="287867" y="574693"/>
            <a:ext cx="11590866" cy="2944524"/>
          </a:xfrm>
          <a:prstGeom prst="rect">
            <a:avLst/>
          </a:prstGeom>
        </p:spPr>
        <p:txBody>
          <a:bodyPr wrap="square">
            <a:spAutoFit/>
          </a:bodyPr>
          <a:lstStyle/>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11. Where does the jewel-weed hang?</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jewel-weed hangs in the natural, marshy place the poet describes. It is one of the many specific details of the lush landscape he escapes to.</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12. How is the stream described?</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stream is described as “spotted.” This likely means its surface is dappled with light and shadow, or with floating plants.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13. What does the green beetle do?</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green beetle “bangs bronze on bronze.” This describes the insect creating a metallic sound, perhaps by hitting its shell against plants or other surfaces.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14. Where is the poet rooted?</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poet is rooted in the “deep ground.” This symbolizes his deep, foundational, and immovable connection to the earth.</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15. What is tugging at the poet’s </a:t>
            </a: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1600" b="1" dirty="0">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hair</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sky is tugging at his hair. This personifies the sky and shows the powerful, physical pull he feels from the vast, open heavens.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7E917A6B-9D60-41E8-8384-12B08C1AD7C2}"/>
              </a:ext>
            </a:extLst>
          </p:cNvPr>
          <p:cNvSpPr/>
          <p:nvPr/>
        </p:nvSpPr>
        <p:spPr>
          <a:xfrm>
            <a:off x="287867" y="3596776"/>
            <a:ext cx="11489266" cy="2554545"/>
          </a:xfrm>
          <a:prstGeom prst="rect">
            <a:avLst/>
          </a:prstGeom>
        </p:spPr>
        <p:txBody>
          <a:bodyPr wrap="square">
            <a:spAutoFit/>
          </a:bodyPr>
          <a:lstStyle/>
          <a:p>
            <a:pPr algn="just"/>
            <a:r>
              <a:rPr lang="en-US" sz="1600" dirty="0">
                <a:latin typeface="SutonnyOMJ" panose="01010600010101010101" pitchFamily="2" charset="0"/>
                <a:cs typeface="SutonnyOMJ" panose="01010600010101010101" pitchFamily="2" charset="0"/>
              </a:rPr>
              <a:t>১১. </a:t>
            </a:r>
            <a:r>
              <a:rPr lang="en-US" sz="1600" dirty="0" err="1">
                <a:latin typeface="SutonnyOMJ" panose="01010600010101010101" pitchFamily="2" charset="0"/>
                <a:cs typeface="SutonnyOMJ" panose="01010600010101010101" pitchFamily="2" charset="0"/>
              </a:rPr>
              <a:t>রত্ন-আগাছাটি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কোথায়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ঝুলে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থাকে</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জলাভূমির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বর্ণনা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দিয়েছেন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সেখানেই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রত্ন-আগাছাটি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ঝুলে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থাকে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সবুজ</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শ্যামল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ভূদৃশ্যে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পালিয়ে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অনেক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নির্দিষ্ট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বিবরণের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মধ্যে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একটি</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১২. </a:t>
            </a:r>
            <a:r>
              <a:rPr lang="en-US" sz="1600" dirty="0" err="1">
                <a:latin typeface="SutonnyOMJ" panose="01010600010101010101" pitchFamily="2" charset="0"/>
                <a:cs typeface="SutonnyOMJ" panose="01010600010101010101" pitchFamily="2" charset="0"/>
              </a:rPr>
              <a:t>ঝর্ণাটিকে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কীভাবে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বর্ণনা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হয়েছে</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ঝর্ণাটিকে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দাগযুক্ত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হিসেবে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বর্ণনা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হয়েছে</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সম্ভবত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অর্থ</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পৃষ্ঠ</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আলো-ছায়ায়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ভাসমান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উদ্ভিদে</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ছোপ</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ছোপ</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দাগযুক্ত</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১৩. </a:t>
            </a:r>
            <a:r>
              <a:rPr lang="en-US" sz="1600" dirty="0" err="1">
                <a:latin typeface="SutonnyOMJ" panose="01010600010101010101" pitchFamily="2" charset="0"/>
                <a:cs typeface="SutonnyOMJ" panose="01010600010101010101" pitchFamily="2" charset="0"/>
              </a:rPr>
              <a:t>সবুজ</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গুবরে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পোকাটি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সবুজ</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গুবরে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পোকাটি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ব্রোঞ্জের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ব্রোঞ্জ</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ঠুকে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শব্দ</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বর্ণনা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পোকাটি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একটি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ধাতব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শব্দ</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সম্ভবত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গাছপালা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অন্য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পৃষ্ঠে</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খোলস</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আঘাত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১৪. </a:t>
            </a:r>
            <a:r>
              <a:rPr lang="en-US" sz="1600" dirty="0" err="1">
                <a:latin typeface="SutonnyOMJ" panose="01010600010101010101" pitchFamily="2" charset="0"/>
                <a:cs typeface="SutonnyOMJ" panose="01010600010101010101" pitchFamily="2" charset="0"/>
              </a:rPr>
              <a:t>কবির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শিকড়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কোথায়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প্রোথিত</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কবির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শিকড়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গভীর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মাটিতে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প্রোথিত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পৃথিবীর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সাথে</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গভীর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মৌলিক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অটল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সংযোগের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প্রতীক</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১৫. </a:t>
            </a:r>
            <a:r>
              <a:rPr lang="en-US" sz="1600" dirty="0" err="1">
                <a:latin typeface="SutonnyOMJ" panose="01010600010101010101" pitchFamily="2" charset="0"/>
                <a:cs typeface="SutonnyOMJ" panose="01010600010101010101" pitchFamily="2" charset="0"/>
              </a:rPr>
              <a:t>কবির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ধরে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টানছে</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আকাশ</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ধরে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টানছে</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আকাশকে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ব্যক্তিস্বরূপে</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কল্পনা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বিশাল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উন্মুক্ত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স্বর্গ</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থেকে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শক্তিশালী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শারীরিক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আকর্ষণ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অনুভব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দেখায়</a:t>
            </a:r>
            <a:r>
              <a:rPr lang="en-US" sz="16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83040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649EF1-A97F-493D-8D23-100E01A40B1E}"/>
              </a:ext>
            </a:extLst>
          </p:cNvPr>
          <p:cNvSpPr/>
          <p:nvPr/>
        </p:nvSpPr>
        <p:spPr>
          <a:xfrm>
            <a:off x="275166" y="460408"/>
            <a:ext cx="11641667" cy="3240952"/>
          </a:xfrm>
          <a:prstGeom prst="rect">
            <a:avLst/>
          </a:prstGeom>
        </p:spPr>
        <p:txBody>
          <a:bodyPr wrap="square">
            <a:spAutoFit/>
          </a:bodyPr>
          <a:lstStyle/>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16. Where will the poet be found?</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will be found in that specific natural spot he describes. He emphatically states “There!” to confirm his complete presence in that sanctuary.</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17. What is the main theme of the poem?</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main theme is the desire to escape a stressful urban life. It celebrates finding one’s true self and peace through immersion in the natural world.</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18. What does the poet give his heart to?</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gives his heart to be split apart by “wind and rain.” He offers his deepest emotions to the cleansing and powerful forces of nature.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 What does the poet watch the bees do?</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watches them brush pollen onto their legs. He observes their purposeful and delicate work with great attention.</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20. When does the poet hear the bird?</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hears the bird “at hush,” meaning in the quiet, peaceful moments. This emphasizes the tranquility of the natural setting.</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A0DB6095-E240-42CC-99A6-BE051A33B63A}"/>
              </a:ext>
            </a:extLst>
          </p:cNvPr>
          <p:cNvSpPr/>
          <p:nvPr/>
        </p:nvSpPr>
        <p:spPr>
          <a:xfrm>
            <a:off x="275166" y="3701360"/>
            <a:ext cx="11430000" cy="2554545"/>
          </a:xfrm>
          <a:prstGeom prst="rect">
            <a:avLst/>
          </a:prstGeom>
        </p:spPr>
        <p:txBody>
          <a:bodyPr wrap="square">
            <a:spAutoFit/>
          </a:bodyPr>
          <a:lstStyle/>
          <a:p>
            <a:pPr algn="just"/>
            <a:r>
              <a:rPr lang="en-US" sz="1600" dirty="0">
                <a:latin typeface="SutonnyOMJ" panose="01010600010101010101" pitchFamily="2" charset="0"/>
                <a:cs typeface="SutonnyOMJ" panose="01010600010101010101" pitchFamily="2" charset="0"/>
              </a:rPr>
              <a:t>১৬. </a:t>
            </a:r>
            <a:r>
              <a:rPr lang="en-US" sz="1600" dirty="0" err="1">
                <a:latin typeface="SutonnyOMJ" panose="01010600010101010101" pitchFamily="2" charset="0"/>
                <a:cs typeface="SutonnyOMJ" panose="01010600010101010101" pitchFamily="2" charset="0"/>
              </a:rPr>
              <a:t>কবিকে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কোথায়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পাওয়া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যাবে</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নির্দিষ্ট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স্থানেই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পাওয়া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বর্ণনা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দিয়েছেন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অভয়ারণ্যে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সম্পূর্ণ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উপস্থিতি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নিশ্চিত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বলেন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ওখানে</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১৭. </a:t>
            </a:r>
            <a:r>
              <a:rPr lang="en-US" sz="1600" dirty="0" err="1">
                <a:latin typeface="SutonnyOMJ" panose="01010600010101010101" pitchFamily="2" charset="0"/>
                <a:cs typeface="SutonnyOMJ" panose="01010600010101010101" pitchFamily="2" charset="0"/>
              </a:rPr>
              <a:t>কবিতাটির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বিষয়বস্তু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মূল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বিষয়বস্তু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চাপপূর্ণ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শহুরে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জীবন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থেকে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মুক্তি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পাওয়ার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আকাঙ্ক্ষা</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জগতে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নিমগ্ন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হওয়ার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মাধ্যমে</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নিজের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সত্তা</a:t>
            </a:r>
            <a:r>
              <a:rPr lang="en-US" sz="1600" dirty="0">
                <a:latin typeface="SutonnyOMJ" panose="01010600010101010101" pitchFamily="2" charset="0"/>
                <a:cs typeface="SutonnyOMJ" panose="01010600010101010101" pitchFamily="2" charset="0"/>
              </a:rPr>
              <a:t> ও </a:t>
            </a:r>
            <a:r>
              <a:rPr lang="en-US" sz="1600" dirty="0" err="1">
                <a:latin typeface="SutonnyOMJ" panose="01010600010101010101" pitchFamily="2" charset="0"/>
                <a:cs typeface="SutonnyOMJ" panose="01010600010101010101" pitchFamily="2" charset="0"/>
              </a:rPr>
              <a:t>শান্তি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খুঁজে</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পাওয়ার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উদযাপন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১৮.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হৃদয়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সমর্পণ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করেন</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হৃদয়কে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বাতাস</a:t>
            </a:r>
            <a:r>
              <a:rPr lang="en-US" sz="1600" dirty="0">
                <a:latin typeface="SutonnyOMJ" panose="01010600010101010101" pitchFamily="2" charset="0"/>
                <a:cs typeface="SutonnyOMJ" panose="01010600010101010101" pitchFamily="2" charset="0"/>
              </a:rPr>
              <a:t> ও </a:t>
            </a:r>
            <a:r>
              <a:rPr lang="en-US" sz="1600" dirty="0" err="1">
                <a:latin typeface="SutonnyOMJ" panose="01010600010101010101" pitchFamily="2" charset="0"/>
                <a:cs typeface="SutonnyOMJ" panose="01010600010101010101" pitchFamily="2" charset="0"/>
              </a:rPr>
              <a:t>বৃষ্টি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দ্বারা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ছিন্নভিন্ন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হওয়ার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জন্য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সমর্পণ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গভীরতম</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অনুভূতি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শুদ্ধকারী</a:t>
            </a:r>
            <a:r>
              <a:rPr lang="en-US" sz="1600" dirty="0">
                <a:latin typeface="SutonnyOMJ" panose="01010600010101010101" pitchFamily="2" charset="0"/>
                <a:cs typeface="SutonnyOMJ" panose="01010600010101010101" pitchFamily="2" charset="0"/>
              </a:rPr>
              <a:t> ও </a:t>
            </a:r>
            <a:r>
              <a:rPr lang="en-US" sz="1600" dirty="0" err="1">
                <a:latin typeface="SutonnyOMJ" panose="01010600010101010101" pitchFamily="2" charset="0"/>
                <a:cs typeface="SutonnyOMJ" panose="01010600010101010101" pitchFamily="2" charset="0"/>
              </a:rPr>
              <a:t>শক্তিশালী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শক্তির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কাছে</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নিবেদন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করেন</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১৯.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মৌমাছিদের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দেখেন</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তাদের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নিজেদের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পরাগরেণু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ঝেড়ে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ফেলতে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দেখেন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অত্যন্ত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মনোযোগ</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সহকারে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তাদের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উদ্দেশ্যপূর্ণ</a:t>
            </a:r>
            <a:r>
              <a:rPr lang="en-US" sz="1600" dirty="0">
                <a:latin typeface="SutonnyOMJ" panose="01010600010101010101" pitchFamily="2" charset="0"/>
                <a:cs typeface="SutonnyOMJ" panose="01010600010101010101" pitchFamily="2" charset="0"/>
              </a:rPr>
              <a:t> ও </a:t>
            </a:r>
            <a:r>
              <a:rPr lang="en-US" sz="1600" dirty="0" err="1">
                <a:latin typeface="SutonnyOMJ" panose="01010600010101010101" pitchFamily="2" charset="0"/>
                <a:cs typeface="SutonnyOMJ" panose="01010600010101010101" pitchFamily="2" charset="0"/>
              </a:rPr>
              <a:t>সূক্ষ্ম</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কাজটি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পর্যবেক্ষণ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করেন</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২০.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কখন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পাখির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ডাক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শোনেন</a:t>
            </a:r>
            <a:r>
              <a:rPr lang="en-US" sz="1600" dirty="0">
                <a:latin typeface="SutonnyOMJ" panose="01010600010101010101" pitchFamily="2" charset="0"/>
                <a:cs typeface="SutonnyOMJ" panose="01010600010101010101" pitchFamily="2" charset="0"/>
              </a:rPr>
              <a:t>? </a:t>
            </a:r>
          </a:p>
          <a:p>
            <a:pPr algn="just"/>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পাখির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ডাক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শোনেন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নিস্তব্ধতার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মুহূর্তে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অর্থা</a:t>
            </a:r>
            <a:r>
              <a:rPr lang="en-US" sz="1600" dirty="0">
                <a:latin typeface="SutonnyOMJ" panose="01010600010101010101" pitchFamily="2" charset="0"/>
                <a:cs typeface="SutonnyOMJ" panose="01010600010101010101" pitchFamily="2" charset="0"/>
              </a:rPr>
              <a:t>ৎ </a:t>
            </a:r>
            <a:r>
              <a:rPr lang="en-US" sz="1600" dirty="0" err="1">
                <a:latin typeface="SutonnyOMJ" panose="01010600010101010101" pitchFamily="2" charset="0"/>
                <a:cs typeface="SutonnyOMJ" panose="01010600010101010101" pitchFamily="2" charset="0"/>
              </a:rPr>
              <a:t>শান্ত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শান্তিপূর্ণ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ক্ষণে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পরিবেশের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প্রশান্তিকে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ধরে</a:t>
            </a:r>
            <a:r>
              <a:rPr lang="en-US" sz="16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3083970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518C6CD-A162-48B8-A944-F42541A00B20}"/>
              </a:ext>
            </a:extLst>
          </p:cNvPr>
          <p:cNvSpPr txBox="1">
            <a:spLocks/>
          </p:cNvSpPr>
          <p:nvPr/>
        </p:nvSpPr>
        <p:spPr>
          <a:xfrm>
            <a:off x="270588" y="274638"/>
            <a:ext cx="11663265" cy="1143000"/>
          </a:xfrm>
          <a:prstGeom prst="rect">
            <a:avLst/>
          </a:prstGeom>
          <a:solidFill>
            <a:schemeClr val="bg2">
              <a:lumMod val="75000"/>
            </a:schemeClr>
          </a:solid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Arial Black" pitchFamily="34" charset="0"/>
              </a:rPr>
              <a:t>Thank you all for staying and helping me.</a:t>
            </a:r>
          </a:p>
        </p:txBody>
      </p:sp>
      <p:pic>
        <p:nvPicPr>
          <p:cNvPr id="3" name="Picture 2">
            <a:extLst>
              <a:ext uri="{FF2B5EF4-FFF2-40B4-BE49-F238E27FC236}">
                <a16:creationId xmlns:a16="http://schemas.microsoft.com/office/drawing/2014/main" id="{A390CC37-F4BD-4F23-8CF5-87BD6E7183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588" y="1659467"/>
            <a:ext cx="11663264" cy="4923895"/>
          </a:xfrm>
          <a:prstGeom prst="rect">
            <a:avLst/>
          </a:prstGeom>
        </p:spPr>
      </p:pic>
    </p:spTree>
    <p:extLst>
      <p:ext uri="{BB962C8B-B14F-4D97-AF65-F5344CB8AC3E}">
        <p14:creationId xmlns:p14="http://schemas.microsoft.com/office/powerpoint/2010/main" val="2895843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1595</Words>
  <Application>Microsoft Office PowerPoint</Application>
  <PresentationFormat>Widescreen</PresentationFormat>
  <Paragraphs>350</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Arial Black</vt:lpstr>
      <vt:lpstr>Calibri</vt:lpstr>
      <vt:lpstr>Calibri Light</vt:lpstr>
      <vt:lpstr>Li Ador Noirrit Bold</vt:lpstr>
      <vt:lpstr>Li Ador Noirrit Light</vt:lpstr>
      <vt:lpstr>SutonnyOMJ</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12</cp:revision>
  <dcterms:created xsi:type="dcterms:W3CDTF">2026-08-25T09:24:49Z</dcterms:created>
  <dcterms:modified xsi:type="dcterms:W3CDTF">2026-09-03T08:04:33Z</dcterms:modified>
</cp:coreProperties>
</file>