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40" r:id="rId1"/>
  </p:sldMasterIdLst>
  <p:sldIdLst>
    <p:sldId id="267" r:id="rId2"/>
    <p:sldId id="256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embeddedFontLst>
    <p:embeddedFont>
      <p:font typeface="Vrinda" pitchFamily="2" charset="0"/>
      <p:regular r:id="rId15"/>
    </p:embeddedFont>
    <p:embeddedFont>
      <p:font typeface="Cambria" pitchFamily="18" charset="0"/>
      <p:regular r:id="rId16"/>
      <p:bold r:id="rId17"/>
      <p:italic r:id="rId18"/>
      <p:bold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552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10-Oct-26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5340" y="2372140"/>
            <a:ext cx="5247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সবাইকে</a:t>
            </a:r>
            <a:r>
              <a:rPr lang="en-US" sz="80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 </a:t>
            </a:r>
            <a:r>
              <a:rPr lang="en-US" sz="8000" b="1" dirty="0" err="1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স্বাগত</a:t>
            </a:r>
            <a:r>
              <a:rPr lang="en-US" sz="8000" b="1" dirty="0" err="1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ম</a:t>
            </a:r>
            <a:endParaRPr lang="en-US" sz="80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377565"/>
            <a:ext cx="4088296" cy="61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25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288035"/>
            <a:ext cx="5334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02365" y="656896"/>
            <a:ext cx="11068051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8000" b="1" i="0" u="none" dirty="0" err="1" smtClean="0">
                <a:solidFill>
                  <a:srgbClr val="38BDF8"/>
                </a:solidFill>
                <a:latin typeface="Hind Siliguri"/>
              </a:rPr>
              <a:t>রামানন্দের</a:t>
            </a:r>
            <a:r>
              <a:rPr lang="en-US" sz="8000" b="1" i="0" u="none" dirty="0" smtClean="0">
                <a:solidFill>
                  <a:srgbClr val="38BDF8"/>
                </a:solidFill>
                <a:latin typeface="Hind Siliguri"/>
              </a:rPr>
              <a:t> </a:t>
            </a:r>
            <a:r>
              <a:rPr lang="en-US" sz="8000" b="1" i="0" u="none" dirty="0" err="1" smtClean="0">
                <a:solidFill>
                  <a:srgbClr val="38BDF8"/>
                </a:solidFill>
                <a:latin typeface="Hind Siliguri"/>
              </a:rPr>
              <a:t>আক</a:t>
            </a:r>
            <a:r>
              <a:rPr lang="en-US" sz="8000" b="1" i="0" u="none" dirty="0" smtClean="0">
                <a:solidFill>
                  <a:srgbClr val="38BDF8"/>
                </a:solidFill>
                <a:latin typeface="Hind Siliguri"/>
              </a:rPr>
              <a:t> </a:t>
            </a:r>
            <a:r>
              <a:rPr sz="8000" b="1" i="0" u="none" dirty="0" smtClean="0">
                <a:solidFill>
                  <a:srgbClr val="38BDF8"/>
                </a:solidFill>
                <a:latin typeface="Hind Siliguri"/>
              </a:rPr>
              <a:t>মাধ্যমিক </a:t>
            </a:r>
            <a:r>
              <a:rPr sz="8000" b="1" i="0" u="none" dirty="0" err="1">
                <a:solidFill>
                  <a:srgbClr val="38BDF8"/>
                </a:solidFill>
                <a:latin typeface="Hind Siliguri"/>
              </a:rPr>
              <a:t>বিদ্যালয</a:t>
            </a:r>
            <a:r>
              <a:rPr sz="8000" b="1" i="0" u="none" dirty="0">
                <a:solidFill>
                  <a:srgbClr val="38BDF8"/>
                </a:solidFill>
                <a:latin typeface="Hind Siliguri"/>
              </a:rPr>
              <a:t>় </a:t>
            </a:r>
            <a:endParaRPr lang="en-US" sz="2800" b="1" i="0" u="none" dirty="0" smtClean="0">
              <a:solidFill>
                <a:srgbClr val="38BDF8"/>
              </a:solidFill>
              <a:latin typeface="Hind Siliguri"/>
            </a:endParaRPr>
          </a:p>
          <a:p>
            <a:pPr algn="l"/>
            <a:r>
              <a:rPr sz="2800" b="1" i="0" u="none" dirty="0" smtClean="0">
                <a:solidFill>
                  <a:srgbClr val="7030A0"/>
                </a:solidFill>
                <a:latin typeface="Hind Siliguri"/>
              </a:rPr>
              <a:t>• </a:t>
            </a:r>
            <a:r>
              <a:rPr sz="4000" b="1" i="0" u="none" dirty="0" err="1">
                <a:solidFill>
                  <a:srgbClr val="7030A0"/>
                </a:solidFill>
                <a:latin typeface="Hind Siliguri"/>
              </a:rPr>
              <a:t>ব্যবসায</a:t>
            </a:r>
            <a:r>
              <a:rPr sz="4000" b="1" i="0" u="none" dirty="0">
                <a:solidFill>
                  <a:srgbClr val="7030A0"/>
                </a:solidFill>
                <a:latin typeface="Hind Siliguri"/>
              </a:rPr>
              <a:t>় </a:t>
            </a:r>
            <a:r>
              <a:rPr sz="4000" b="1" i="0" u="none" dirty="0" err="1">
                <a:solidFill>
                  <a:srgbClr val="7030A0"/>
                </a:solidFill>
                <a:latin typeface="Hind Siliguri"/>
              </a:rPr>
              <a:t>শিক্ষা</a:t>
            </a:r>
            <a:r>
              <a:rPr sz="4000" b="1" i="0" u="none" dirty="0">
                <a:solidFill>
                  <a:srgbClr val="7030A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7030A0"/>
                </a:solidFill>
                <a:latin typeface="Hind Siliguri"/>
              </a:rPr>
              <a:t>শাখা</a:t>
            </a:r>
            <a:endParaRPr sz="4000" b="1" i="0" u="none" dirty="0">
              <a:solidFill>
                <a:srgbClr val="7030A0"/>
              </a:solidFill>
              <a:latin typeface="Hind Siligu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365" y="4326144"/>
            <a:ext cx="3023264" cy="6027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 dirty="0" err="1">
                <a:solidFill>
                  <a:srgbClr val="FFFFFF"/>
                </a:solidFill>
                <a:latin typeface="Hind Siliguri"/>
              </a:rPr>
              <a:t>হিসাববিজ্ঞান</a:t>
            </a:r>
            <a:r>
              <a:rPr sz="390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3900" b="1" i="0" u="none" dirty="0" err="1">
                <a:solidFill>
                  <a:srgbClr val="FFFFFF"/>
                </a:solidFill>
                <a:latin typeface="Hind Siliguri"/>
              </a:rPr>
              <a:t>পরিচিতি</a:t>
            </a:r>
            <a:endParaRPr sz="3900" b="1" i="0" u="none" dirty="0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3" y="2558779"/>
            <a:ext cx="62865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200" b="1" i="0" u="none" dirty="0" smtClean="0">
                <a:solidFill>
                  <a:srgbClr val="002060"/>
                </a:solidFill>
                <a:latin typeface="Hind Siliguri"/>
              </a:rPr>
              <a:t>        </a:t>
            </a:r>
            <a:r>
              <a:rPr sz="3200" b="1" i="0" u="none" dirty="0" err="1" smtClean="0">
                <a:solidFill>
                  <a:srgbClr val="002060"/>
                </a:solidFill>
                <a:latin typeface="Hind Siliguri"/>
              </a:rPr>
              <a:t>নবম</a:t>
            </a:r>
            <a:r>
              <a:rPr sz="3200" b="1" i="0" u="none" dirty="0" smtClean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শ্রেণি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endParaRPr lang="en-US" sz="3200" b="1" i="0" u="none" dirty="0" smtClean="0">
              <a:solidFill>
                <a:srgbClr val="002060"/>
              </a:solidFill>
              <a:latin typeface="Hind Siliguri"/>
            </a:endParaRPr>
          </a:p>
          <a:p>
            <a:pPr algn="l"/>
            <a:r>
              <a:rPr sz="3200" b="1" i="0" u="none" dirty="0" smtClean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হিসাববিজ্ঞান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প্রথম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অধ্যায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়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89913" y="3028930"/>
            <a:ext cx="3157332" cy="3743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54896" y="3949147"/>
            <a:ext cx="35350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solidFill>
                  <a:srgbClr val="002060"/>
                </a:solidFill>
              </a:rPr>
              <a:t>তন্ময়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</a:rPr>
              <a:t>বৈদ্য</a:t>
            </a:r>
            <a:r>
              <a:rPr lang="en-US" sz="4000" b="1" dirty="0" smtClean="0">
                <a:solidFill>
                  <a:srgbClr val="002060"/>
                </a:solidFill>
              </a:rPr>
              <a:t> </a:t>
            </a:r>
          </a:p>
          <a:p>
            <a:pPr algn="r"/>
            <a:r>
              <a:rPr lang="en-US" sz="4000" b="1" dirty="0" err="1" smtClean="0">
                <a:solidFill>
                  <a:sysClr val="windowText" lastClr="000000"/>
                </a:solidFill>
              </a:rPr>
              <a:t>সিনিয়র</a:t>
            </a:r>
            <a:r>
              <a:rPr lang="en-US" sz="4000" b="1" dirty="0" smtClean="0">
                <a:solidFill>
                  <a:sysClr val="windowText" lastClr="000000"/>
                </a:solidFill>
              </a:rPr>
              <a:t> </a:t>
            </a:r>
            <a:r>
              <a:rPr lang="en-US" sz="4000" b="1" dirty="0" err="1" smtClean="0">
                <a:solidFill>
                  <a:sysClr val="windowText" lastClr="000000"/>
                </a:solidFill>
              </a:rPr>
              <a:t>শিক্ষক</a:t>
            </a:r>
            <a:endParaRPr lang="en-US" sz="4000" b="1" dirty="0" smtClean="0">
              <a:solidFill>
                <a:sysClr val="windowText" lastClr="000000"/>
              </a:solidFill>
            </a:endParaRPr>
          </a:p>
          <a:p>
            <a:pPr algn="r"/>
            <a:r>
              <a:rPr lang="as-IN" sz="4000" b="1" dirty="0">
                <a:solidFill>
                  <a:sysClr val="windowText" lastClr="000000"/>
                </a:solidFill>
                <a:latin typeface="Hind Siliguri"/>
              </a:rPr>
              <a:t>ব্যবসায় </a:t>
            </a:r>
            <a:r>
              <a:rPr lang="as-IN" sz="4000" b="1" dirty="0" smtClean="0">
                <a:solidFill>
                  <a:sysClr val="windowText" lastClr="000000"/>
                </a:solidFill>
                <a:latin typeface="Hind Siliguri"/>
              </a:rPr>
              <a:t>শিক্ষা</a:t>
            </a:r>
            <a:endParaRPr lang="en-US" sz="4000" b="1" dirty="0" smtClean="0">
              <a:solidFill>
                <a:sysClr val="windowText" lastClr="000000"/>
              </a:solidFill>
              <a:latin typeface="Hind Siliguri"/>
            </a:endParaRPr>
          </a:p>
          <a:p>
            <a:pPr algn="r"/>
            <a:r>
              <a:rPr lang="en-US" sz="4000" b="1" dirty="0" err="1" smtClean="0">
                <a:solidFill>
                  <a:srgbClr val="7030A0"/>
                </a:solidFill>
                <a:latin typeface="Hind Siliguri"/>
              </a:rPr>
              <a:t>ফোন</a:t>
            </a:r>
            <a:r>
              <a:rPr lang="en-US" sz="4000" b="1" dirty="0" smtClean="0">
                <a:solidFill>
                  <a:srgbClr val="7030A0"/>
                </a:solidFill>
                <a:latin typeface="Hind Siliguri"/>
              </a:rPr>
              <a:t> ০১৭৪২৪৮৭৪০৪</a:t>
            </a:r>
            <a:r>
              <a:rPr lang="en-US" sz="4000" b="1" dirty="0" smtClean="0">
                <a:solidFill>
                  <a:srgbClr val="7030A0"/>
                </a:solidFill>
              </a:rPr>
              <a:t> 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902515"/>
            <a:ext cx="3429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70" y="3607978"/>
            <a:ext cx="304800" cy="3048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50" y="5024230"/>
            <a:ext cx="3810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41007" y="836559"/>
            <a:ext cx="2603277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এই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পাঠ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শেষে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শিক্ষার্থীরা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...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1771" y="1963659"/>
            <a:ext cx="9499324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হিসাববিজ্ঞানের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ধারণা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এর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উ</a:t>
            </a:r>
            <a:r>
              <a:rPr b="1" i="0" u="none" dirty="0" err="1">
                <a:solidFill>
                  <a:srgbClr val="002060"/>
                </a:solidFill>
                <a:latin typeface="Hind Siliguri"/>
              </a:rPr>
              <a:t>ৎপত্তি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সম্পর্কে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বলতে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পারবে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51771" y="3638550"/>
            <a:ext cx="6381750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হিসাববিজ্ঞানের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উদ্দেশ্য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গুরুত্ব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ব্যাখ্যা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করতে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পারবে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11238" y="5085374"/>
            <a:ext cx="7451863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হিসাব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তথ্যের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অভ্যন্তরীণ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বাহ্যিক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ব্যবহারকারী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চিহ্নিত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করতে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পারবে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96115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3" y="2535445"/>
            <a:ext cx="5295900" cy="1095375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3" y="3821320"/>
            <a:ext cx="5295900" cy="1095375"/>
          </a:xfrm>
          <a:prstGeom prst="roundRect">
            <a:avLst>
              <a:gd name="adj" fmla="val 1043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3" y="2535445"/>
            <a:ext cx="38100" cy="10953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3" y="3821320"/>
            <a:ext cx="38100" cy="10953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3" y="1725810"/>
            <a:ext cx="5295900" cy="400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670" y="201878"/>
            <a:ext cx="3859698" cy="2915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7703" y="1255367"/>
            <a:ext cx="4663136" cy="43281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4000" b="1" i="0" u="none" dirty="0" err="1">
                <a:solidFill>
                  <a:srgbClr val="002060"/>
                </a:solidFill>
                <a:latin typeface="Hind Siliguri"/>
              </a:rPr>
              <a:t>হিসাববিজ্ঞানের</a:t>
            </a:r>
            <a:r>
              <a:rPr sz="40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2060"/>
                </a:solidFill>
                <a:latin typeface="Hind Siliguri"/>
              </a:rPr>
              <a:t>ধারণা</a:t>
            </a:r>
            <a:r>
              <a:rPr sz="40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4000" b="1" i="0" u="none" dirty="0" err="1">
                <a:solidFill>
                  <a:srgbClr val="002060"/>
                </a:solidFill>
                <a:latin typeface="Hind Siliguri"/>
              </a:rPr>
              <a:t>উ</a:t>
            </a:r>
            <a:r>
              <a:rPr sz="2400" b="1" i="0" u="none" dirty="0" err="1">
                <a:solidFill>
                  <a:srgbClr val="002060"/>
                </a:solidFill>
                <a:latin typeface="Hind Siliguri"/>
              </a:rPr>
              <a:t>ৎপত্তি</a:t>
            </a:r>
            <a:endParaRPr sz="24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301" y="2652245"/>
            <a:ext cx="5140643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হিসাববিজ্ঞান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কী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3" y="3309311"/>
            <a:ext cx="6040115" cy="30008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আর্থিক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তথ্য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সংগ্রহ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,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শ্রেণিবদ্ধকরণ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ফলাফল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নির্ণয়ের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বিজ্ঞান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8077" y="3876564"/>
            <a:ext cx="5140643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Hind Siliguri"/>
              </a:rPr>
              <a:t>লুকা</a:t>
            </a:r>
            <a:r>
              <a:rPr sz="32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Hind Siliguri"/>
              </a:rPr>
              <a:t>প্যাসিওলি</a:t>
            </a:r>
            <a:endParaRPr sz="32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6301" y="4660215"/>
            <a:ext cx="6716582" cy="31547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১৪৯৪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সালে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দুতরফা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দাখিলা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পদ্ধতির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মূলনীতি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প্রচার</a:t>
            </a:r>
            <a:r>
              <a:rPr sz="32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2060"/>
                </a:solidFill>
                <a:latin typeface="Hind Siliguri"/>
              </a:rPr>
              <a:t>করেন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69504" y="2953853"/>
            <a:ext cx="3505200" cy="1916310"/>
          </a:xfrm>
          <a:prstGeom prst="roundRect">
            <a:avLst>
              <a:gd name="adj" fmla="val 59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" name="Rounded Rectangle 3"/>
          <p:cNvSpPr/>
          <p:nvPr/>
        </p:nvSpPr>
        <p:spPr>
          <a:xfrm>
            <a:off x="1626704" y="5207214"/>
            <a:ext cx="3505200" cy="1916310"/>
          </a:xfrm>
          <a:prstGeom prst="roundRect">
            <a:avLst>
              <a:gd name="adj" fmla="val 59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0" y="2274679"/>
            <a:ext cx="30480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504" y="1935462"/>
            <a:ext cx="3048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304" y="4495595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74304" y="863498"/>
            <a:ext cx="3901709" cy="417422"/>
          </a:xfrm>
          <a:prstGeom prst="rect">
            <a:avLst/>
          </a:prstGeom>
          <a:solidFill>
            <a:schemeClr val="accent3"/>
          </a:solidFill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3600" b="1" i="0" u="none" dirty="0" err="1">
                <a:solidFill>
                  <a:srgbClr val="002060"/>
                </a:solidFill>
                <a:latin typeface="Hind Siliguri"/>
              </a:rPr>
              <a:t>হিসাববিজ্ঞানের</a:t>
            </a:r>
            <a:r>
              <a:rPr sz="36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002060"/>
                </a:solidFill>
                <a:latin typeface="Hind Siliguri"/>
              </a:rPr>
              <a:t>উদ্দেশ্য</a:t>
            </a:r>
            <a:r>
              <a:rPr sz="36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3600" b="1" i="0" u="none" dirty="0" err="1">
                <a:solidFill>
                  <a:srgbClr val="002060"/>
                </a:solidFill>
                <a:latin typeface="Hind Siliguri"/>
              </a:rPr>
              <a:t>গুরুত্ব</a:t>
            </a:r>
            <a:endParaRPr sz="36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9442" y="2211635"/>
            <a:ext cx="31403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স্থায়ী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হিসাব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সংরক্ষণ</a:t>
            </a:r>
            <a:endParaRPr sz="28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410" y="2948198"/>
            <a:ext cx="4531690" cy="2904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সকল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লেনদেনের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নির্ভুল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স্থায়ী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লিপিবদ্ধকরণ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50016" y="1809375"/>
            <a:ext cx="31403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ফলাফল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নির্ণয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50016" y="2814390"/>
            <a:ext cx="3751027" cy="2904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নির্দিষ্ট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সময়ান্তে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লাভ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ক্ষতি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নিরূপণ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14094" y="4353665"/>
            <a:ext cx="314039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প্রতারণা</a:t>
            </a:r>
            <a:r>
              <a:rPr sz="28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Hind Siliguri"/>
              </a:rPr>
              <a:t>রোধ</a:t>
            </a:r>
            <a:endParaRPr sz="28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5251" y="5385627"/>
            <a:ext cx="3880871" cy="2904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সম্পদের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সুরক্ষা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জালিয়াতি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প্রতিরোধ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3" y="2570713"/>
            <a:ext cx="6644580" cy="2310705"/>
          </a:xfrm>
          <a:prstGeom prst="roundRect">
            <a:avLst>
              <a:gd name="adj" fmla="val 6595"/>
            </a:avLst>
          </a:prstGeom>
          <a:solidFill>
            <a:srgbClr val="F0FDF4"/>
          </a:solidFill>
          <a:ln w="1905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23950" y="3058745"/>
            <a:ext cx="1599367" cy="36195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181" y="1821060"/>
            <a:ext cx="3947219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181" y="1821060"/>
            <a:ext cx="3456889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6208" y="1040304"/>
            <a:ext cx="1365758" cy="41742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3600" b="1" i="0" u="none" dirty="0" err="1">
                <a:solidFill>
                  <a:srgbClr val="002060"/>
                </a:solidFill>
                <a:latin typeface="Hind Siliguri"/>
              </a:rPr>
              <a:t>একক</a:t>
            </a:r>
            <a:r>
              <a:rPr sz="36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002060"/>
                </a:solidFill>
                <a:latin typeface="Hind Siliguri"/>
              </a:rPr>
              <a:t>কাজ</a:t>
            </a:r>
            <a:endParaRPr sz="36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3950" y="2989808"/>
            <a:ext cx="167225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FF"/>
                </a:solidFill>
                <a:latin typeface="Hind Siliguri"/>
              </a:rPr>
              <a:t>সময়</a:t>
            </a:r>
            <a:r>
              <a:rPr sz="2800" b="1" i="0" u="none" dirty="0">
                <a:solidFill>
                  <a:srgbClr val="FFFFFF"/>
                </a:solidFill>
                <a:latin typeface="Hind Siliguri"/>
              </a:rPr>
              <a:t>: ৫ </a:t>
            </a:r>
            <a:r>
              <a:rPr sz="2800" b="1" i="0" u="none" dirty="0" err="1">
                <a:solidFill>
                  <a:srgbClr val="FFFFFF"/>
                </a:solidFill>
                <a:latin typeface="Hind Siliguri"/>
              </a:rPr>
              <a:t>মিনিট</a:t>
            </a:r>
            <a:endParaRPr sz="2800" b="1" i="0" u="none" dirty="0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555" y="3447009"/>
            <a:ext cx="631672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প্রশ্ন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: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হিসাববিজ্ঞানকে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ব্যবসায়ের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ভাষা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বলা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হয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় </a:t>
            </a:r>
            <a:r>
              <a:rPr sz="2400" b="1" i="0" u="none" dirty="0" err="1">
                <a:solidFill>
                  <a:srgbClr val="14532D"/>
                </a:solidFill>
                <a:latin typeface="Hind Siliguri"/>
              </a:rPr>
              <a:t>কেন</a:t>
            </a:r>
            <a:r>
              <a:rPr sz="2400" b="1" i="0" u="none" dirty="0">
                <a:solidFill>
                  <a:srgbClr val="14532D"/>
                </a:solidFill>
                <a:latin typeface="Hind Siliguri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49" y="3970892"/>
            <a:ext cx="6015931" cy="8681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প্রতিষ্ঠান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সম্পর্কিত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সকল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আর্থিক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তথ্য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ও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ফলাফল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সংশ্লিষ্ট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বিভিন্ন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পক্ষকে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অবহিত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করার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মাধ্যম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হিসেবে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হিসাববিজ্ঞান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কাজ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করে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।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তাই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একে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ব্যবসায়ের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ভাষা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বলা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166534"/>
                </a:solidFill>
                <a:latin typeface="Hind Siliguri"/>
              </a:rPr>
              <a:t>হয</a:t>
            </a:r>
            <a:r>
              <a:rPr sz="2400" b="1" i="0" u="none" dirty="0">
                <a:solidFill>
                  <a:srgbClr val="166534"/>
                </a:solidFill>
                <a:latin typeface="Hind Siliguri"/>
              </a:rPr>
              <a:t>়।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44978"/>
            <a:ext cx="5334000" cy="2162175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>
              <a:solidFill>
                <a:srgbClr val="00206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824336" y="2644978"/>
            <a:ext cx="5334000" cy="2162175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b="1">
              <a:solidFill>
                <a:srgbClr val="002060"/>
              </a:solidFill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487937"/>
            <a:ext cx="152400" cy="180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878464"/>
            <a:ext cx="152400" cy="180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268995"/>
            <a:ext cx="152400" cy="1809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487937"/>
            <a:ext cx="152400" cy="1809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878464"/>
            <a:ext cx="152400" cy="180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4268995"/>
            <a:ext cx="152400" cy="180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86609" y="1490879"/>
            <a:ext cx="4977325" cy="3718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4800" b="1" i="0" u="none" dirty="0" err="1">
                <a:solidFill>
                  <a:srgbClr val="002060"/>
                </a:solidFill>
                <a:latin typeface="Hind Siliguri"/>
              </a:rPr>
              <a:t>হিসাব</a:t>
            </a:r>
            <a:r>
              <a:rPr sz="4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4800" b="1" i="0" u="none" dirty="0" err="1">
                <a:solidFill>
                  <a:srgbClr val="002060"/>
                </a:solidFill>
                <a:latin typeface="Hind Siliguri"/>
              </a:rPr>
              <a:t>তথ্যের</a:t>
            </a:r>
            <a:r>
              <a:rPr sz="4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4800" b="1" i="0" u="none" dirty="0" err="1">
                <a:solidFill>
                  <a:srgbClr val="002060"/>
                </a:solidFill>
                <a:latin typeface="Hind Siliguri"/>
              </a:rPr>
              <a:t>ব্যবহারকারীগণ</a:t>
            </a:r>
            <a:endParaRPr sz="48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949773"/>
            <a:ext cx="506063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070C0"/>
                </a:solidFill>
                <a:latin typeface="Hind Siliguri"/>
              </a:rPr>
              <a:t>অভ্যন্তরীণ</a:t>
            </a:r>
            <a:r>
              <a:rPr sz="3200" b="1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70C0"/>
                </a:solidFill>
                <a:latin typeface="Hind Siliguri"/>
              </a:rPr>
              <a:t>ব্যবহারকারী</a:t>
            </a:r>
            <a:endParaRPr sz="3200" b="1" i="0" u="none" dirty="0">
              <a:solidFill>
                <a:srgbClr val="0070C0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21768" y="2949773"/>
            <a:ext cx="506063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070C0"/>
                </a:solidFill>
                <a:latin typeface="Hind Siliguri"/>
              </a:rPr>
              <a:t>বাহ্যিক</a:t>
            </a:r>
            <a:r>
              <a:rPr sz="2800" b="1" i="0" u="none" dirty="0">
                <a:solidFill>
                  <a:srgbClr val="0070C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70C0"/>
                </a:solidFill>
                <a:latin typeface="Hind Siliguri"/>
              </a:rPr>
              <a:t>ব্যবহারকারী</a:t>
            </a:r>
            <a:endParaRPr sz="2800" b="1" i="0" u="none" dirty="0">
              <a:solidFill>
                <a:srgbClr val="0070C0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1" y="3445081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2060"/>
                </a:solidFill>
                <a:latin typeface="Hind Siliguri"/>
              </a:rPr>
              <a:t>ব্যবস্থাপকবৃন্দ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1" y="3835599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2060"/>
                </a:solidFill>
                <a:latin typeface="Hind Siliguri"/>
              </a:rPr>
              <a:t>উদ্যোক্তা ও মালিকগণ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1" y="4226133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2060"/>
                </a:solidFill>
                <a:latin typeface="Hind Siliguri"/>
              </a:rPr>
              <a:t>উচ্চপদস্থ কর্মকর্তাগণ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1" y="3445081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 dirty="0" smtClean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ঋণদানকারী</a:t>
            </a:r>
            <a:endParaRPr sz="28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05574" y="3835599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2060"/>
                </a:solidFill>
                <a:latin typeface="Hind Siliguri"/>
              </a:rPr>
              <a:t>সরকার ও রাজস্ব বোর্ড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3201" y="4226133"/>
            <a:ext cx="4819651" cy="430887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02060"/>
                </a:solidFill>
                <a:latin typeface="Hind Siliguri"/>
              </a:rPr>
              <a:t>পাওনাদার ও বিনিয়োগকারী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3" y="2376487"/>
            <a:ext cx="6644580" cy="3693009"/>
          </a:xfrm>
          <a:prstGeom prst="roundRect">
            <a:avLst>
              <a:gd name="adj" fmla="val 5645"/>
            </a:avLst>
          </a:prstGeom>
          <a:solidFill>
            <a:srgbClr val="EFF6FF"/>
          </a:solidFill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 dirty="0"/>
          </a:p>
        </p:txBody>
      </p:sp>
      <p:sp>
        <p:nvSpPr>
          <p:cNvPr id="3" name="Rounded Rectangle 2"/>
          <p:cNvSpPr/>
          <p:nvPr/>
        </p:nvSpPr>
        <p:spPr>
          <a:xfrm>
            <a:off x="1488393" y="2257121"/>
            <a:ext cx="2036691" cy="36195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181" y="1821060"/>
            <a:ext cx="3947219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783" y="1139688"/>
            <a:ext cx="2385391" cy="3718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4400" b="1" i="0" u="none" dirty="0" err="1">
                <a:solidFill>
                  <a:srgbClr val="0F172A"/>
                </a:solidFill>
                <a:latin typeface="Hind Siliguri"/>
              </a:rPr>
              <a:t>জোড়ায</a:t>
            </a:r>
            <a:r>
              <a:rPr sz="4400" b="1" i="0" u="none" dirty="0">
                <a:solidFill>
                  <a:srgbClr val="0F172A"/>
                </a:solidFill>
                <a:latin typeface="Hind Siliguri"/>
              </a:rPr>
              <a:t>় </a:t>
            </a:r>
            <a:r>
              <a:rPr sz="4400" b="1" i="0" u="none" dirty="0" err="1">
                <a:solidFill>
                  <a:srgbClr val="0F172A"/>
                </a:solidFill>
                <a:latin typeface="Hind Siliguri"/>
              </a:rPr>
              <a:t>কাজ</a:t>
            </a:r>
            <a:endParaRPr sz="44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4942" y="2257121"/>
            <a:ext cx="205656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FF"/>
                </a:solidFill>
                <a:latin typeface="Hind Siliguri"/>
              </a:rPr>
              <a:t>সময়</a:t>
            </a:r>
            <a:r>
              <a:rPr sz="2800" b="1" i="0" u="none" dirty="0">
                <a:solidFill>
                  <a:srgbClr val="FFFFFF"/>
                </a:solidFill>
                <a:latin typeface="Hind Siliguri"/>
              </a:rPr>
              <a:t>: ৮ </a:t>
            </a:r>
            <a:r>
              <a:rPr sz="2800" b="1" i="0" u="none" dirty="0" err="1">
                <a:solidFill>
                  <a:srgbClr val="FFFFFF"/>
                </a:solidFill>
                <a:latin typeface="Hind Siliguri"/>
              </a:rPr>
              <a:t>মিনিট</a:t>
            </a:r>
            <a:endParaRPr sz="2800" b="1" i="0" u="none" dirty="0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555" y="3252797"/>
            <a:ext cx="631672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1E3A8A"/>
                </a:solidFill>
                <a:latin typeface="Hind Siliguri"/>
              </a:rPr>
              <a:t>তালিকা</a:t>
            </a:r>
            <a:r>
              <a:rPr sz="280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1E3A8A"/>
                </a:solidFill>
                <a:latin typeface="Hind Siliguri"/>
              </a:rPr>
              <a:t>তৈরি</a:t>
            </a:r>
            <a:r>
              <a:rPr sz="280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1E3A8A"/>
                </a:solidFill>
                <a:latin typeface="Hind Siliguri"/>
              </a:rPr>
              <a:t>কর</a:t>
            </a:r>
            <a:r>
              <a:rPr sz="2800" b="1" i="0" u="none" dirty="0">
                <a:solidFill>
                  <a:srgbClr val="1E3A8A"/>
                </a:solidFill>
                <a:latin typeface="Hind Siliguri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49" y="3776669"/>
            <a:ext cx="6015931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তোমার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বিদ্যালয়ের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সামনে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একটি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মুদির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দোকান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ও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একটি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ব্যাংকের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বার্ষিক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হিসাব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সংরক্ষণের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৩টি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করে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পার্থক্য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খাত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উল্লেখ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1E40AF"/>
                </a:solidFill>
                <a:latin typeface="Hind Siliguri"/>
              </a:rPr>
              <a:t>কর</a:t>
            </a:r>
            <a:r>
              <a:rPr sz="2800" b="0" i="0" u="none" dirty="0">
                <a:solidFill>
                  <a:srgbClr val="1E40AF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55" y="5230974"/>
            <a:ext cx="5499904" cy="31931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জোড়ায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়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আলোচনা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করে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খাতগুলোর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সংক্ষিপ্ত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বিবরণ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Hind Siliguri"/>
              </a:rPr>
              <a:t>লিখ</a:t>
            </a:r>
            <a:r>
              <a:rPr sz="2800" b="1" i="0" u="none" dirty="0">
                <a:solidFill>
                  <a:srgbClr val="002060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54535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54535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54535"/>
            <a:ext cx="3505200" cy="15430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6" y="457209"/>
            <a:ext cx="2861361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Hind Siliguri"/>
              </a:rPr>
              <a:t>হিসাববিজ্ঞানের ঐতিহাসিক বিকাশ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59335"/>
            <a:ext cx="314039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প্রাচীনকাল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1" y="3678436"/>
            <a:ext cx="2990851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দেয়ালে দাগ কেটে বা রশিতে গিঁট দিয়ে হিসাব রাখা হতো।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0" y="3259335"/>
            <a:ext cx="314039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মধ্যযুগ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1" y="3678436"/>
            <a:ext cx="2990851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লুকা প্যাসিওলির ‘সুমা ডি আরিথমেটিকা’ গ্রন্থ প্রকাশ (১৪৯৪)।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0" y="3259335"/>
            <a:ext cx="314039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আধুনিক যুগ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1" y="3678436"/>
            <a:ext cx="2990851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কম্পিউটার ও সফটওয়্যারের মাধ্যমে নির্ভুল হিসাব প্রক্রিয়াকরণ।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43702" y="2376486"/>
            <a:ext cx="6644580" cy="3573739"/>
          </a:xfrm>
          <a:prstGeom prst="roundRect">
            <a:avLst>
              <a:gd name="adj" fmla="val 5645"/>
            </a:avLst>
          </a:prstGeom>
          <a:solidFill>
            <a:srgbClr val="FEF3C7"/>
          </a:solidFill>
          <a:ln w="1905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001452" y="2126237"/>
            <a:ext cx="1692132" cy="514360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181" y="1821060"/>
            <a:ext cx="3947219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277" y="248795"/>
            <a:ext cx="3947219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4697" y="1208472"/>
            <a:ext cx="2358887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4800" b="1" i="0" u="none" dirty="0" err="1">
                <a:solidFill>
                  <a:srgbClr val="0F172A"/>
                </a:solidFill>
                <a:latin typeface="Hind Siliguri"/>
              </a:rPr>
              <a:t>দলীয</a:t>
            </a:r>
            <a:r>
              <a:rPr sz="4800" b="1" i="0" u="none" dirty="0">
                <a:solidFill>
                  <a:srgbClr val="0F172A"/>
                </a:solidFill>
                <a:latin typeface="Hind Siliguri"/>
              </a:rPr>
              <a:t>় </a:t>
            </a:r>
            <a:r>
              <a:rPr sz="4800" b="1" i="0" u="none" dirty="0" err="1">
                <a:solidFill>
                  <a:srgbClr val="0F172A"/>
                </a:solidFill>
                <a:latin typeface="Hind Siliguri"/>
              </a:rPr>
              <a:t>কাজ</a:t>
            </a:r>
            <a:endParaRPr sz="48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0596" y="2237986"/>
            <a:ext cx="155298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02060"/>
                </a:solidFill>
                <a:latin typeface="Hind Siliguri"/>
              </a:rPr>
              <a:t>সময়</a:t>
            </a:r>
            <a:r>
              <a:rPr b="1" i="0" u="none" dirty="0">
                <a:solidFill>
                  <a:srgbClr val="002060"/>
                </a:solidFill>
                <a:latin typeface="Hind Siliguri"/>
              </a:rPr>
              <a:t>: ১০ </a:t>
            </a:r>
            <a:r>
              <a:rPr b="1" i="0" u="none" dirty="0" err="1">
                <a:solidFill>
                  <a:srgbClr val="002060"/>
                </a:solidFill>
                <a:latin typeface="Hind Siliguri"/>
              </a:rPr>
              <a:t>মিনিট</a:t>
            </a:r>
            <a:endParaRPr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555" y="3252797"/>
            <a:ext cx="631672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78350F"/>
                </a:solidFill>
                <a:latin typeface="Hind Siliguri"/>
              </a:rPr>
              <a:t>দলগত</a:t>
            </a:r>
            <a:r>
              <a:rPr sz="2800" b="1" i="0" u="none" dirty="0">
                <a:solidFill>
                  <a:srgbClr val="78350F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78350F"/>
                </a:solidFill>
                <a:latin typeface="Hind Siliguri"/>
              </a:rPr>
              <a:t>উপস্থাপন</a:t>
            </a:r>
            <a:r>
              <a:rPr sz="2800" b="1" i="0" u="none" dirty="0">
                <a:solidFill>
                  <a:srgbClr val="78350F"/>
                </a:solidFill>
                <a:latin typeface="Hind Siliguri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49" y="3776667"/>
            <a:ext cx="6015931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>
                <a:solidFill>
                  <a:srgbClr val="92400E"/>
                </a:solidFill>
                <a:latin typeface="Hind Siliguri"/>
              </a:rPr>
              <a:t>‘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পদ্মা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ট্রেডার্স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’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নামক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একটি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প্রতিষ্ঠানের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অভ্যন্তরীণ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ও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বাহ্যিক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ব্যবহারকারীদের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৫টি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সুনির্দিষ্ট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নাম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ছক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আকারে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খাতায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়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লিখে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উপস্থাপন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কর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3951" y="5115412"/>
            <a:ext cx="4680769" cy="31931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প্রতিটি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পক্ষের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তথ্যের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প্রয়োজনীয়তা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ব্যাখ্যা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92400E"/>
                </a:solidFill>
                <a:latin typeface="Hind Siliguri"/>
              </a:rPr>
              <a:t>কর</a:t>
            </a:r>
            <a:r>
              <a:rPr sz="2800" b="1" i="0" u="none" dirty="0">
                <a:solidFill>
                  <a:srgbClr val="92400E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9256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rgbClr val="00206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34506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rgbClr val="00206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29756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4353" y="650531"/>
            <a:ext cx="1083630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4000" b="1" i="0" u="none" dirty="0" err="1">
                <a:solidFill>
                  <a:srgbClr val="002060"/>
                </a:solidFill>
                <a:latin typeface="Hind Siliguri"/>
              </a:rPr>
              <a:t>মূল্যায়ন</a:t>
            </a:r>
            <a:endParaRPr sz="4000" b="1" i="0" u="none" dirty="0">
              <a:solidFill>
                <a:srgbClr val="002060"/>
              </a:solidFill>
              <a:latin typeface="Hind Siligu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1" y="2621160"/>
            <a:ext cx="1061085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i="0" u="none">
                <a:solidFill>
                  <a:srgbClr val="002060"/>
                </a:solidFill>
                <a:latin typeface="Hind Siliguri"/>
              </a:rPr>
              <a:t>১. হিসাববিজ্ঞানের জনক কে?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1" y="3573660"/>
            <a:ext cx="1061085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i="0" u="none">
                <a:solidFill>
                  <a:srgbClr val="002060"/>
                </a:solidFill>
                <a:latin typeface="Hind Siliguri"/>
              </a:rPr>
              <a:t>২. দুতরফা দাখিলা পদ্ধতি কত সালে প্রবর্তিত হয়?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1" y="4526160"/>
            <a:ext cx="1061085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i="0" u="none">
                <a:solidFill>
                  <a:srgbClr val="002060"/>
                </a:solidFill>
                <a:latin typeface="Hind Siliguri"/>
              </a:rPr>
              <a:t>৩. ব্যাংকের ঋণ কোন ধরনের হিসাব ব্যবহারকারীর অন্তর্ভুক্ত?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67400" y="4441477"/>
            <a:ext cx="4572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b="1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9236" y="1291744"/>
            <a:ext cx="189775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 u="none" dirty="0" err="1">
                <a:solidFill>
                  <a:srgbClr val="7030A0"/>
                </a:solidFill>
                <a:latin typeface="Hind Siliguri"/>
              </a:rPr>
              <a:t>বাড়ির</a:t>
            </a:r>
            <a:r>
              <a:rPr sz="4000" b="1" i="0" u="none" dirty="0">
                <a:solidFill>
                  <a:srgbClr val="7030A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7030A0"/>
                </a:solidFill>
                <a:latin typeface="Hind Siliguri"/>
              </a:rPr>
              <a:t>কাজ</a:t>
            </a:r>
            <a:endParaRPr sz="4000" b="1" i="0" u="none" dirty="0">
              <a:solidFill>
                <a:srgbClr val="7030A0"/>
              </a:solidFill>
              <a:latin typeface="Hind Siligu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2842" y="2778480"/>
            <a:ext cx="10626328" cy="939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sz="4000" b="1" i="0" u="none">
                <a:solidFill>
                  <a:srgbClr val="002060"/>
                </a:solidFill>
                <a:latin typeface="Hind Siliguri"/>
              </a:rPr>
              <a:t>“ব্যবসায়ের সাফল্য ও উন্নয়নে হিসাববিজ্ঞানের ভূমিকা অপরিহার্য”— বিশ্লেষণ কর।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36163" y="3860453"/>
            <a:ext cx="5119687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আগামী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ক্লাসে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খাতায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়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লিখে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বিদ্যালয়ে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জমা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দিবে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।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সবাইকে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Hind Siliguri"/>
              </a:rPr>
              <a:t>ধন্যবাদ</a:t>
            </a:r>
            <a:r>
              <a:rPr sz="4000" b="1" i="0" u="none" dirty="0">
                <a:solidFill>
                  <a:srgbClr val="00B050"/>
                </a:solidFill>
                <a:latin typeface="Hind Siliguri"/>
              </a:rPr>
              <a:t>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0276" y="1298713"/>
            <a:ext cx="47575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সবাইকে</a:t>
            </a:r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8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ধন্যবাদ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49" y="2622152"/>
            <a:ext cx="6006449" cy="318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68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346</Words>
  <Application>Microsoft Office PowerPoint</Application>
  <PresentationFormat>Custom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Hind Siliguri</vt:lpstr>
      <vt:lpstr>Vrinda</vt:lpstr>
      <vt:lpstr>Cambria</vt:lpstr>
      <vt:lpstr>Calibri</vt:lpstr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Windows User</cp:lastModifiedBy>
  <cp:revision>7</cp:revision>
  <dcterms:created xsi:type="dcterms:W3CDTF">2013-01-27T09:14:16Z</dcterms:created>
  <dcterms:modified xsi:type="dcterms:W3CDTF">2026-10-10T17:45:24Z</dcterms:modified>
  <cp:category/>
</cp:coreProperties>
</file>