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8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9.xml" ContentType="application/vnd.openxmlformats-officedocument.theme+xml"/>
  <Override PartName="/ppt/webextensions/webextension2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  <p:sldMasterId id="2147483694" r:id="rId4"/>
    <p:sldMasterId id="2147483711" r:id="rId5"/>
    <p:sldMasterId id="2147483728" r:id="rId6"/>
    <p:sldMasterId id="2147483745" r:id="rId7"/>
    <p:sldMasterId id="2147483762" r:id="rId8"/>
    <p:sldMasterId id="2147483779" r:id="rId9"/>
  </p:sldMasterIdLst>
  <p:sldIdLst>
    <p:sldId id="256" r:id="rId10"/>
    <p:sldId id="257" r:id="rId11"/>
    <p:sldId id="258" r:id="rId12"/>
    <p:sldId id="267" r:id="rId13"/>
    <p:sldId id="259" r:id="rId14"/>
    <p:sldId id="260" r:id="rId15"/>
    <p:sldId id="263" r:id="rId16"/>
    <p:sldId id="264" r:id="rId17"/>
    <p:sldId id="265" r:id="rId18"/>
    <p:sldId id="266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60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81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6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0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22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7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3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1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2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8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44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74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57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17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13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51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55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92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96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208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3593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95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8538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2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554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282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20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976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697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125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57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825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21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771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761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902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55101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311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05424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606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802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613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787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093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271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319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96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646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572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085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294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86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73111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006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2041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266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998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225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200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84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647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640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9614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376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6637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48584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209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111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563232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08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0121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33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999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879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062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079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7850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511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586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233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640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57674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503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795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187427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6494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730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031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085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6312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360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0182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2398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092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47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0139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0006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183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1741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495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974645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467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930432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737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217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6924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8632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3043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73513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5289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923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9137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86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55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2957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738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22559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210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305627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7190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0378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802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9047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8426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471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9485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9107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051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584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8959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6866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2503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769529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320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01766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0505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5965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2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9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8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265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4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3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7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9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05CE9-B47A-430E-BCB1-DD431431CA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8011F5-29CE-49BB-AC90-28E2DA32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4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Relationship Id="rId14" Type="http://schemas.microsoft.com/office/2011/relationships/webextension" Target="../webextensions/webextension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9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73" y="0"/>
            <a:ext cx="12442477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01698" y="15498"/>
            <a:ext cx="4388604" cy="221599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12700">
                  <a:solidFill>
                    <a:srgbClr val="00B0F0"/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  <a:reflection blurRad="6350" stA="55000" endA="300" endPos="45500" dir="5400000" sy="-100000" algn="bl" rotWithShape="0"/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13800" b="1" dirty="0">
              <a:ln w="12700">
                <a:solidFill>
                  <a:srgbClr val="00B0F0"/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  <a:reflection blurRad="6350" stA="55000" endA="300" endPos="45500" dir="5400000" sy="-100000" algn="bl" rotWithShape="0"/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382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8426" y="441061"/>
            <a:ext cx="24958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250" y="2300942"/>
            <a:ext cx="516255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</a:p>
          <a:p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 আশিক ইকবাল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 (গণিত)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মদনা মাধ্যমিক বিদ্যালয়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দর্শনা, দামুড়হুদা, চুয়াডাঙ্গা।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মোবাইলঃ ০১৯৯৪-২১০৫২১</a:t>
            </a:r>
            <a:endParaRPr lang="en-US" sz="32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ই-মেইলঃ </a:t>
            </a:r>
            <a:r>
              <a:rPr lang="en-US" sz="2400" b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ashikriday0123@gamil.com</a:t>
            </a:r>
            <a:endParaRPr lang="en-US" sz="3200" b="1" u="sng" dirty="0" smtClean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9099" y="2300942"/>
            <a:ext cx="45148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বিষয়ঃ গণিত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শ্রেণিঃ নবম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অধ্যায়ঃ ২ (সেট ও ফাংশন)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সময়ঃ ৪৫ মিনিট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তারিখঃ ০৬/১০/২০২৬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010400" y="2978586"/>
            <a:ext cx="0" cy="2819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781800" y="3169086"/>
            <a:ext cx="0" cy="2476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39000" y="3169086"/>
            <a:ext cx="0" cy="24765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37" y="281405"/>
            <a:ext cx="1417320" cy="178308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9507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mazon.com | Pokini 24 Piece Dinnerware &lt;strong&gt;Sets&lt;/strong&gt; for 8, Modern Stonewar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99" y="1962150"/>
            <a:ext cx="4493109" cy="2629966"/>
          </a:xfrm>
          <a:prstGeom prst="rect">
            <a:avLst/>
          </a:prstGeom>
        </p:spPr>
      </p:pic>
      <p:pic>
        <p:nvPicPr>
          <p:cNvPr id="4" name="Picture 3" descr="&lt;strong&gt;Sofa Set&lt;/strong&gt; 3+2+1: The Ideal Layout for Indian Living Rooms - Royaloa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1" y="1925116"/>
            <a:ext cx="4000500" cy="2667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86150" y="228600"/>
            <a:ext cx="5219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 ছবিগুলো লক্ষ করো</a:t>
            </a:r>
            <a:endParaRPr lang="en-US" sz="32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6278" y="5079170"/>
            <a:ext cx="2419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ডিনার সেট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81976" y="5079170"/>
            <a:ext cx="2419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সোফা সেট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42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9056" y="2497976"/>
            <a:ext cx="5213888" cy="186204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সেট(</a:t>
            </a:r>
            <a:r>
              <a:rPr lang="en-US" sz="9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S</a:t>
            </a:r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et)</a:t>
            </a:r>
            <a:endParaRPr lang="en-US" sz="8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331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4676775" y="380405"/>
            <a:ext cx="2838450" cy="1962150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57750" y="495300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endParaRPr lang="en-US" sz="4800" dirty="0">
              <a:solidFill>
                <a:srgbClr val="FFFF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4024" y="3581400"/>
            <a:ext cx="100107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সেটের ধারণা ব্যাখ্যা করে প্রতীকের সাহায্যে প্রকাশ করতে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সেট প্রকাশের পদ্ধতি বর্ণনা করতে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অসীম ও সসীম সেটের পার্থক্য নিরূপণ করতে পারবে। 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64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057775" y="401568"/>
            <a:ext cx="2076450" cy="1008132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সেট</a:t>
            </a:r>
            <a:endParaRPr lang="en-US" sz="7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4839" y="2743200"/>
            <a:ext cx="333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সেট কাকে বলে?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90650" y="4254787"/>
                <a:ext cx="3667125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উদাহরণঃ</a:t>
                </a:r>
              </a:p>
              <a:p>
                <a14:m>
                  <m:oMath xmlns:m="http://schemas.openxmlformats.org/officeDocument/2006/math">
                    <m:r>
                      <a:rPr lang="en-US" sz="3600" b="1" i="1" smtClean="0">
                        <a:latin typeface="Cambria Math" panose="02040503050406030204" pitchFamily="18" charset="0"/>
                        <a:cs typeface="Nikosh" panose="02000000000000000000" pitchFamily="2" charset="0"/>
                      </a:rPr>
                      <m:t>𝑨</m:t>
                    </m:r>
                    <m:r>
                      <a:rPr lang="en-US" sz="3600" b="1" i="1" smtClean="0">
                        <a:latin typeface="Cambria Math" panose="02040503050406030204" pitchFamily="18" charset="0"/>
                        <a:cs typeface="Nikosh" panose="02000000000000000000" pitchFamily="2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</m:ctrlPr>
                      </m:dPr>
                      <m:e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𝟏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𝟐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𝟑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, </m:t>
                        </m:r>
                        <m:r>
                          <a:rPr lang="en-US" sz="3600" b="1" i="1" smtClean="0">
                            <a:latin typeface="Cambria Math" panose="02040503050406030204" pitchFamily="18" charset="0"/>
                            <a:cs typeface="Nikosh" panose="02000000000000000000" pitchFamily="2" charset="0"/>
                          </a:rPr>
                          <m:t>𝟒</m:t>
                        </m:r>
                      </m:e>
                    </m:d>
                  </m:oMath>
                </a14:m>
                <a:r>
                  <a:rPr lang="en-US" sz="3600" b="1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50" y="4254787"/>
                <a:ext cx="3667125" cy="1138773"/>
              </a:xfrm>
              <a:prstGeom prst="rect">
                <a:avLst/>
              </a:prstGeom>
              <a:blipFill>
                <a:blip r:embed="rId2"/>
                <a:stretch>
                  <a:fillRect l="-4153" t="-6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5095875" y="4928294"/>
            <a:ext cx="2076450" cy="83820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44854" y="4585394"/>
            <a:ext cx="43089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A</a:t>
            </a:r>
            <a:r>
              <a:rPr lang="en-US" sz="32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সেটের উপাদান সংখ্যা </a:t>
            </a:r>
            <a:r>
              <a:rPr lang="en-US" sz="2800" b="1" dirty="0" smtClean="0">
                <a:latin typeface="Nikosh" panose="02000000000000000000" pitchFamily="2" charset="0"/>
                <a:cs typeface="Nikosh" panose="02000000000000000000" pitchFamily="2" charset="0"/>
              </a:rPr>
              <a:t>4</a:t>
            </a:r>
            <a:r>
              <a:rPr lang="en-US" sz="32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টি।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628650" y="3298195"/>
            <a:ext cx="11258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উত্তরঃ বাস্তব বা চিন্তা জগতের সুসংজ্ঞায়িত বস্তুর সমাবেশ বা সংগ্রহকে সেট বলে। </a:t>
            </a:r>
            <a:endParaRPr lang="en-US" sz="3200" b="1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44854" y="5354835"/>
            <a:ext cx="4055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B</a:t>
            </a:r>
            <a:r>
              <a:rPr lang="en-US" sz="3200" b="1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সেটের উপাদান সংখ্যা </a:t>
            </a:r>
            <a:r>
              <a:rPr lang="en-US" sz="2800" b="1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5</a:t>
            </a:r>
            <a:r>
              <a:rPr lang="en-US" sz="3200" b="1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টি।</a:t>
            </a:r>
            <a:endParaRPr lang="en-US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277127" y="5293279"/>
                <a:ext cx="368248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𝑩</m:t>
                      </m:r>
                      <m:r>
                        <a:rPr lang="en-US" sz="36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</m:ctrlPr>
                        </m:dPr>
                        <m:e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𝒂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𝟐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𝒃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 , 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𝟒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𝒊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127" y="5293279"/>
                <a:ext cx="368248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85790" y="1865538"/>
            <a:ext cx="10939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জার্মান গণিতবিদ জর্জ ক্যান্টর সেট সম্পর্কে প্রথম ধারণা ব্যাখ্যা করেন। 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82533" y="4531338"/>
            <a:ext cx="1301229" cy="1610144"/>
          </a:xfrm>
          <a:prstGeom prst="rightArrow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Here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316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/>
      <p:bldP spid="5" grpId="0"/>
      <p:bldP spid="6" grpId="0" animBg="1"/>
      <p:bldP spid="7" grpId="0"/>
      <p:bldP spid="8" grpId="0" build="allAtOnce"/>
      <p:bldP spid="9" grpId="0"/>
      <p:bldP spid="10" grpId="0"/>
      <p:bldP spid="11" grpId="0" build="allAtOnce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157073" y="1396484"/>
                <a:ext cx="1414927" cy="994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US" sz="6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∈</m:t>
                    </m:r>
                  </m:oMath>
                </a14:m>
                <a:r>
                  <a:rPr lang="en-US" sz="3200" dirty="0" smtClean="0"/>
                  <a:t> 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073" y="1396484"/>
                <a:ext cx="1414927" cy="994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280773" y="2526535"/>
            <a:ext cx="30341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Belongs to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6991350" y="2526535"/>
            <a:ext cx="40751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belong to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412682" y="1396484"/>
                <a:ext cx="886781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∉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2682" y="1396484"/>
                <a:ext cx="886781" cy="101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219574" y="409575"/>
            <a:ext cx="493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 A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 একটি উপাদান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19575" y="1021377"/>
            <a:ext cx="43997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 উপাদান নয়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19575" y="1593169"/>
            <a:ext cx="4804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 একটি উপাদান</a:t>
            </a:r>
            <a:endParaRPr lang="en-US" sz="2000" b="1" dirty="0">
              <a:solidFill>
                <a:srgbClr val="C0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876913" y="4822462"/>
            <a:ext cx="2560320" cy="1645920"/>
            <a:chOff x="4021" y="1029872"/>
            <a:chExt cx="2742635" cy="2162731"/>
          </a:xfrm>
        </p:grpSpPr>
        <p:sp>
          <p:nvSpPr>
            <p:cNvPr id="14" name="Rectangle 13"/>
            <p:cNvSpPr/>
            <p:nvPr/>
          </p:nvSpPr>
          <p:spPr>
            <a:xfrm>
              <a:off x="4021" y="1029872"/>
              <a:ext cx="2742635" cy="2162731"/>
            </a:xfrm>
            <a:prstGeom prst="rect">
              <a:avLst/>
            </a:prstGeom>
            <a:no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4021" y="1029872"/>
                  <a:ext cx="2742635" cy="216273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47650" tIns="247650" rIns="247650" bIns="247650" numCol="1" spcCol="1270" anchor="ctr" anchorCtr="0">
                  <a:noAutofit/>
                </a:bodyPr>
                <a:lstStyle/>
                <a:p>
                  <a:pPr lvl="0" algn="ctr" defTabSz="28892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14:m>
                    <m:oMath xmlns:m="http://schemas.openxmlformats.org/officeDocument/2006/math"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𝒂</m:t>
                      </m:r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∈</m:t>
                      </m:r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𝑨</m:t>
                      </m:r>
                    </m:oMath>
                  </a14:m>
                  <a:r>
                    <a:rPr lang="en-US" sz="6500" kern="1200" dirty="0" smtClean="0"/>
                    <a:t> </a:t>
                  </a:r>
                  <a:endParaRPr lang="en-US" sz="6500" kern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1" y="1029872"/>
                  <a:ext cx="2742635" cy="21627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5366493" y="4822462"/>
            <a:ext cx="2560320" cy="1645920"/>
            <a:chOff x="0" y="1029872"/>
            <a:chExt cx="4117974" cy="2162731"/>
          </a:xfrm>
        </p:grpSpPr>
        <p:sp>
          <p:nvSpPr>
            <p:cNvPr id="17" name="Rectangle 16"/>
            <p:cNvSpPr/>
            <p:nvPr/>
          </p:nvSpPr>
          <p:spPr>
            <a:xfrm>
              <a:off x="0" y="1029872"/>
              <a:ext cx="4117974" cy="2162731"/>
            </a:xfrm>
            <a:prstGeom prst="rect">
              <a:avLst/>
            </a:prstGeom>
            <a:no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0" y="1029872"/>
                  <a:ext cx="4117974" cy="216273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47650" tIns="247650" rIns="247650" bIns="247650" numCol="1" spcCol="1270" anchor="ctr" anchorCtr="0">
                  <a:noAutofit/>
                </a:bodyPr>
                <a:lstStyle/>
                <a:p>
                  <a:pPr lvl="0" algn="ctr" defTabSz="28892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14:m>
                    <m:oMath xmlns:m="http://schemas.openxmlformats.org/officeDocument/2006/math">
                      <m:r>
                        <a:rPr lang="en-US" sz="6500" b="1" i="1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𝟏</m:t>
                      </m:r>
                      <m:r>
                        <a:rPr lang="en-US" sz="6500" b="1" i="1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∉</m:t>
                      </m:r>
                      <m:r>
                        <a:rPr lang="en-US" sz="6500" b="1" i="1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𝑨</m:t>
                      </m:r>
                    </m:oMath>
                  </a14:m>
                  <a:r>
                    <a:rPr lang="en-US" sz="6500" kern="1200" dirty="0" smtClean="0"/>
                    <a:t> </a:t>
                  </a:r>
                  <a:endParaRPr lang="en-US" sz="6500" kern="12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29872"/>
                  <a:ext cx="4117974" cy="21627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8856072" y="4822462"/>
            <a:ext cx="2560320" cy="1645920"/>
            <a:chOff x="0" y="1029872"/>
            <a:chExt cx="8235950" cy="2162731"/>
          </a:xfrm>
        </p:grpSpPr>
        <p:sp>
          <p:nvSpPr>
            <p:cNvPr id="20" name="Rectangle 19"/>
            <p:cNvSpPr/>
            <p:nvPr/>
          </p:nvSpPr>
          <p:spPr>
            <a:xfrm>
              <a:off x="0" y="1029872"/>
              <a:ext cx="8235950" cy="2162731"/>
            </a:xfrm>
            <a:prstGeom prst="rect">
              <a:avLst/>
            </a:prstGeom>
            <a:no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0" y="1029872"/>
                  <a:ext cx="8235950" cy="216273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247650" tIns="247650" rIns="247650" bIns="247650" numCol="1" spcCol="1270" anchor="ctr" anchorCtr="0">
                  <a:noAutofit/>
                </a:bodyPr>
                <a:lstStyle/>
                <a:p>
                  <a:pPr lvl="0" algn="ctr" defTabSz="28892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14:m>
                    <m:oMath xmlns:m="http://schemas.openxmlformats.org/officeDocument/2006/math"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𝟒</m:t>
                      </m:r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∈</m:t>
                      </m:r>
                      <m:r>
                        <a:rPr lang="en-US" sz="6500" b="1" i="1" kern="120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𝑨</m:t>
                      </m:r>
                    </m:oMath>
                  </a14:m>
                  <a:r>
                    <a:rPr lang="en-US" sz="6500" kern="1200" dirty="0" smtClean="0"/>
                    <a:t> </a:t>
                  </a:r>
                  <a:endParaRPr lang="en-US" sz="6500" kern="12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1029872"/>
                  <a:ext cx="8235950" cy="21627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99626" y="3767278"/>
                <a:ext cx="326916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𝑨</m:t>
                      </m:r>
                      <m:r>
                        <a:rPr lang="en-US" sz="32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𝒂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𝟐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𝒃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 , 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𝟒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𝒊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626" y="3767278"/>
                <a:ext cx="326916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ight Arrow 22"/>
          <p:cNvSpPr/>
          <p:nvPr/>
        </p:nvSpPr>
        <p:spPr>
          <a:xfrm>
            <a:off x="297038" y="4822462"/>
            <a:ext cx="1301229" cy="1610144"/>
          </a:xfrm>
          <a:prstGeom prst="rightArrow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Here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96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  <p:bldP spid="11" grpId="0"/>
      <p:bldP spid="12" grpId="0"/>
      <p:bldP spid="22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3370" y="433953"/>
            <a:ext cx="2185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endParaRPr lang="en-US" sz="4400" b="1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9028" y="1408314"/>
            <a:ext cx="1053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১. তিনটি উপাদান বিশিষ্ট একটি সেটের উদাহরণ দাও।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94891" y="2897848"/>
                <a:ext cx="24951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𝑨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Nikosh" panose="02000000000000000000" pitchFamily="2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𝒂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𝟐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𝒃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 , 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𝟒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𝒊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4891" y="2897848"/>
                <a:ext cx="249517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1469028" y="1902546"/>
            <a:ext cx="102857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২. ছয়টি উপাদান বিশিষ্ট একটি সেটের উদাহরণ দাও, যেখানে  সবগুলো উপাদান</a:t>
            </a:r>
          </a:p>
          <a:p>
            <a:pPr lvl="0"/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মৌলিক সংখ্যা</a:t>
            </a:r>
            <a:r>
              <a:rPr lang="en-US" sz="32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200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54038" y="3353169"/>
                <a:ext cx="8509416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3200" dirty="0" smtClean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    উপরের </a:t>
                </a:r>
                <a:r>
                  <a:rPr lang="en-US" sz="3200" dirty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তথ্য হতে নিচের শূন্যস্থানগুলো পূরণ করোঃ</a:t>
                </a:r>
              </a:p>
              <a:p>
                <a:pPr lvl="0"/>
                <a:r>
                  <a:rPr lang="en-US" sz="3200" dirty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৩.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𝒊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____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𝑨</m:t>
                    </m:r>
                  </m:oMath>
                </a14:m>
                <a:endParaRPr lang="en-US" sz="3200" dirty="0">
                  <a:solidFill>
                    <a:prstClr val="black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038" y="3353169"/>
                <a:ext cx="8509416" cy="1077218"/>
              </a:xfrm>
              <a:prstGeom prst="rect">
                <a:avLst/>
              </a:prstGeom>
              <a:blipFill>
                <a:blip r:embed="rId4"/>
                <a:stretch>
                  <a:fillRect l="-1864" t="-7345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469028" y="4366050"/>
                <a:ext cx="6096000" cy="584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US" sz="3200" dirty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৪.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𝟏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____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𝑨</m:t>
                    </m:r>
                  </m:oMath>
                </a14:m>
                <a:endParaRPr lang="en-US" sz="3200" dirty="0">
                  <a:solidFill>
                    <a:prstClr val="black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028" y="4366050"/>
                <a:ext cx="6096000" cy="584775"/>
              </a:xfrm>
              <a:prstGeom prst="rect">
                <a:avLst/>
              </a:prstGeom>
              <a:blipFill>
                <a:blip r:embed="rId5"/>
                <a:stretch>
                  <a:fillRect l="-2600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469028" y="4811538"/>
                <a:ext cx="6096000" cy="584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US" sz="3200" dirty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৫.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𝒂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____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𝑨</m:t>
                    </m:r>
                  </m:oMath>
                </a14:m>
                <a:endParaRPr lang="en-US" sz="3200" dirty="0">
                  <a:solidFill>
                    <a:prstClr val="black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028" y="4811538"/>
                <a:ext cx="6096000" cy="584775"/>
              </a:xfrm>
              <a:prstGeom prst="rect">
                <a:avLst/>
              </a:prstGeom>
              <a:blipFill>
                <a:blip r:embed="rId6"/>
                <a:stretch>
                  <a:fillRect l="-2600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469028" y="5257027"/>
                <a:ext cx="17251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3200" dirty="0">
                    <a:solidFill>
                      <a:prstClr val="black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৬.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𝟓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____</m:t>
                    </m:r>
                    <m:r>
                      <a:rPr lang="en-US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" panose="02000000000000000000" pitchFamily="2" charset="0"/>
                      </a:rPr>
                      <m:t>𝑨</m:t>
                    </m:r>
                  </m:oMath>
                </a14:m>
                <a:endParaRPr lang="en-US" sz="3200" dirty="0">
                  <a:solidFill>
                    <a:prstClr val="black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028" y="5257027"/>
                <a:ext cx="1725152" cy="584775"/>
              </a:xfrm>
              <a:prstGeom prst="rect">
                <a:avLst/>
              </a:prstGeom>
              <a:blipFill>
                <a:blip r:embed="rId7"/>
                <a:stretch>
                  <a:fillRect l="-9187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897833" y="1379628"/>
                <a:ext cx="17597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𝒂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𝒃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 , 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833" y="1379628"/>
                <a:ext cx="1759777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391995" y="2259936"/>
                <a:ext cx="343337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</m:ctrlPr>
                        </m:dPr>
                        <m:e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𝟐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𝟑</m:t>
                          </m:r>
                          <m:r>
                            <a:rPr lang="en-US" sz="32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 ,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𝟓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𝟕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𝟏𝟏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, </m:t>
                          </m:r>
                          <m:r>
                            <a:rPr lang="en-US" sz="3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Nikosh" panose="02000000000000000000" pitchFamily="2" charset="0"/>
                            </a:rPr>
                            <m:t>𝟏𝟑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995" y="2259936"/>
                <a:ext cx="343337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827458" y="3844549"/>
                <a:ext cx="55335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458" y="3844549"/>
                <a:ext cx="553357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827458" y="4276081"/>
                <a:ext cx="5597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458" y="4276081"/>
                <a:ext cx="559769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827458" y="4800405"/>
                <a:ext cx="55335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∈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458" y="4800405"/>
                <a:ext cx="55335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827458" y="5309928"/>
                <a:ext cx="5597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" panose="02000000000000000000" pitchFamily="2" charset="0"/>
                        </a:rPr>
                        <m:t>∉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458" y="5309928"/>
                <a:ext cx="559769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4" name="Add-in 13" title="Breaktime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8970488"/>
                  </p:ext>
                </p:extLst>
              </p:nvPr>
            </p:nvGraphicFramePr>
            <p:xfrm>
              <a:off x="6852148" y="4520354"/>
              <a:ext cx="4690277" cy="204533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14"/>
              </a:graphicData>
            </a:graphic>
          </p:graphicFrame>
        </mc:Choice>
        <mc:Fallback>
          <p:pic>
            <p:nvPicPr>
              <p:cNvPr id="14" name="Add-in 13" title="Breaktime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52148" y="4520354"/>
                <a:ext cx="4690277" cy="20453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3061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97247" y="584616"/>
            <a:ext cx="3797507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সসীম সেট ও অসীম সেট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9020" y="1454046"/>
            <a:ext cx="102432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সসীম সেটঃ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যে সকল সেটের উপাদান সংখ্যা সীমিত এবং গণনা করে শেষ করা যায় তাদেরকে সসীম সেট বলে।</a:t>
            </a:r>
          </a:p>
          <a:p>
            <a:endParaRPr lang="en-US" sz="1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উদাহরণঃ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43397" y="2874604"/>
                <a:ext cx="484182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,………,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99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397" y="2874604"/>
                <a:ext cx="4841823" cy="830997"/>
              </a:xfrm>
              <a:prstGeom prst="rect">
                <a:avLst/>
              </a:prstGeom>
              <a:blipFill>
                <a:blip r:embed="rId2"/>
                <a:stretch>
                  <a:fillRect l="-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499020" y="3807504"/>
            <a:ext cx="1024327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অসীম সেটঃ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যে সকল সেটের উপাদান সংখ্যা সীমিত নয় এবং গণনা করে শেষ করা যায় না তাদেরকে অসীম সেট বলে।</a:t>
            </a:r>
          </a:p>
          <a:p>
            <a:endParaRPr lang="en-US" sz="1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উদাহরণঃ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43396" y="5273032"/>
                <a:ext cx="8514413" cy="1395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স্বাভাবিক সংখ্যার সেট,</a:t>
                </a: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,………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পূর্ণসংখ্যার </a:t>
                </a:r>
                <a:r>
                  <a:rPr lang="en-US" sz="2400" dirty="0">
                    <a:latin typeface="Nikosh" panose="02000000000000000000" pitchFamily="2" charset="0"/>
                    <a:cs typeface="Nikosh" panose="02000000000000000000" pitchFamily="2" charset="0"/>
                  </a:rPr>
                  <a:t>সেট,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,………,−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………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>
                    <a:latin typeface="Nikosh" panose="02000000000000000000" pitchFamily="2" charset="0"/>
                    <a:cs typeface="Nikosh" panose="02000000000000000000" pitchFamily="2" charset="0"/>
                  </a:rPr>
                  <a:t>বাস্তব সংখ্যার </a:t>
                </a:r>
                <a:r>
                  <a:rPr lang="en-US" sz="2400" dirty="0">
                    <a:latin typeface="Nikosh" panose="02000000000000000000" pitchFamily="2" charset="0"/>
                    <a:cs typeface="Nikosh" panose="02000000000000000000" pitchFamily="2" charset="0"/>
                  </a:rPr>
                  <a:t>সেট,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,………, 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………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396" y="5273032"/>
                <a:ext cx="8514413" cy="1395510"/>
              </a:xfrm>
              <a:prstGeom prst="rect">
                <a:avLst/>
              </a:prstGeom>
              <a:blipFill>
                <a:blip r:embed="rId3"/>
                <a:stretch>
                  <a:fillRect l="-1145" t="-3057" b="-3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27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9095" y="434715"/>
            <a:ext cx="181381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দলীয় কাজ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763818"/>
                  </p:ext>
                </p:extLst>
              </p:nvPr>
            </p:nvGraphicFramePr>
            <p:xfrm>
              <a:off x="1481027" y="1424063"/>
              <a:ext cx="10151340" cy="531608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722527">
                      <a:extLst>
                        <a:ext uri="{9D8B030D-6E8A-4147-A177-3AD203B41FA5}">
                          <a16:colId xmlns:a16="http://schemas.microsoft.com/office/drawing/2014/main" val="2952882726"/>
                        </a:ext>
                      </a:extLst>
                    </a:gridCol>
                    <a:gridCol w="4721902">
                      <a:extLst>
                        <a:ext uri="{9D8B030D-6E8A-4147-A177-3AD203B41FA5}">
                          <a16:colId xmlns:a16="http://schemas.microsoft.com/office/drawing/2014/main" val="3744464991"/>
                        </a:ext>
                      </a:extLst>
                    </a:gridCol>
                    <a:gridCol w="1184223">
                      <a:extLst>
                        <a:ext uri="{9D8B030D-6E8A-4147-A177-3AD203B41FA5}">
                          <a16:colId xmlns:a16="http://schemas.microsoft.com/office/drawing/2014/main" val="735000679"/>
                        </a:ext>
                      </a:extLst>
                    </a:gridCol>
                    <a:gridCol w="1094282">
                      <a:extLst>
                        <a:ext uri="{9D8B030D-6E8A-4147-A177-3AD203B41FA5}">
                          <a16:colId xmlns:a16="http://schemas.microsoft.com/office/drawing/2014/main" val="1659672853"/>
                        </a:ext>
                      </a:extLst>
                    </a:gridCol>
                    <a:gridCol w="2428406">
                      <a:extLst>
                        <a:ext uri="{9D8B030D-6E8A-4147-A177-3AD203B41FA5}">
                          <a16:colId xmlns:a16="http://schemas.microsoft.com/office/drawing/2014/main" val="3272257774"/>
                        </a:ext>
                      </a:extLst>
                    </a:gridCol>
                  </a:tblGrid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ক্রমিক নং</a:t>
                          </a:r>
                          <a:endParaRPr lang="en-US" sz="20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সসীম 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অসীম 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যুক্তি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55463872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১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10 </a:t>
                          </a:r>
                          <a:r>
                            <a:rPr lang="en-US" sz="28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এর চেয়ে ছোটো</a:t>
                          </a:r>
                          <a:r>
                            <a:rPr lang="en-US" sz="28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সকল বিজোড় সংখ্যা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উপাদান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৫টি, যা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গণনা করে শেষ করা যায়।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4417008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২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বাংলাদেশের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বিভাগ সমূহ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1299512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৩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১২০ এর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মৌলিক উৎপাদকসমূহ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6902672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৪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∈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ℝ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: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3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5385278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৫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∈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ℕ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: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3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56550579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৬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Nikosh" panose="02000000000000000000" pitchFamily="2" charset="0"/>
                                </a:rPr>
                                <m:t>=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∈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ℤ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: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1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&lt;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Nikosh" panose="02000000000000000000" pitchFamily="2" charset="0"/>
                                    </a:rPr>
                                    <m:t>3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58301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763818"/>
                  </p:ext>
                </p:extLst>
              </p:nvPr>
            </p:nvGraphicFramePr>
            <p:xfrm>
              <a:off x="1481027" y="1424063"/>
              <a:ext cx="10151340" cy="5316085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722527">
                      <a:extLst>
                        <a:ext uri="{9D8B030D-6E8A-4147-A177-3AD203B41FA5}">
                          <a16:colId xmlns:a16="http://schemas.microsoft.com/office/drawing/2014/main" val="2952882726"/>
                        </a:ext>
                      </a:extLst>
                    </a:gridCol>
                    <a:gridCol w="4721902">
                      <a:extLst>
                        <a:ext uri="{9D8B030D-6E8A-4147-A177-3AD203B41FA5}">
                          <a16:colId xmlns:a16="http://schemas.microsoft.com/office/drawing/2014/main" val="3744464991"/>
                        </a:ext>
                      </a:extLst>
                    </a:gridCol>
                    <a:gridCol w="1184223">
                      <a:extLst>
                        <a:ext uri="{9D8B030D-6E8A-4147-A177-3AD203B41FA5}">
                          <a16:colId xmlns:a16="http://schemas.microsoft.com/office/drawing/2014/main" val="735000679"/>
                        </a:ext>
                      </a:extLst>
                    </a:gridCol>
                    <a:gridCol w="1094282">
                      <a:extLst>
                        <a:ext uri="{9D8B030D-6E8A-4147-A177-3AD203B41FA5}">
                          <a16:colId xmlns:a16="http://schemas.microsoft.com/office/drawing/2014/main" val="1659672853"/>
                        </a:ext>
                      </a:extLst>
                    </a:gridCol>
                    <a:gridCol w="2428406">
                      <a:extLst>
                        <a:ext uri="{9D8B030D-6E8A-4147-A177-3AD203B41FA5}">
                          <a16:colId xmlns:a16="http://schemas.microsoft.com/office/drawing/2014/main" val="3272257774"/>
                        </a:ext>
                      </a:extLst>
                    </a:gridCol>
                  </a:tblGrid>
                  <a:tr h="1066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ক্রমিক নং</a:t>
                          </a:r>
                          <a:endParaRPr lang="en-US" sz="20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সসীম 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অসীম সেট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যুক্তি</a:t>
                          </a:r>
                          <a:endParaRPr lang="en-US" sz="32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5546387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১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0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10 </a:t>
                          </a:r>
                          <a:r>
                            <a:rPr lang="en-US" sz="28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এর চেয়ে ছোটো</a:t>
                          </a:r>
                          <a:r>
                            <a:rPr lang="en-US" sz="28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সকল বিজোড় সংখ্যা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উপাদান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৫টি, যা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গণনা করে শেষ করা যায়।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554417008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২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বাংলাদেশের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বিভাগ সমূহ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121299512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৩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১২০ এর</a:t>
                          </a:r>
                          <a:r>
                            <a:rPr lang="en-US" sz="2400" baseline="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মৌলিক উৎপাদকসমূহ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936902672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৪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84" t="-484071" r="-100000" b="-2026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5385278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৫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84" t="-589286" r="-100000" b="-1044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 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56550579"/>
                      </a:ext>
                    </a:extLst>
                  </a:tr>
                  <a:tr h="6852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latin typeface="Nikosh" panose="02000000000000000000" pitchFamily="2" charset="0"/>
                              <a:cs typeface="Nikosh" panose="02000000000000000000" pitchFamily="2" charset="0"/>
                            </a:rPr>
                            <a:t>৬</a:t>
                          </a:r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5484" t="-683186" r="-100000" b="-35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400" dirty="0">
                            <a:latin typeface="Nikosh" panose="02000000000000000000" pitchFamily="2" charset="0"/>
                            <a:cs typeface="Nikosh" panose="02000000000000000000" pitchFamily="2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00583014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7465102" y="2623279"/>
            <a:ext cx="254832" cy="269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15200" y="2758190"/>
            <a:ext cx="149902" cy="134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96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 You For Listening To My. Free Google &lt;strong&gt;Slides&lt;/strong&gt; Template — SlidesCarniva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80" y="38588"/>
            <a:ext cx="12001500" cy="675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26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p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4.xml><?xml version="1.0" encoding="utf-8"?>
<a:theme xmlns:a="http://schemas.openxmlformats.org/drawingml/2006/main" name="2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5.xml><?xml version="1.0" encoding="utf-8"?>
<a:theme xmlns:a="http://schemas.openxmlformats.org/drawingml/2006/main" name="3_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6.xml><?xml version="1.0" encoding="utf-8"?>
<a:theme xmlns:a="http://schemas.openxmlformats.org/drawingml/2006/main" name="4_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7.xml><?xml version="1.0" encoding="utf-8"?>
<a:theme xmlns:a="http://schemas.openxmlformats.org/drawingml/2006/main" name="5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8.xml><?xml version="1.0" encoding="utf-8"?>
<a:theme xmlns:a="http://schemas.openxmlformats.org/drawingml/2006/main" name="6_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9.xml><?xml version="1.0" encoding="utf-8"?>
<a:theme xmlns:a="http://schemas.openxmlformats.org/drawingml/2006/main" name="7_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42F9C3E-DD7F-4E78-9074-6C396514F18E}">
  <we:reference id="wa104187975" version="1.0.0.1" store="en-US" storeType="OMEX"/>
  <we:alternateReferences>
    <we:reference id="WA104187975" version="1.0.0.1" store="WA10418797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C0A08ED5-0CAC-439C-859E-7DA6E643B86B}">
  <we:reference id="wa200001661" version="3.1.2.0" store="en-US" storeType="OMEX"/>
  <we:alternateReferences>
    <we:reference id="wa200001661" version="3.1.2.0" store="wa200001661" storeType="OMEX"/>
  </we:alternateReferences>
  <we:properties>
    <we:property name="showcontrols" value="false"/>
    <we:property name="time" value="150"/>
    <we:property name="type" value="&quot;None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416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Century Gothic</vt:lpstr>
      <vt:lpstr>Nikosh</vt:lpstr>
      <vt:lpstr>NikoshBAN</vt:lpstr>
      <vt:lpstr>Times New Roman</vt:lpstr>
      <vt:lpstr>Wingdings</vt:lpstr>
      <vt:lpstr>Wingdings 3</vt:lpstr>
      <vt:lpstr>Office Theme</vt:lpstr>
      <vt:lpstr>Wisp</vt:lpstr>
      <vt:lpstr>1_Wisp</vt:lpstr>
      <vt:lpstr>2_Wisp</vt:lpstr>
      <vt:lpstr>3_Wisp</vt:lpstr>
      <vt:lpstr>4_Wisp</vt:lpstr>
      <vt:lpstr>5_Wisp</vt:lpstr>
      <vt:lpstr>6_Wisp</vt:lpstr>
      <vt:lpstr>7_Wisp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52</cp:revision>
  <dcterms:created xsi:type="dcterms:W3CDTF">2026-10-06T03:41:05Z</dcterms:created>
  <dcterms:modified xsi:type="dcterms:W3CDTF">2026-10-08T05:46:34Z</dcterms:modified>
</cp:coreProperties>
</file>