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79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9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Alkatra SemiBold" panose="03080902040302020200" pitchFamily="66" charset="0"/>
      <p:bold r:id="rId22"/>
    </p:embeddedFont>
    <p:embeddedFont>
      <p:font typeface="Wingdings 3" panose="05040102010807070707" pitchFamily="18" charset="2"/>
      <p:regular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2B4F"/>
    <a:srgbClr val="6A1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44E40-419D-4BC5-998C-3C7DC28B3499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F20F7-6F87-4CB1-8937-F1E07EF7A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0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20F7-6F87-4CB1-8937-F1E07EF7AA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15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20F7-6F87-4CB1-8937-F1E07EF7AA4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41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07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7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02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74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75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8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60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5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35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75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21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47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72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02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05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0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7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891" y="1731049"/>
            <a:ext cx="11525912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264653"/>
                </a:solidFill>
                <a:latin typeface="Aptos Display"/>
              </a:defRPr>
            </a:pPr>
            <a:r>
              <a:rPr lang="en-IN" sz="60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The role of Ai in language teaching</a:t>
            </a:r>
            <a:endParaRPr lang="en-IN" sz="6000" dirty="0">
              <a:solidFill>
                <a:schemeClr val="accent3">
                  <a:lumMod val="7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98910" y="4230501"/>
            <a:ext cx="8993873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2200">
                <a:solidFill>
                  <a:srgbClr val="464646"/>
                </a:solidFill>
                <a:latin typeface="Aptos"/>
              </a:defRPr>
            </a:pP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Jamatul Islam</a:t>
            </a:r>
            <a:endParaRPr lang="en-US" sz="8000" dirty="0" smtClean="0">
              <a:solidFill>
                <a:schemeClr val="accent2">
                  <a:lumMod val="7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  <a:p>
            <a:pPr algn="ctr">
              <a:spcAft>
                <a:spcPts val="1000"/>
              </a:spcAft>
              <a:defRPr sz="2200">
                <a:solidFill>
                  <a:srgbClr val="464646"/>
                </a:solidFill>
                <a:latin typeface="Aptos"/>
              </a:defRPr>
            </a:pP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Assistant Teacher, English</a:t>
            </a:r>
          </a:p>
          <a:p>
            <a:pPr algn="ctr">
              <a:spcAft>
                <a:spcPts val="1000"/>
              </a:spcAft>
              <a:defRPr sz="2200">
                <a:solidFill>
                  <a:srgbClr val="464646"/>
                </a:solidFill>
                <a:latin typeface="Aptos"/>
              </a:defRPr>
            </a:pP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Khaza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Moinuddin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Chisti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(R.) DUD Madrasah</a:t>
            </a:r>
            <a:endParaRPr sz="3200" dirty="0">
              <a:solidFill>
                <a:schemeClr val="accent3">
                  <a:lumMod val="7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27598"/>
            <a:ext cx="466345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6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1. What Is 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3767" y="2523244"/>
            <a:ext cx="10424160" cy="328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</a:t>
            </a:r>
            <a:r>
              <a:rPr dirty="0"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sz="3200" dirty="0">
                <a:solidFill>
                  <a:schemeClr val="accent3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Artificial Intelligence (AI) refers to computer systems that perform tasks associated with human intelligence</a:t>
            </a:r>
            <a:r>
              <a:rPr dirty="0">
                <a:solidFill>
                  <a:schemeClr val="accent3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000" dirty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In language education, AI can understand, generate, </a:t>
            </a:r>
            <a:r>
              <a:rPr sz="3000" dirty="0" smtClean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analy</a:t>
            </a:r>
            <a:r>
              <a:rPr lang="en-US" sz="3000" dirty="0" smtClean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z</a:t>
            </a:r>
            <a:r>
              <a:rPr sz="3000" dirty="0" smtClean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e </a:t>
            </a:r>
            <a:r>
              <a:rPr sz="3000" dirty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and respond to language.</a:t>
            </a:r>
          </a:p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000" dirty="0">
                <a:solidFill>
                  <a:srgbClr val="00B0F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Examples: </a:t>
            </a:r>
            <a:r>
              <a:rPr sz="3000" dirty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AI </a:t>
            </a:r>
            <a:r>
              <a:rPr sz="3000" dirty="0" smtClean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chat</a:t>
            </a:r>
            <a:r>
              <a:rPr lang="en-US" sz="3000" dirty="0" smtClean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-</a:t>
            </a:r>
            <a:r>
              <a:rPr sz="3000" dirty="0" smtClean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bots</a:t>
            </a:r>
            <a:r>
              <a:rPr sz="3000" dirty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, speech recognition, automated feedback and adaptive learning systems.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4495" y="1181784"/>
            <a:ext cx="11508279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4500" dirty="0">
                <a:solidFill>
                  <a:schemeClr val="accent1">
                    <a:lumMod val="60000"/>
                    <a:lumOff val="4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2. Why Does AI Matter in Language </a:t>
            </a:r>
            <a:r>
              <a:rPr sz="4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Teachin</a:t>
            </a:r>
            <a:r>
              <a:rPr lang="en-US" sz="4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g?</a:t>
            </a:r>
            <a:endParaRPr sz="2800" dirty="0">
              <a:solidFill>
                <a:schemeClr val="accent1">
                  <a:lumMod val="60000"/>
                  <a:lumOff val="40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495" y="2689860"/>
            <a:ext cx="1188720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Learners need more opportunities to </a:t>
            </a:r>
            <a:r>
              <a:rPr sz="3200" dirty="0" smtClean="0">
                <a:solidFill>
                  <a:schemeClr val="accent1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practice </a:t>
            </a:r>
            <a:r>
              <a:rPr sz="3200" dirty="0">
                <a:solidFill>
                  <a:schemeClr val="accent1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language.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Teachers face time constraints in planning, feedback and assessment.</a:t>
            </a:r>
          </a:p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AI can provide rapid, </a:t>
            </a:r>
            <a:r>
              <a:rPr sz="3200" dirty="0" smtClean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personalized </a:t>
            </a:r>
            <a:r>
              <a:rPr sz="3200" dirty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and interactive support.</a:t>
            </a:r>
          </a:p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3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It can extend learning beyond the classroom.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550" y="1044356"/>
            <a:ext cx="1002229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4800" dirty="0">
                <a:solidFill>
                  <a:schemeClr val="accent1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3. AI as a Language Learning Partner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550" y="2442210"/>
            <a:ext cx="11810999" cy="3703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rgbClr val="FF000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Conversation practice: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students can interact with an AI 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chat</a:t>
            </a:r>
            <a:r>
              <a:rPr lang="en-US"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-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bot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Vocabulary: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generate examples, synonyms, antonyms and contextual practice.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Grammar: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receive explanations and additional exercises.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Writing: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obtain feedback on clarity, 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organization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and language use.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200" dirty="0">
                <a:solidFill>
                  <a:schemeClr val="accent2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Pronunciation: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speech-recognition tools can support speaking practice.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63273"/>
            <a:ext cx="6846746" cy="8463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49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4. AI for Lesson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618602"/>
            <a:ext cx="1042416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000" u="sng" dirty="0">
                <a:solidFill>
                  <a:schemeClr val="accent2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Generate lesson </a:t>
            </a:r>
            <a:r>
              <a:rPr sz="30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objectives and activity ideas.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000" u="sng" dirty="0">
                <a:solidFill>
                  <a:srgbClr val="FF000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Create</a:t>
            </a:r>
            <a:r>
              <a:rPr sz="30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dialogues, role-plays and contextual examples.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2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Prepare</a:t>
            </a:r>
            <a:r>
              <a:rPr sz="30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formative questions </a:t>
            </a:r>
            <a:r>
              <a:rPr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and </a:t>
            </a:r>
            <a:r>
              <a:rPr lang="en-US"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MCQs</a:t>
            </a:r>
            <a:r>
              <a:rPr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lang="en-US" sz="3200" u="sng" dirty="0" smtClean="0">
                <a:solidFill>
                  <a:schemeClr val="accent2">
                    <a:lumMod val="50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Getting</a:t>
            </a:r>
            <a:r>
              <a:rPr lang="en-US" sz="3000" dirty="0" smtClean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answer-scripts</a:t>
            </a:r>
            <a:r>
              <a:rPr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  <a:endParaRPr dirty="0"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070967"/>
            <a:ext cx="9267281" cy="8617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5000" dirty="0">
                <a:solidFill>
                  <a:srgbClr val="0070C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5. AI for the Four Language Skills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66010"/>
            <a:ext cx="10424160" cy="4139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 smtClean="0">
                <a:solidFill>
                  <a:srgbClr val="FF000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Listening 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—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create questions, transcripts and comprehension tasks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  <a:endParaRPr sz="2800" dirty="0">
              <a:latin typeface="Alkatra SemiBold" panose="03080902040302020200" pitchFamily="66" charset="0"/>
              <a:cs typeface="Alkatra SemiBold" panose="03080902040302020200" pitchFamily="66" charset="0"/>
            </a:endParaRP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rgbClr val="00B05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Speaking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— simulate conversations and provide practice prompts.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rgbClr val="7030A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Reading —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generate questions, summaries and vocabulary tasks.</a:t>
            </a:r>
          </a:p>
          <a:p>
            <a:pPr algn="just"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Writing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— support brainstorming, 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organization 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and revision</a:t>
            </a: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  <a:endParaRPr sz="2800" dirty="0"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647" y="1032495"/>
            <a:ext cx="8231741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dirty="0">
                <a:latin typeface="Alkatra SemiBold" panose="03080902040302020200" pitchFamily="66" charset="0"/>
                <a:cs typeface="Alkatra SemiBold" panose="03080902040302020200" pitchFamily="66" charset="0"/>
              </a:rPr>
              <a:t>6</a:t>
            </a:r>
            <a:r>
              <a:rPr sz="45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. AI for Grammar &amp;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647" y="2766060"/>
            <a:ext cx="11011053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Explain difficult grammar in simple language</a:t>
            </a: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28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Create contextual examples instead of isolated word lists.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Produce quizzes, gap-filling tasks and sentence transformation exercises.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Teachers should verify every generated answer before classroom 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6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530" y="1106820"/>
            <a:ext cx="8156400" cy="7848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4500" dirty="0">
                <a:solidFill>
                  <a:srgbClr val="00B0F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7. AI for Assessment &amp; Feedback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530" y="2655570"/>
            <a:ext cx="11117733" cy="18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Generate </a:t>
            </a:r>
            <a:r>
              <a:rPr sz="3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rubrics </a:t>
            </a: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and assessment criteria.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Create differentiated remedial exercises.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lang="en-US" sz="3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Produce</a:t>
            </a:r>
            <a:r>
              <a:rPr sz="3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sz="3000" dirty="0">
                <a:latin typeface="Alkatra SemiBold" panose="03080902040302020200" pitchFamily="66" charset="0"/>
                <a:cs typeface="Alkatra SemiBold" panose="03080902040302020200" pitchFamily="66" charset="0"/>
              </a:rPr>
              <a:t>feedback </a:t>
            </a:r>
            <a:r>
              <a:rPr lang="en-US" sz="3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forms and online assessment.</a:t>
            </a:r>
            <a:endParaRPr dirty="0"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062" y="1249680"/>
            <a:ext cx="9802684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sz="4600" dirty="0">
                <a:solidFill>
                  <a:srgbClr val="00B0F0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8. Benefits of AI in Language Teaching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5062" y="2461260"/>
            <a:ext cx="11302588" cy="3534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0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sz="3300" dirty="0" smtClean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Personalization: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activities can be adapted to learner needs.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Accessibility: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students can </a:t>
            </a:r>
            <a:r>
              <a:rPr sz="3000" dirty="0" smtClean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practice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at their own pace.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Efficiency: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reduces repetitive preparation and feedback tasks.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Engagement: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interactive tasks can increase participation.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3600" dirty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Creativity: </a:t>
            </a:r>
            <a:r>
              <a:rPr sz="3000"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teachers can rapidly explore new lesson ideas</a:t>
            </a:r>
            <a:r>
              <a:rPr dirty="0">
                <a:solidFill>
                  <a:schemeClr val="accent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2646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1268730"/>
            <a:ext cx="6680034" cy="9387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64653"/>
                </a:solidFill>
                <a:latin typeface="Aptos Display"/>
              </a:defRPr>
            </a:pPr>
            <a:r>
              <a:rPr lang="en-US" sz="5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#</a:t>
            </a:r>
            <a:r>
              <a:rPr lang="en-US" sz="5500" dirty="0">
                <a:solidFill>
                  <a:schemeClr val="tx1">
                    <a:lumMod val="95000"/>
                    <a:lumOff val="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#</a:t>
            </a:r>
            <a:r>
              <a:rPr lang="en-US" sz="5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</a:t>
            </a:r>
            <a:r>
              <a:rPr sz="4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Key Takeaways</a:t>
            </a:r>
            <a:r>
              <a:rPr lang="en-US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 # # </a:t>
            </a:r>
            <a:endParaRPr sz="4600" dirty="0">
              <a:solidFill>
                <a:schemeClr val="tx1">
                  <a:lumMod val="95000"/>
                  <a:lumOff val="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429" y="2556510"/>
            <a:ext cx="10424160" cy="17440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AI can 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expand opportunities 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for language practice.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It can support </a:t>
            </a:r>
            <a:r>
              <a:rPr sz="28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planning, differentiation, feedback and assessment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</a:p>
          <a:p>
            <a:pPr>
              <a:spcAft>
                <a:spcPts val="1400"/>
              </a:spcAft>
              <a:defRPr sz="2100">
                <a:solidFill>
                  <a:srgbClr val="2D2D2D"/>
                </a:solidFill>
                <a:latin typeface="Aptos"/>
              </a:defRPr>
            </a:pPr>
            <a:r>
              <a:rPr sz="2800" dirty="0" smtClean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• </a:t>
            </a:r>
            <a:r>
              <a:rPr sz="2800" dirty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Students should </a:t>
            </a:r>
            <a:r>
              <a:rPr sz="28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katra SemiBold" panose="03080902040302020200" pitchFamily="66" charset="0"/>
                <a:cs typeface="Alkatra SemiBold" panose="03080902040302020200" pitchFamily="66" charset="0"/>
              </a:rPr>
              <a:t>use AI to learn—not simply to obtain answers</a:t>
            </a:r>
            <a:r>
              <a:rPr sz="2800" dirty="0" smtClean="0">
                <a:solidFill>
                  <a:schemeClr val="tx2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.</a:t>
            </a:r>
            <a:endParaRPr sz="2800" dirty="0">
              <a:solidFill>
                <a:schemeClr val="tx2">
                  <a:lumMod val="7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2050" y="2432625"/>
            <a:ext cx="93916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smtClean="0">
                <a:solidFill>
                  <a:schemeClr val="accent3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T</a:t>
            </a:r>
            <a:r>
              <a:rPr lang="en-US" sz="7000" dirty="0" smtClean="0">
                <a:solidFill>
                  <a:schemeClr val="accent1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h</a:t>
            </a:r>
            <a:r>
              <a:rPr lang="en-US" sz="7000" dirty="0" smtClean="0">
                <a:solidFill>
                  <a:schemeClr val="accent2"/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a</a:t>
            </a:r>
            <a:r>
              <a:rPr lang="en-US" sz="7000" dirty="0" smtClean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n</a:t>
            </a:r>
            <a:r>
              <a:rPr lang="en-US" sz="7000" dirty="0" smtClean="0">
                <a:latin typeface="Alkatra SemiBold" panose="03080902040302020200" pitchFamily="66" charset="0"/>
                <a:cs typeface="Alkatra SemiBold" panose="03080902040302020200" pitchFamily="66" charset="0"/>
              </a:rPr>
              <a:t>k Y</a:t>
            </a:r>
            <a:r>
              <a:rPr lang="en-US" sz="7000" dirty="0" smtClean="0">
                <a:solidFill>
                  <a:schemeClr val="accent5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o</a:t>
            </a:r>
            <a:r>
              <a:rPr lang="en-US" sz="7000" dirty="0" smtClean="0">
                <a:solidFill>
                  <a:schemeClr val="accent6">
                    <a:lumMod val="75000"/>
                  </a:schemeClr>
                </a:solidFill>
                <a:latin typeface="Alkatra SemiBold" panose="03080902040302020200" pitchFamily="66" charset="0"/>
                <a:cs typeface="Alkatra SemiBold" panose="03080902040302020200" pitchFamily="66" charset="0"/>
              </a:rPr>
              <a:t>u</a:t>
            </a:r>
            <a:endParaRPr lang="en-US" sz="7000" dirty="0">
              <a:solidFill>
                <a:schemeClr val="accent6">
                  <a:lumMod val="75000"/>
                </a:schemeClr>
              </a:solidFill>
              <a:latin typeface="Alkatra SemiBold" panose="03080902040302020200" pitchFamily="66" charset="0"/>
              <a:cs typeface="Alkatra SemiBold" panose="030809020403020202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63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65</TotalTime>
  <Words>463</Words>
  <Application>Microsoft Office PowerPoint</Application>
  <PresentationFormat>Widescreen</PresentationFormat>
  <Paragraphs>51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Century Gothic</vt:lpstr>
      <vt:lpstr>Arial</vt:lpstr>
      <vt:lpstr>Alkatra SemiBold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Jamatul Islam Porag</dc:creator>
  <cp:keywords/>
  <dc:description>generated using python-pptx</dc:description>
  <cp:lastModifiedBy>Microsoft account</cp:lastModifiedBy>
  <cp:revision>23</cp:revision>
  <dcterms:created xsi:type="dcterms:W3CDTF">2013-01-27T09:14:16Z</dcterms:created>
  <dcterms:modified xsi:type="dcterms:W3CDTF">2026-10-10T17:28:04Z</dcterms:modified>
  <cp:category/>
</cp:coreProperties>
</file>