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ebp" ContentType="image/webp"/>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61" r:id="rId3"/>
    <p:sldId id="262" r:id="rId4"/>
    <p:sldId id="295" r:id="rId5"/>
    <p:sldId id="296" r:id="rId6"/>
    <p:sldId id="266" r:id="rId7"/>
    <p:sldId id="267" r:id="rId8"/>
    <p:sldId id="294" r:id="rId9"/>
    <p:sldId id="292" r:id="rId10"/>
    <p:sldId id="268"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1" d="100"/>
          <a:sy n="71" d="100"/>
        </p:scale>
        <p:origin x="67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5F2E9-6708-ED3E-54D9-D997950457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8FBC5BC-5151-E110-E059-42AF76329E8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5FFF9D-222B-D491-1792-EC370E5235C2}"/>
              </a:ext>
            </a:extLst>
          </p:cNvPr>
          <p:cNvSpPr>
            <a:spLocks noGrp="1"/>
          </p:cNvSpPr>
          <p:nvPr>
            <p:ph type="dt" sz="half" idx="10"/>
          </p:nvPr>
        </p:nvSpPr>
        <p:spPr/>
        <p:txBody>
          <a:bodyPr/>
          <a:lstStyle/>
          <a:p>
            <a:fld id="{74F3B515-E3D7-497F-A4BE-8649AB46910E}" type="datetimeFigureOut">
              <a:rPr lang="en-US" smtClean="0"/>
              <a:t>10/10/2026</a:t>
            </a:fld>
            <a:endParaRPr lang="en-US"/>
          </a:p>
        </p:txBody>
      </p:sp>
      <p:sp>
        <p:nvSpPr>
          <p:cNvPr id="5" name="Footer Placeholder 4">
            <a:extLst>
              <a:ext uri="{FF2B5EF4-FFF2-40B4-BE49-F238E27FC236}">
                <a16:creationId xmlns:a16="http://schemas.microsoft.com/office/drawing/2014/main" id="{A61703FC-7033-2F72-E2AD-DF80C266B2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0C4BF6-33CC-CDA3-7B5F-EAD7C03DBC19}"/>
              </a:ext>
            </a:extLst>
          </p:cNvPr>
          <p:cNvSpPr>
            <a:spLocks noGrp="1"/>
          </p:cNvSpPr>
          <p:nvPr>
            <p:ph type="sldNum" sz="quarter" idx="12"/>
          </p:nvPr>
        </p:nvSpPr>
        <p:spPr/>
        <p:txBody>
          <a:bodyPr/>
          <a:lstStyle/>
          <a:p>
            <a:fld id="{42C2170F-0A13-4575-AA59-3DE073004E97}" type="slidenum">
              <a:rPr lang="en-US" smtClean="0"/>
              <a:t>‹#›</a:t>
            </a:fld>
            <a:endParaRPr lang="en-US"/>
          </a:p>
        </p:txBody>
      </p:sp>
    </p:spTree>
    <p:extLst>
      <p:ext uri="{BB962C8B-B14F-4D97-AF65-F5344CB8AC3E}">
        <p14:creationId xmlns:p14="http://schemas.microsoft.com/office/powerpoint/2010/main" val="2391308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F8D26-3B69-F2C0-B423-7BCCA66311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A02F92D-0642-D644-CF47-99BA94ACAFE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E24853-AE0D-6012-D3FA-0703446D42D3}"/>
              </a:ext>
            </a:extLst>
          </p:cNvPr>
          <p:cNvSpPr>
            <a:spLocks noGrp="1"/>
          </p:cNvSpPr>
          <p:nvPr>
            <p:ph type="dt" sz="half" idx="10"/>
          </p:nvPr>
        </p:nvSpPr>
        <p:spPr/>
        <p:txBody>
          <a:bodyPr/>
          <a:lstStyle/>
          <a:p>
            <a:fld id="{74F3B515-E3D7-497F-A4BE-8649AB46910E}" type="datetimeFigureOut">
              <a:rPr lang="en-US" smtClean="0"/>
              <a:t>10/10/2026</a:t>
            </a:fld>
            <a:endParaRPr lang="en-US"/>
          </a:p>
        </p:txBody>
      </p:sp>
      <p:sp>
        <p:nvSpPr>
          <p:cNvPr id="5" name="Footer Placeholder 4">
            <a:extLst>
              <a:ext uri="{FF2B5EF4-FFF2-40B4-BE49-F238E27FC236}">
                <a16:creationId xmlns:a16="http://schemas.microsoft.com/office/drawing/2014/main" id="{7050146F-DF30-6526-AB6E-D95872DAEA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46B126-B729-6841-0100-5DDA00DCFAF7}"/>
              </a:ext>
            </a:extLst>
          </p:cNvPr>
          <p:cNvSpPr>
            <a:spLocks noGrp="1"/>
          </p:cNvSpPr>
          <p:nvPr>
            <p:ph type="sldNum" sz="quarter" idx="12"/>
          </p:nvPr>
        </p:nvSpPr>
        <p:spPr/>
        <p:txBody>
          <a:bodyPr/>
          <a:lstStyle/>
          <a:p>
            <a:fld id="{42C2170F-0A13-4575-AA59-3DE073004E97}" type="slidenum">
              <a:rPr lang="en-US" smtClean="0"/>
              <a:t>‹#›</a:t>
            </a:fld>
            <a:endParaRPr lang="en-US"/>
          </a:p>
        </p:txBody>
      </p:sp>
    </p:spTree>
    <p:extLst>
      <p:ext uri="{BB962C8B-B14F-4D97-AF65-F5344CB8AC3E}">
        <p14:creationId xmlns:p14="http://schemas.microsoft.com/office/powerpoint/2010/main" val="2399189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67864-12B4-0169-DC80-84BA1DB997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09F25F-5E63-3A8C-9E0A-7A5D2C7205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4E297A3-00B6-D58E-FD15-AC812B31BE42}"/>
              </a:ext>
            </a:extLst>
          </p:cNvPr>
          <p:cNvSpPr>
            <a:spLocks noGrp="1"/>
          </p:cNvSpPr>
          <p:nvPr>
            <p:ph type="dt" sz="half" idx="10"/>
          </p:nvPr>
        </p:nvSpPr>
        <p:spPr/>
        <p:txBody>
          <a:bodyPr/>
          <a:lstStyle/>
          <a:p>
            <a:fld id="{74F3B515-E3D7-497F-A4BE-8649AB46910E}" type="datetimeFigureOut">
              <a:rPr lang="en-US" smtClean="0"/>
              <a:t>10/10/2026</a:t>
            </a:fld>
            <a:endParaRPr lang="en-US"/>
          </a:p>
        </p:txBody>
      </p:sp>
      <p:sp>
        <p:nvSpPr>
          <p:cNvPr id="5" name="Footer Placeholder 4">
            <a:extLst>
              <a:ext uri="{FF2B5EF4-FFF2-40B4-BE49-F238E27FC236}">
                <a16:creationId xmlns:a16="http://schemas.microsoft.com/office/drawing/2014/main" id="{DF50687A-A59F-F1D6-6492-66BD7F2562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A64954-6B07-F742-70B3-17A43FDC553E}"/>
              </a:ext>
            </a:extLst>
          </p:cNvPr>
          <p:cNvSpPr>
            <a:spLocks noGrp="1"/>
          </p:cNvSpPr>
          <p:nvPr>
            <p:ph type="sldNum" sz="quarter" idx="12"/>
          </p:nvPr>
        </p:nvSpPr>
        <p:spPr/>
        <p:txBody>
          <a:bodyPr/>
          <a:lstStyle/>
          <a:p>
            <a:fld id="{42C2170F-0A13-4575-AA59-3DE073004E97}" type="slidenum">
              <a:rPr lang="en-US" smtClean="0"/>
              <a:t>‹#›</a:t>
            </a:fld>
            <a:endParaRPr lang="en-US"/>
          </a:p>
        </p:txBody>
      </p:sp>
    </p:spTree>
    <p:extLst>
      <p:ext uri="{BB962C8B-B14F-4D97-AF65-F5344CB8AC3E}">
        <p14:creationId xmlns:p14="http://schemas.microsoft.com/office/powerpoint/2010/main" val="3771902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FB0C7-5149-9E42-B1AE-AE6B7F83B01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126E4A-972A-A014-4F52-6EE036AB9F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DF0AC0E-3D1A-A39C-360A-11E4BF6A707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94F5E9-9B4F-EABD-D810-DF10BBFBF4BB}"/>
              </a:ext>
            </a:extLst>
          </p:cNvPr>
          <p:cNvSpPr>
            <a:spLocks noGrp="1"/>
          </p:cNvSpPr>
          <p:nvPr>
            <p:ph type="dt" sz="half" idx="10"/>
          </p:nvPr>
        </p:nvSpPr>
        <p:spPr/>
        <p:txBody>
          <a:bodyPr/>
          <a:lstStyle/>
          <a:p>
            <a:fld id="{74F3B515-E3D7-497F-A4BE-8649AB46910E}" type="datetimeFigureOut">
              <a:rPr lang="en-US" smtClean="0"/>
              <a:t>10/10/2026</a:t>
            </a:fld>
            <a:endParaRPr lang="en-US"/>
          </a:p>
        </p:txBody>
      </p:sp>
      <p:sp>
        <p:nvSpPr>
          <p:cNvPr id="6" name="Footer Placeholder 5">
            <a:extLst>
              <a:ext uri="{FF2B5EF4-FFF2-40B4-BE49-F238E27FC236}">
                <a16:creationId xmlns:a16="http://schemas.microsoft.com/office/drawing/2014/main" id="{B1990AE9-EBAF-CE39-958C-0954CF39E8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A5B5541-9D56-04DA-EDED-1BD33A3394C0}"/>
              </a:ext>
            </a:extLst>
          </p:cNvPr>
          <p:cNvSpPr>
            <a:spLocks noGrp="1"/>
          </p:cNvSpPr>
          <p:nvPr>
            <p:ph type="sldNum" sz="quarter" idx="12"/>
          </p:nvPr>
        </p:nvSpPr>
        <p:spPr/>
        <p:txBody>
          <a:bodyPr/>
          <a:lstStyle/>
          <a:p>
            <a:fld id="{42C2170F-0A13-4575-AA59-3DE073004E97}" type="slidenum">
              <a:rPr lang="en-US" smtClean="0"/>
              <a:t>‹#›</a:t>
            </a:fld>
            <a:endParaRPr lang="en-US"/>
          </a:p>
        </p:txBody>
      </p:sp>
    </p:spTree>
    <p:extLst>
      <p:ext uri="{BB962C8B-B14F-4D97-AF65-F5344CB8AC3E}">
        <p14:creationId xmlns:p14="http://schemas.microsoft.com/office/powerpoint/2010/main" val="3465949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3BEEC-552D-504F-3F15-7B36973041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767D51-1791-B61A-267E-06A76000B9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280E82-EAE8-9CB8-1923-A794C16501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640EA9C-1C11-2432-F431-4C744018BC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B917D74-5EDD-89DD-3FEC-4D3E663304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5A04CEE-ACFC-8DD6-569A-1FED8DCEF77E}"/>
              </a:ext>
            </a:extLst>
          </p:cNvPr>
          <p:cNvSpPr>
            <a:spLocks noGrp="1"/>
          </p:cNvSpPr>
          <p:nvPr>
            <p:ph type="dt" sz="half" idx="10"/>
          </p:nvPr>
        </p:nvSpPr>
        <p:spPr/>
        <p:txBody>
          <a:bodyPr/>
          <a:lstStyle/>
          <a:p>
            <a:fld id="{74F3B515-E3D7-497F-A4BE-8649AB46910E}" type="datetimeFigureOut">
              <a:rPr lang="en-US" smtClean="0"/>
              <a:t>10/10/2026</a:t>
            </a:fld>
            <a:endParaRPr lang="en-US"/>
          </a:p>
        </p:txBody>
      </p:sp>
      <p:sp>
        <p:nvSpPr>
          <p:cNvPr id="8" name="Footer Placeholder 7">
            <a:extLst>
              <a:ext uri="{FF2B5EF4-FFF2-40B4-BE49-F238E27FC236}">
                <a16:creationId xmlns:a16="http://schemas.microsoft.com/office/drawing/2014/main" id="{3547A8F0-9771-7007-EF2B-6FEB87DEF83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B06C53F-1484-5781-6A80-46EE0EC0599A}"/>
              </a:ext>
            </a:extLst>
          </p:cNvPr>
          <p:cNvSpPr>
            <a:spLocks noGrp="1"/>
          </p:cNvSpPr>
          <p:nvPr>
            <p:ph type="sldNum" sz="quarter" idx="12"/>
          </p:nvPr>
        </p:nvSpPr>
        <p:spPr/>
        <p:txBody>
          <a:bodyPr/>
          <a:lstStyle/>
          <a:p>
            <a:fld id="{42C2170F-0A13-4575-AA59-3DE073004E97}" type="slidenum">
              <a:rPr lang="en-US" smtClean="0"/>
              <a:t>‹#›</a:t>
            </a:fld>
            <a:endParaRPr lang="en-US"/>
          </a:p>
        </p:txBody>
      </p:sp>
    </p:spTree>
    <p:extLst>
      <p:ext uri="{BB962C8B-B14F-4D97-AF65-F5344CB8AC3E}">
        <p14:creationId xmlns:p14="http://schemas.microsoft.com/office/powerpoint/2010/main" val="518151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52AFE-F74C-8D4A-7485-931C606E4ED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21C050-8997-70D9-3611-FD6AE57BCA26}"/>
              </a:ext>
            </a:extLst>
          </p:cNvPr>
          <p:cNvSpPr>
            <a:spLocks noGrp="1"/>
          </p:cNvSpPr>
          <p:nvPr>
            <p:ph type="dt" sz="half" idx="10"/>
          </p:nvPr>
        </p:nvSpPr>
        <p:spPr/>
        <p:txBody>
          <a:bodyPr/>
          <a:lstStyle/>
          <a:p>
            <a:fld id="{74F3B515-E3D7-497F-A4BE-8649AB46910E}" type="datetimeFigureOut">
              <a:rPr lang="en-US" smtClean="0"/>
              <a:t>10/10/2026</a:t>
            </a:fld>
            <a:endParaRPr lang="en-US"/>
          </a:p>
        </p:txBody>
      </p:sp>
      <p:sp>
        <p:nvSpPr>
          <p:cNvPr id="4" name="Footer Placeholder 3">
            <a:extLst>
              <a:ext uri="{FF2B5EF4-FFF2-40B4-BE49-F238E27FC236}">
                <a16:creationId xmlns:a16="http://schemas.microsoft.com/office/drawing/2014/main" id="{7122094D-8504-79E5-784A-025C2D4E75C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FEC7BF-64AE-3F7E-F957-D5C5C7502294}"/>
              </a:ext>
            </a:extLst>
          </p:cNvPr>
          <p:cNvSpPr>
            <a:spLocks noGrp="1"/>
          </p:cNvSpPr>
          <p:nvPr>
            <p:ph type="sldNum" sz="quarter" idx="12"/>
          </p:nvPr>
        </p:nvSpPr>
        <p:spPr/>
        <p:txBody>
          <a:bodyPr/>
          <a:lstStyle/>
          <a:p>
            <a:fld id="{42C2170F-0A13-4575-AA59-3DE073004E97}" type="slidenum">
              <a:rPr lang="en-US" smtClean="0"/>
              <a:t>‹#›</a:t>
            </a:fld>
            <a:endParaRPr lang="en-US"/>
          </a:p>
        </p:txBody>
      </p:sp>
    </p:spTree>
    <p:extLst>
      <p:ext uri="{BB962C8B-B14F-4D97-AF65-F5344CB8AC3E}">
        <p14:creationId xmlns:p14="http://schemas.microsoft.com/office/powerpoint/2010/main" val="42165635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A764DB-5A7D-497D-7460-A87DBD0C6B30}"/>
              </a:ext>
            </a:extLst>
          </p:cNvPr>
          <p:cNvSpPr>
            <a:spLocks noGrp="1"/>
          </p:cNvSpPr>
          <p:nvPr>
            <p:ph type="dt" sz="half" idx="10"/>
          </p:nvPr>
        </p:nvSpPr>
        <p:spPr/>
        <p:txBody>
          <a:bodyPr/>
          <a:lstStyle/>
          <a:p>
            <a:fld id="{74F3B515-E3D7-497F-A4BE-8649AB46910E}" type="datetimeFigureOut">
              <a:rPr lang="en-US" smtClean="0"/>
              <a:t>10/10/2026</a:t>
            </a:fld>
            <a:endParaRPr lang="en-US"/>
          </a:p>
        </p:txBody>
      </p:sp>
      <p:sp>
        <p:nvSpPr>
          <p:cNvPr id="3" name="Footer Placeholder 2">
            <a:extLst>
              <a:ext uri="{FF2B5EF4-FFF2-40B4-BE49-F238E27FC236}">
                <a16:creationId xmlns:a16="http://schemas.microsoft.com/office/drawing/2014/main" id="{5279B234-0D05-1EC2-3528-B93A7EB5179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C04466-A7D4-05EC-9C40-DD9E9790749B}"/>
              </a:ext>
            </a:extLst>
          </p:cNvPr>
          <p:cNvSpPr>
            <a:spLocks noGrp="1"/>
          </p:cNvSpPr>
          <p:nvPr>
            <p:ph type="sldNum" sz="quarter" idx="12"/>
          </p:nvPr>
        </p:nvSpPr>
        <p:spPr/>
        <p:txBody>
          <a:bodyPr/>
          <a:lstStyle/>
          <a:p>
            <a:fld id="{42C2170F-0A13-4575-AA59-3DE073004E97}" type="slidenum">
              <a:rPr lang="en-US" smtClean="0"/>
              <a:t>‹#›</a:t>
            </a:fld>
            <a:endParaRPr lang="en-US"/>
          </a:p>
        </p:txBody>
      </p:sp>
    </p:spTree>
    <p:extLst>
      <p:ext uri="{BB962C8B-B14F-4D97-AF65-F5344CB8AC3E}">
        <p14:creationId xmlns:p14="http://schemas.microsoft.com/office/powerpoint/2010/main" val="5085522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7BFBD-50AA-E568-9827-4AB523AB9E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0919F2-03FE-E59D-3B6F-1818DB6421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BBB9661-EDDE-F8DE-FF47-82CEFC8C43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DC97C0-C00B-A914-E47D-17F0A5B31FF7}"/>
              </a:ext>
            </a:extLst>
          </p:cNvPr>
          <p:cNvSpPr>
            <a:spLocks noGrp="1"/>
          </p:cNvSpPr>
          <p:nvPr>
            <p:ph type="dt" sz="half" idx="10"/>
          </p:nvPr>
        </p:nvSpPr>
        <p:spPr/>
        <p:txBody>
          <a:bodyPr/>
          <a:lstStyle/>
          <a:p>
            <a:fld id="{74F3B515-E3D7-497F-A4BE-8649AB46910E}" type="datetimeFigureOut">
              <a:rPr lang="en-US" smtClean="0"/>
              <a:t>10/10/2026</a:t>
            </a:fld>
            <a:endParaRPr lang="en-US"/>
          </a:p>
        </p:txBody>
      </p:sp>
      <p:sp>
        <p:nvSpPr>
          <p:cNvPr id="6" name="Footer Placeholder 5">
            <a:extLst>
              <a:ext uri="{FF2B5EF4-FFF2-40B4-BE49-F238E27FC236}">
                <a16:creationId xmlns:a16="http://schemas.microsoft.com/office/drawing/2014/main" id="{682D3BBB-BAEF-36B4-54E5-C7EDAFAABF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6F01F0-E5AD-A110-911C-FCD3A4680498}"/>
              </a:ext>
            </a:extLst>
          </p:cNvPr>
          <p:cNvSpPr>
            <a:spLocks noGrp="1"/>
          </p:cNvSpPr>
          <p:nvPr>
            <p:ph type="sldNum" sz="quarter" idx="12"/>
          </p:nvPr>
        </p:nvSpPr>
        <p:spPr/>
        <p:txBody>
          <a:bodyPr/>
          <a:lstStyle/>
          <a:p>
            <a:fld id="{42C2170F-0A13-4575-AA59-3DE073004E97}" type="slidenum">
              <a:rPr lang="en-US" smtClean="0"/>
              <a:t>‹#›</a:t>
            </a:fld>
            <a:endParaRPr lang="en-US"/>
          </a:p>
        </p:txBody>
      </p:sp>
    </p:spTree>
    <p:extLst>
      <p:ext uri="{BB962C8B-B14F-4D97-AF65-F5344CB8AC3E}">
        <p14:creationId xmlns:p14="http://schemas.microsoft.com/office/powerpoint/2010/main" val="1594912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40DCB-A40A-77E9-5EB9-45D6BFA3B1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811EAFC-27CD-2A83-C012-7CAC3B91C4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315414D-7009-19EE-F8C6-D4D5AC9212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AB6F94-F842-6DF7-92E0-B20FE13A0115}"/>
              </a:ext>
            </a:extLst>
          </p:cNvPr>
          <p:cNvSpPr>
            <a:spLocks noGrp="1"/>
          </p:cNvSpPr>
          <p:nvPr>
            <p:ph type="dt" sz="half" idx="10"/>
          </p:nvPr>
        </p:nvSpPr>
        <p:spPr/>
        <p:txBody>
          <a:bodyPr/>
          <a:lstStyle/>
          <a:p>
            <a:fld id="{74F3B515-E3D7-497F-A4BE-8649AB46910E}" type="datetimeFigureOut">
              <a:rPr lang="en-US" smtClean="0"/>
              <a:t>10/10/2026</a:t>
            </a:fld>
            <a:endParaRPr lang="en-US"/>
          </a:p>
        </p:txBody>
      </p:sp>
      <p:sp>
        <p:nvSpPr>
          <p:cNvPr id="6" name="Footer Placeholder 5">
            <a:extLst>
              <a:ext uri="{FF2B5EF4-FFF2-40B4-BE49-F238E27FC236}">
                <a16:creationId xmlns:a16="http://schemas.microsoft.com/office/drawing/2014/main" id="{E9B7A4E9-ED05-30E1-0BCC-AAC83E13BE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7655E3-5D38-10C9-4D6E-E966FFDF97CF}"/>
              </a:ext>
            </a:extLst>
          </p:cNvPr>
          <p:cNvSpPr>
            <a:spLocks noGrp="1"/>
          </p:cNvSpPr>
          <p:nvPr>
            <p:ph type="sldNum" sz="quarter" idx="12"/>
          </p:nvPr>
        </p:nvSpPr>
        <p:spPr/>
        <p:txBody>
          <a:bodyPr/>
          <a:lstStyle/>
          <a:p>
            <a:fld id="{42C2170F-0A13-4575-AA59-3DE073004E97}" type="slidenum">
              <a:rPr lang="en-US" smtClean="0"/>
              <a:t>‹#›</a:t>
            </a:fld>
            <a:endParaRPr lang="en-US"/>
          </a:p>
        </p:txBody>
      </p:sp>
    </p:spTree>
    <p:extLst>
      <p:ext uri="{BB962C8B-B14F-4D97-AF65-F5344CB8AC3E}">
        <p14:creationId xmlns:p14="http://schemas.microsoft.com/office/powerpoint/2010/main" val="14809837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CED3C-7200-889C-5595-C21780442B2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C85A1D2-47AA-AD06-A5D9-1B92A201B4E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057500-68CA-1F70-62F8-E29FCF7193F0}"/>
              </a:ext>
            </a:extLst>
          </p:cNvPr>
          <p:cNvSpPr>
            <a:spLocks noGrp="1"/>
          </p:cNvSpPr>
          <p:nvPr>
            <p:ph type="dt" sz="half" idx="10"/>
          </p:nvPr>
        </p:nvSpPr>
        <p:spPr/>
        <p:txBody>
          <a:bodyPr/>
          <a:lstStyle/>
          <a:p>
            <a:fld id="{74F3B515-E3D7-497F-A4BE-8649AB46910E}" type="datetimeFigureOut">
              <a:rPr lang="en-US" smtClean="0"/>
              <a:t>10/10/2026</a:t>
            </a:fld>
            <a:endParaRPr lang="en-US"/>
          </a:p>
        </p:txBody>
      </p:sp>
      <p:sp>
        <p:nvSpPr>
          <p:cNvPr id="5" name="Footer Placeholder 4">
            <a:extLst>
              <a:ext uri="{FF2B5EF4-FFF2-40B4-BE49-F238E27FC236}">
                <a16:creationId xmlns:a16="http://schemas.microsoft.com/office/drawing/2014/main" id="{1F6CE269-3E6B-6AE2-845A-BF683E3FC8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7EA65D-6FBB-81AC-D884-C3A3E72B01F0}"/>
              </a:ext>
            </a:extLst>
          </p:cNvPr>
          <p:cNvSpPr>
            <a:spLocks noGrp="1"/>
          </p:cNvSpPr>
          <p:nvPr>
            <p:ph type="sldNum" sz="quarter" idx="12"/>
          </p:nvPr>
        </p:nvSpPr>
        <p:spPr/>
        <p:txBody>
          <a:bodyPr/>
          <a:lstStyle/>
          <a:p>
            <a:fld id="{42C2170F-0A13-4575-AA59-3DE073004E97}" type="slidenum">
              <a:rPr lang="en-US" smtClean="0"/>
              <a:t>‹#›</a:t>
            </a:fld>
            <a:endParaRPr lang="en-US"/>
          </a:p>
        </p:txBody>
      </p:sp>
    </p:spTree>
    <p:extLst>
      <p:ext uri="{BB962C8B-B14F-4D97-AF65-F5344CB8AC3E}">
        <p14:creationId xmlns:p14="http://schemas.microsoft.com/office/powerpoint/2010/main" val="40752739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3AD3397-7D42-5B4A-ABB5-825A2DEBA9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65C3E04-4AAD-DD76-CB88-33D28BCBC4F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BAB62C-D54D-48BE-0B09-FEE4B1A3A3A0}"/>
              </a:ext>
            </a:extLst>
          </p:cNvPr>
          <p:cNvSpPr>
            <a:spLocks noGrp="1"/>
          </p:cNvSpPr>
          <p:nvPr>
            <p:ph type="dt" sz="half" idx="10"/>
          </p:nvPr>
        </p:nvSpPr>
        <p:spPr/>
        <p:txBody>
          <a:bodyPr/>
          <a:lstStyle/>
          <a:p>
            <a:fld id="{74F3B515-E3D7-497F-A4BE-8649AB46910E}" type="datetimeFigureOut">
              <a:rPr lang="en-US" smtClean="0"/>
              <a:t>10/10/2026</a:t>
            </a:fld>
            <a:endParaRPr lang="en-US"/>
          </a:p>
        </p:txBody>
      </p:sp>
      <p:sp>
        <p:nvSpPr>
          <p:cNvPr id="5" name="Footer Placeholder 4">
            <a:extLst>
              <a:ext uri="{FF2B5EF4-FFF2-40B4-BE49-F238E27FC236}">
                <a16:creationId xmlns:a16="http://schemas.microsoft.com/office/drawing/2014/main" id="{1681C3C5-5F1B-9900-7958-9B9D3F3211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38050F1-B13F-8974-8027-B1CD906AA924}"/>
              </a:ext>
            </a:extLst>
          </p:cNvPr>
          <p:cNvSpPr>
            <a:spLocks noGrp="1"/>
          </p:cNvSpPr>
          <p:nvPr>
            <p:ph type="sldNum" sz="quarter" idx="12"/>
          </p:nvPr>
        </p:nvSpPr>
        <p:spPr/>
        <p:txBody>
          <a:bodyPr/>
          <a:lstStyle/>
          <a:p>
            <a:fld id="{42C2170F-0A13-4575-AA59-3DE073004E97}" type="slidenum">
              <a:rPr lang="en-US" smtClean="0"/>
              <a:t>‹#›</a:t>
            </a:fld>
            <a:endParaRPr lang="en-US"/>
          </a:p>
        </p:txBody>
      </p:sp>
    </p:spTree>
    <p:extLst>
      <p:ext uri="{BB962C8B-B14F-4D97-AF65-F5344CB8AC3E}">
        <p14:creationId xmlns:p14="http://schemas.microsoft.com/office/powerpoint/2010/main" val="2900001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F8156D5-ABE1-C3F3-93F5-FD321E0EB1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EF1BE0E-3744-46EF-AB0F-51E38AF48CA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384ED4-613E-4DA0-9B77-97657298FC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F3B515-E3D7-497F-A4BE-8649AB46910E}" type="datetimeFigureOut">
              <a:rPr lang="en-US" smtClean="0"/>
              <a:t>10/10/2026</a:t>
            </a:fld>
            <a:endParaRPr lang="en-US"/>
          </a:p>
        </p:txBody>
      </p:sp>
      <p:sp>
        <p:nvSpPr>
          <p:cNvPr id="5" name="Footer Placeholder 4">
            <a:extLst>
              <a:ext uri="{FF2B5EF4-FFF2-40B4-BE49-F238E27FC236}">
                <a16:creationId xmlns:a16="http://schemas.microsoft.com/office/drawing/2014/main" id="{1655DCF2-6FF6-8C72-5EE6-F0BAA748F99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CF774F3-5A09-8D4E-632B-6DF7B9D7CA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2C2170F-0A13-4575-AA59-3DE073004E97}" type="slidenum">
              <a:rPr lang="en-US" smtClean="0"/>
              <a:t>‹#›</a:t>
            </a:fld>
            <a:endParaRPr lang="en-US"/>
          </a:p>
        </p:txBody>
      </p:sp>
    </p:spTree>
    <p:extLst>
      <p:ext uri="{BB962C8B-B14F-4D97-AF65-F5344CB8AC3E}">
        <p14:creationId xmlns:p14="http://schemas.microsoft.com/office/powerpoint/2010/main" val="405791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5.jpg"/><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5.webp"/></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5C5ED-AC91-7FC7-1988-C3A3A89EC473}"/>
              </a:ext>
            </a:extLst>
          </p:cNvPr>
          <p:cNvSpPr>
            <a:spLocks noGrp="1"/>
          </p:cNvSpPr>
          <p:nvPr>
            <p:ph type="title"/>
          </p:nvPr>
        </p:nvSpPr>
        <p:spPr>
          <a:xfrm>
            <a:off x="4313938" y="2084294"/>
            <a:ext cx="3001263" cy="1344706"/>
          </a:xfrm>
        </p:spPr>
        <p:txBody>
          <a:bodyPr/>
          <a:lstStyle/>
          <a:p>
            <a:r>
              <a:rPr lang="en-US" sz="5400" dirty="0" err="1"/>
              <a:t>স্বাগতম</a:t>
            </a:r>
            <a:endParaRPr lang="en-US" dirty="0"/>
          </a:p>
        </p:txBody>
      </p:sp>
    </p:spTree>
    <p:extLst>
      <p:ext uri="{BB962C8B-B14F-4D97-AF65-F5344CB8AC3E}">
        <p14:creationId xmlns:p14="http://schemas.microsoft.com/office/powerpoint/2010/main" val="2788417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7FB85-5B56-B7FB-6E5D-6790C1E9530C}"/>
              </a:ext>
            </a:extLst>
          </p:cNvPr>
          <p:cNvSpPr>
            <a:spLocks noGrp="1"/>
          </p:cNvSpPr>
          <p:nvPr>
            <p:ph type="title"/>
          </p:nvPr>
        </p:nvSpPr>
        <p:spPr>
          <a:xfrm>
            <a:off x="1319182" y="813816"/>
            <a:ext cx="3179666" cy="842683"/>
          </a:xfrm>
        </p:spPr>
        <p:txBody>
          <a:bodyPr/>
          <a:lstStyle/>
          <a:p>
            <a:r>
              <a:rPr lang="en-US" dirty="0" err="1">
                <a:latin typeface="SutonnyOMJ" panose="01010600010101010101" pitchFamily="2" charset="0"/>
                <a:cs typeface="SutonnyOMJ" panose="01010600010101010101" pitchFamily="2" charset="0"/>
              </a:rPr>
              <a:t>শিক্ষক</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পরিচিতি</a:t>
            </a:r>
            <a:endParaRPr lang="en-US" dirty="0">
              <a:latin typeface="SutonnyOMJ" panose="01010600010101010101" pitchFamily="2" charset="0"/>
              <a:cs typeface="SutonnyOMJ" panose="01010600010101010101" pitchFamily="2" charset="0"/>
            </a:endParaRPr>
          </a:p>
        </p:txBody>
      </p:sp>
      <p:sp>
        <p:nvSpPr>
          <p:cNvPr id="3" name="Content Placeholder 2">
            <a:extLst>
              <a:ext uri="{FF2B5EF4-FFF2-40B4-BE49-F238E27FC236}">
                <a16:creationId xmlns:a16="http://schemas.microsoft.com/office/drawing/2014/main" id="{CC554DB3-63D0-D557-F320-D753C29D3154}"/>
              </a:ext>
            </a:extLst>
          </p:cNvPr>
          <p:cNvSpPr>
            <a:spLocks noGrp="1"/>
          </p:cNvSpPr>
          <p:nvPr>
            <p:ph idx="1"/>
          </p:nvPr>
        </p:nvSpPr>
        <p:spPr>
          <a:xfrm>
            <a:off x="555260" y="2072357"/>
            <a:ext cx="5580530" cy="2166767"/>
          </a:xfrm>
        </p:spPr>
        <p:txBody>
          <a:bodyPr>
            <a:normAutofit/>
          </a:bodyPr>
          <a:lstStyle/>
          <a:p>
            <a:pPr>
              <a:spcBef>
                <a:spcPts val="0"/>
              </a:spcBef>
            </a:pPr>
            <a:r>
              <a:rPr lang="en-US" dirty="0" err="1">
                <a:latin typeface="SutonnyOMJ" panose="01010600010101010101" pitchFamily="2" charset="0"/>
                <a:cs typeface="SutonnyOMJ" panose="01010600010101010101" pitchFamily="2" charset="0"/>
              </a:rPr>
              <a:t>শ্রেণি</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একাদশ</a:t>
            </a:r>
            <a:endParaRPr lang="en-US" dirty="0">
              <a:latin typeface="SutonnyOMJ" panose="01010600010101010101" pitchFamily="2" charset="0"/>
              <a:cs typeface="SutonnyOMJ" panose="01010600010101010101" pitchFamily="2" charset="0"/>
            </a:endParaRPr>
          </a:p>
          <a:p>
            <a:pPr>
              <a:spcBef>
                <a:spcPts val="0"/>
              </a:spcBef>
            </a:pPr>
            <a:r>
              <a:rPr lang="en-US" dirty="0" err="1">
                <a:latin typeface="SutonnyOMJ" panose="01010600010101010101" pitchFamily="2" charset="0"/>
                <a:cs typeface="SutonnyOMJ" panose="01010600010101010101" pitchFamily="2" charset="0"/>
              </a:rPr>
              <a:t>বিষয়:ব্যবসায়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সংগঠন</a:t>
            </a:r>
            <a:r>
              <a:rPr lang="en-US" dirty="0">
                <a:latin typeface="SutonnyOMJ" panose="01010600010101010101" pitchFamily="2" charset="0"/>
                <a:cs typeface="SutonnyOMJ" panose="01010600010101010101" pitchFamily="2" charset="0"/>
              </a:rPr>
              <a:t> ও ব্যবস্থাপনা-১ম </a:t>
            </a:r>
            <a:r>
              <a:rPr lang="en-US" dirty="0" err="1">
                <a:latin typeface="SutonnyOMJ" panose="01010600010101010101" pitchFamily="2" charset="0"/>
                <a:cs typeface="SutonnyOMJ" panose="01010600010101010101" pitchFamily="2" charset="0"/>
              </a:rPr>
              <a:t>পত্র</a:t>
            </a:r>
            <a:endParaRPr lang="en-US" dirty="0">
              <a:latin typeface="SutonnyOMJ" panose="01010600010101010101" pitchFamily="2" charset="0"/>
              <a:cs typeface="SutonnyOMJ" panose="01010600010101010101" pitchFamily="2" charset="0"/>
            </a:endParaRPr>
          </a:p>
          <a:p>
            <a:pPr>
              <a:spcBef>
                <a:spcPts val="0"/>
              </a:spcBef>
            </a:pPr>
            <a:r>
              <a:rPr lang="en-US" dirty="0" err="1">
                <a:latin typeface="SutonnyOMJ" panose="01010600010101010101" pitchFamily="2" charset="0"/>
                <a:cs typeface="SutonnyOMJ" panose="01010600010101010101" pitchFamily="2" charset="0"/>
              </a:rPr>
              <a:t>অধ্যায়</a:t>
            </a:r>
            <a:r>
              <a:rPr lang="en-US" dirty="0">
                <a:latin typeface="SutonnyOMJ" panose="01010600010101010101" pitchFamily="2" charset="0"/>
                <a:cs typeface="SutonnyOMJ" panose="01010600010101010101" pitchFamily="2" charset="0"/>
              </a:rPr>
              <a:t>: </a:t>
            </a:r>
            <a:r>
              <a:rPr lang="bn-IN" kern="100" dirty="0">
                <a:latin typeface="SutonnyOMJ" panose="01010600010101010101" pitchFamily="2" charset="0"/>
                <a:ea typeface="Times New Roman" panose="02020603050405020304" pitchFamily="18" charset="0"/>
                <a:cs typeface="SutonnyOMJ" panose="01010600010101010101" pitchFamily="2" charset="0"/>
              </a:rPr>
              <a:t>একমালিকানা ব্যবসায় </a:t>
            </a:r>
            <a:endParaRPr lang="en-US" kern="100" dirty="0">
              <a:latin typeface="SutonnyOMJ" panose="01010600010101010101" pitchFamily="2" charset="0"/>
              <a:ea typeface="Times New Roman" panose="02020603050405020304" pitchFamily="18" charset="0"/>
              <a:cs typeface="SutonnyOMJ" panose="01010600010101010101" pitchFamily="2" charset="0"/>
            </a:endParaRPr>
          </a:p>
          <a:p>
            <a:pPr>
              <a:spcBef>
                <a:spcPts val="0"/>
              </a:spcBef>
            </a:pPr>
            <a:r>
              <a:rPr lang="en-US" dirty="0">
                <a:latin typeface="SutonnyOMJ" panose="01010600010101010101" pitchFamily="2" charset="0"/>
                <a:cs typeface="SutonnyOMJ" panose="01010600010101010101" pitchFamily="2" charset="0"/>
              </a:rPr>
              <a:t>ক্লাস-২</a:t>
            </a:r>
          </a:p>
          <a:p>
            <a:pPr>
              <a:spcBef>
                <a:spcPts val="0"/>
              </a:spcBef>
            </a:pPr>
            <a:r>
              <a:rPr lang="en-US" dirty="0" err="1">
                <a:latin typeface="SutonnyOMJ" panose="01010600010101010101" pitchFamily="2" charset="0"/>
                <a:cs typeface="SutonnyOMJ" panose="01010600010101010101" pitchFamily="2" charset="0"/>
              </a:rPr>
              <a:t>তারিখ</a:t>
            </a:r>
            <a:r>
              <a:rPr lang="en-US" dirty="0">
                <a:latin typeface="SutonnyOMJ" panose="01010600010101010101" pitchFamily="2" charset="0"/>
                <a:cs typeface="SutonnyOMJ" panose="01010600010101010101" pitchFamily="2" charset="0"/>
              </a:rPr>
              <a:t>: ১০/১০/২০২৬</a:t>
            </a:r>
          </a:p>
          <a:p>
            <a:pPr marL="0" indent="0">
              <a:buNone/>
            </a:pPr>
            <a:endParaRPr lang="en-US" dirty="0">
              <a:latin typeface="SutonnyOMJ" panose="01010600010101010101" pitchFamily="2" charset="0"/>
              <a:cs typeface="SutonnyOMJ" panose="01010600010101010101" pitchFamily="2" charset="0"/>
            </a:endParaRPr>
          </a:p>
        </p:txBody>
      </p:sp>
      <p:sp>
        <p:nvSpPr>
          <p:cNvPr id="4" name="Content Placeholder 2">
            <a:extLst>
              <a:ext uri="{FF2B5EF4-FFF2-40B4-BE49-F238E27FC236}">
                <a16:creationId xmlns:a16="http://schemas.microsoft.com/office/drawing/2014/main" id="{118C4221-F048-8F9A-E51C-90D23ED12AA7}"/>
              </a:ext>
            </a:extLst>
          </p:cNvPr>
          <p:cNvSpPr txBox="1">
            <a:spLocks/>
          </p:cNvSpPr>
          <p:nvPr/>
        </p:nvSpPr>
        <p:spPr>
          <a:xfrm>
            <a:off x="4754412" y="3648278"/>
            <a:ext cx="4399699" cy="2828363"/>
          </a:xfrm>
          <a:prstGeom prst="rect">
            <a:avLst/>
          </a:prstGeom>
        </p:spPr>
        <p:txBody>
          <a:bodyPr vert="horz" lIns="91440" tIns="45720" rIns="91440" bIns="45720" rtlCol="0" anchor="ctr">
            <a:norm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a:spcBef>
                <a:spcPts val="0"/>
              </a:spcBef>
              <a:spcAft>
                <a:spcPts val="0"/>
              </a:spcAft>
              <a:buFont typeface="Wingdings" panose="05000000000000000000" pitchFamily="2" charset="2"/>
              <a:buChar char="q"/>
            </a:pPr>
            <a:r>
              <a:rPr lang="en-US" dirty="0" err="1">
                <a:latin typeface="SutonnyOMJ" panose="01010600010101010101" pitchFamily="2" charset="0"/>
                <a:cs typeface="SutonnyOMJ" panose="01010600010101010101" pitchFamily="2" charset="0"/>
              </a:rPr>
              <a:t>মশিউর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রেজা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চৌধুরী</a:t>
            </a:r>
            <a:endParaRPr lang="en-US" dirty="0">
              <a:latin typeface="SutonnyOMJ" panose="01010600010101010101" pitchFamily="2" charset="0"/>
              <a:cs typeface="SutonnyOMJ" panose="01010600010101010101" pitchFamily="2" charset="0"/>
            </a:endParaRPr>
          </a:p>
          <a:p>
            <a:pPr>
              <a:spcBef>
                <a:spcPts val="0"/>
              </a:spcBef>
              <a:spcAft>
                <a:spcPts val="0"/>
              </a:spcAft>
              <a:buFont typeface="Wingdings" panose="05000000000000000000" pitchFamily="2" charset="2"/>
              <a:buChar char="q"/>
            </a:pPr>
            <a:r>
              <a:rPr lang="en-US" dirty="0" err="1">
                <a:latin typeface="SutonnyOMJ" panose="01010600010101010101" pitchFamily="2" charset="0"/>
                <a:cs typeface="SutonnyOMJ" panose="01010600010101010101" pitchFamily="2" charset="0"/>
              </a:rPr>
              <a:t>প্রভাষক,ব্যবসায়</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সংগঠন</a:t>
            </a:r>
            <a:r>
              <a:rPr lang="en-US" dirty="0">
                <a:latin typeface="SutonnyOMJ" panose="01010600010101010101" pitchFamily="2" charset="0"/>
                <a:cs typeface="SutonnyOMJ" panose="01010600010101010101" pitchFamily="2" charset="0"/>
              </a:rPr>
              <a:t> ও </a:t>
            </a:r>
            <a:r>
              <a:rPr lang="en-US" dirty="0" err="1">
                <a:latin typeface="SutonnyOMJ" panose="01010600010101010101" pitchFamily="2" charset="0"/>
                <a:cs typeface="SutonnyOMJ" panose="01010600010101010101" pitchFamily="2" charset="0"/>
              </a:rPr>
              <a:t>ব্যবস্থাপনা</a:t>
            </a:r>
            <a:endParaRPr lang="en-US" dirty="0">
              <a:latin typeface="SutonnyOMJ" panose="01010600010101010101" pitchFamily="2" charset="0"/>
              <a:cs typeface="SutonnyOMJ" panose="01010600010101010101" pitchFamily="2" charset="0"/>
            </a:endParaRPr>
          </a:p>
          <a:p>
            <a:pPr>
              <a:spcBef>
                <a:spcPts val="0"/>
              </a:spcBef>
              <a:spcAft>
                <a:spcPts val="0"/>
              </a:spcAft>
              <a:buFont typeface="Wingdings" panose="05000000000000000000" pitchFamily="2" charset="2"/>
              <a:buChar char="q"/>
            </a:pPr>
            <a:r>
              <a:rPr lang="en-US" dirty="0" err="1">
                <a:latin typeface="SutonnyOMJ" panose="01010600010101010101" pitchFamily="2" charset="0"/>
                <a:cs typeface="SutonnyOMJ" panose="01010600010101010101" pitchFamily="2" charset="0"/>
              </a:rPr>
              <a:t>শহীদ</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স্মৃতি</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মহাবিদ্যালয়</a:t>
            </a:r>
            <a:endParaRPr lang="en-US" dirty="0">
              <a:latin typeface="SutonnyOMJ" panose="01010600010101010101" pitchFamily="2" charset="0"/>
              <a:cs typeface="SutonnyOMJ" panose="01010600010101010101" pitchFamily="2" charset="0"/>
            </a:endParaRPr>
          </a:p>
          <a:p>
            <a:pPr>
              <a:spcBef>
                <a:spcPts val="0"/>
              </a:spcBef>
              <a:spcAft>
                <a:spcPts val="0"/>
              </a:spcAft>
              <a:buFont typeface="Wingdings" panose="05000000000000000000" pitchFamily="2" charset="2"/>
              <a:buChar char="q"/>
            </a:pPr>
            <a:r>
              <a:rPr lang="en-US" dirty="0" err="1">
                <a:latin typeface="SutonnyOMJ" panose="01010600010101010101" pitchFamily="2" charset="0"/>
                <a:cs typeface="SutonnyOMJ" panose="01010600010101010101" pitchFamily="2" charset="0"/>
              </a:rPr>
              <a:t>আদর্শনগর</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মোহনগঞ্জ</a:t>
            </a:r>
            <a:r>
              <a:rPr lang="en-US" dirty="0">
                <a:latin typeface="SutonnyOMJ" panose="01010600010101010101" pitchFamily="2" charset="0"/>
                <a:cs typeface="SutonnyOMJ" panose="01010600010101010101" pitchFamily="2" charset="0"/>
              </a:rPr>
              <a:t>, </a:t>
            </a:r>
            <a:r>
              <a:rPr lang="en-US" dirty="0" err="1">
                <a:latin typeface="SutonnyOMJ" panose="01010600010101010101" pitchFamily="2" charset="0"/>
                <a:cs typeface="SutonnyOMJ" panose="01010600010101010101" pitchFamily="2" charset="0"/>
              </a:rPr>
              <a:t>নেত্রকোনা</a:t>
            </a:r>
            <a:endParaRPr lang="en-US" dirty="0">
              <a:latin typeface="SutonnyOMJ" panose="01010600010101010101" pitchFamily="2" charset="0"/>
              <a:cs typeface="SutonnyOMJ" panose="01010600010101010101" pitchFamily="2" charset="0"/>
            </a:endParaRPr>
          </a:p>
        </p:txBody>
      </p:sp>
      <p:pic>
        <p:nvPicPr>
          <p:cNvPr id="7" name="Picture 6">
            <a:extLst>
              <a:ext uri="{FF2B5EF4-FFF2-40B4-BE49-F238E27FC236}">
                <a16:creationId xmlns:a16="http://schemas.microsoft.com/office/drawing/2014/main" id="{1A3302C6-F459-C36D-BD25-93C5DE2D9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133486" y="127800"/>
            <a:ext cx="3378718" cy="3395329"/>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1084190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additive="base">
                                        <p:cTn id="14"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1000"/>
                                        <p:tgtEl>
                                          <p:spTgt spid="4">
                                            <p:txEl>
                                              <p:pRg st="1" end="1"/>
                                            </p:txEl>
                                          </p:spTgt>
                                        </p:tgtEl>
                                      </p:cBhvr>
                                    </p:animEffect>
                                    <p:anim calcmode="lin" valueType="num">
                                      <p:cBhvr>
                                        <p:cTn id="21"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4">
                                            <p:txEl>
                                              <p:pRg st="3" end="3"/>
                                            </p:txEl>
                                          </p:spTgt>
                                        </p:tgtEl>
                                        <p:attrNameLst>
                                          <p:attrName>style.visibility</p:attrName>
                                        </p:attrNameLst>
                                      </p:cBhvr>
                                      <p:to>
                                        <p:strVal val="visible"/>
                                      </p:to>
                                    </p:set>
                                    <p:anim calcmode="lin" valueType="num">
                                      <p:cBhvr additive="base">
                                        <p:cTn id="34"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3">
                                            <p:txEl>
                                              <p:pRg st="0" end="0"/>
                                            </p:txEl>
                                          </p:spTgt>
                                        </p:tgtEl>
                                        <p:attrNameLst>
                                          <p:attrName>style.visibility</p:attrName>
                                        </p:attrNameLst>
                                      </p:cBhvr>
                                      <p:to>
                                        <p:strVal val="visible"/>
                                      </p:to>
                                    </p:set>
                                    <p:anim calcmode="lin" valueType="num">
                                      <p:cBhvr additive="base">
                                        <p:cTn id="40"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
                                            <p:txEl>
                                              <p:pRg st="1" end="1"/>
                                            </p:txEl>
                                          </p:spTgt>
                                        </p:tgtEl>
                                        <p:attrNameLst>
                                          <p:attrName>style.visibility</p:attrName>
                                        </p:attrNameLst>
                                      </p:cBhvr>
                                      <p:to>
                                        <p:strVal val="visible"/>
                                      </p:to>
                                    </p:set>
                                    <p:animEffect transition="in" filter="fade">
                                      <p:cBhvr>
                                        <p:cTn id="46" dur="1000"/>
                                        <p:tgtEl>
                                          <p:spTgt spid="3">
                                            <p:txEl>
                                              <p:pRg st="1" end="1"/>
                                            </p:txEl>
                                          </p:spTgt>
                                        </p:tgtEl>
                                      </p:cBhvr>
                                    </p:animEffect>
                                    <p:anim calcmode="lin" valueType="num">
                                      <p:cBhvr>
                                        <p:cTn id="47"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8"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nodeType="clickEffect">
                                  <p:stCondLst>
                                    <p:cond delay="0"/>
                                  </p:stCondLst>
                                  <p:childTnLst>
                                    <p:set>
                                      <p:cBhvr>
                                        <p:cTn id="52" dur="1" fill="hold">
                                          <p:stCondLst>
                                            <p:cond delay="0"/>
                                          </p:stCondLst>
                                        </p:cTn>
                                        <p:tgtEl>
                                          <p:spTgt spid="3">
                                            <p:txEl>
                                              <p:pRg st="2" end="2"/>
                                            </p:txEl>
                                          </p:spTgt>
                                        </p:tgtEl>
                                        <p:attrNameLst>
                                          <p:attrName>style.visibility</p:attrName>
                                        </p:attrNameLst>
                                      </p:cBhvr>
                                      <p:to>
                                        <p:strVal val="visible"/>
                                      </p:to>
                                    </p:set>
                                    <p:animEffect transition="in" filter="fade">
                                      <p:cBhvr>
                                        <p:cTn id="53" dur="1000"/>
                                        <p:tgtEl>
                                          <p:spTgt spid="3">
                                            <p:txEl>
                                              <p:pRg st="2" end="2"/>
                                            </p:txEl>
                                          </p:spTgt>
                                        </p:tgtEl>
                                      </p:cBhvr>
                                    </p:animEffect>
                                    <p:anim calcmode="lin" valueType="num">
                                      <p:cBhvr>
                                        <p:cTn id="5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5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3">
                                            <p:txEl>
                                              <p:pRg st="3" end="3"/>
                                            </p:txEl>
                                          </p:spTgt>
                                        </p:tgtEl>
                                        <p:attrNameLst>
                                          <p:attrName>style.visibility</p:attrName>
                                        </p:attrNameLst>
                                      </p:cBhvr>
                                      <p:to>
                                        <p:strVal val="visible"/>
                                      </p:to>
                                    </p:set>
                                    <p:animEffect transition="in" filter="fade">
                                      <p:cBhvr>
                                        <p:cTn id="60" dur="1000"/>
                                        <p:tgtEl>
                                          <p:spTgt spid="3">
                                            <p:txEl>
                                              <p:pRg st="3" end="3"/>
                                            </p:txEl>
                                          </p:spTgt>
                                        </p:tgtEl>
                                      </p:cBhvr>
                                    </p:animEffect>
                                    <p:anim calcmode="lin" valueType="num">
                                      <p:cBhvr>
                                        <p:cTn id="61"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62"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
                                            <p:txEl>
                                              <p:pRg st="4" end="4"/>
                                            </p:txEl>
                                          </p:spTgt>
                                        </p:tgtEl>
                                        <p:attrNameLst>
                                          <p:attrName>style.visibility</p:attrName>
                                        </p:attrNameLst>
                                      </p:cBhvr>
                                      <p:to>
                                        <p:strVal val="visible"/>
                                      </p:to>
                                    </p:set>
                                    <p:anim calcmode="lin" valueType="num">
                                      <p:cBhvr additive="base">
                                        <p:cTn id="6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53" presetClass="entr" presetSubtype="16" fill="hold" nodeType="clickEffect">
                                  <p:stCondLst>
                                    <p:cond delay="0"/>
                                  </p:stCondLst>
                                  <p:childTnLst>
                                    <p:set>
                                      <p:cBhvr>
                                        <p:cTn id="72" dur="1" fill="hold">
                                          <p:stCondLst>
                                            <p:cond delay="0"/>
                                          </p:stCondLst>
                                        </p:cTn>
                                        <p:tgtEl>
                                          <p:spTgt spid="7"/>
                                        </p:tgtEl>
                                        <p:attrNameLst>
                                          <p:attrName>style.visibility</p:attrName>
                                        </p:attrNameLst>
                                      </p:cBhvr>
                                      <p:to>
                                        <p:strVal val="visible"/>
                                      </p:to>
                                    </p:set>
                                    <p:anim calcmode="lin" valueType="num">
                                      <p:cBhvr>
                                        <p:cTn id="73" dur="500" fill="hold"/>
                                        <p:tgtEl>
                                          <p:spTgt spid="7"/>
                                        </p:tgtEl>
                                        <p:attrNameLst>
                                          <p:attrName>ppt_w</p:attrName>
                                        </p:attrNameLst>
                                      </p:cBhvr>
                                      <p:tavLst>
                                        <p:tav tm="0">
                                          <p:val>
                                            <p:fltVal val="0"/>
                                          </p:val>
                                        </p:tav>
                                        <p:tav tm="100000">
                                          <p:val>
                                            <p:strVal val="#ppt_w"/>
                                          </p:val>
                                        </p:tav>
                                      </p:tavLst>
                                    </p:anim>
                                    <p:anim calcmode="lin" valueType="num">
                                      <p:cBhvr>
                                        <p:cTn id="74" dur="500" fill="hold"/>
                                        <p:tgtEl>
                                          <p:spTgt spid="7"/>
                                        </p:tgtEl>
                                        <p:attrNameLst>
                                          <p:attrName>ppt_h</p:attrName>
                                        </p:attrNameLst>
                                      </p:cBhvr>
                                      <p:tavLst>
                                        <p:tav tm="0">
                                          <p:val>
                                            <p:fltVal val="0"/>
                                          </p:val>
                                        </p:tav>
                                        <p:tav tm="100000">
                                          <p:val>
                                            <p:strVal val="#ppt_h"/>
                                          </p:val>
                                        </p:tav>
                                      </p:tavLst>
                                    </p:anim>
                                    <p:animEffect transition="in" filter="fade">
                                      <p:cBhvr>
                                        <p:cTn id="7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78FA16F3-D6DB-6CA1-282B-A0D8B0405EAA}"/>
              </a:ext>
            </a:extLst>
          </p:cNvPr>
          <p:cNvSpPr txBox="1"/>
          <p:nvPr/>
        </p:nvSpPr>
        <p:spPr>
          <a:xfrm>
            <a:off x="736227" y="702840"/>
            <a:ext cx="6098240" cy="584775"/>
          </a:xfrm>
          <a:prstGeom prst="rect">
            <a:avLst/>
          </a:prstGeom>
          <a:noFill/>
        </p:spPr>
        <p:txBody>
          <a:bodyPr wrap="square">
            <a:spAutoFit/>
          </a:bodyPr>
          <a:lstStyle/>
          <a:p>
            <a:pPr marL="0" marR="0">
              <a:lnSpc>
                <a:spcPct val="100000"/>
              </a:lnSpc>
              <a:spcAft>
                <a:spcPts val="800"/>
              </a:spcAft>
              <a:buNone/>
            </a:pPr>
            <a:r>
              <a:rPr lang="bn-IN" sz="3200" u="sng" kern="100" dirty="0">
                <a:effectLst>
                  <a:outerShdw blurRad="38100" dist="38100" dir="2700000" algn="tl">
                    <a:srgbClr val="000000">
                      <a:alpha val="43137"/>
                    </a:srgbClr>
                  </a:outerShdw>
                </a:effectLst>
                <a:latin typeface="+mn-lt"/>
                <a:ea typeface="Times New Roman" panose="02020603050405020304" pitchFamily="18" charset="0"/>
                <a:cs typeface="SutonnyOMJ" panose="01010600010101010101" pitchFamily="2" charset="0"/>
              </a:rPr>
              <a:t>এ অধ্যায়ের পাঠগুলো পড়ে যা যা শিখব</a:t>
            </a:r>
            <a:r>
              <a:rPr lang="en-US" sz="3200" u="sng" kern="100" dirty="0">
                <a:effectLst>
                  <a:outerShdw blurRad="38100" dist="38100" dir="2700000" algn="tl">
                    <a:srgbClr val="000000">
                      <a:alpha val="43137"/>
                    </a:srgbClr>
                  </a:outerShdw>
                </a:effectLst>
                <a:latin typeface="+mn-lt"/>
                <a:ea typeface="Times New Roman" panose="02020603050405020304" pitchFamily="18" charset="0"/>
                <a:cs typeface="SutonnyOMJ" panose="01010600010101010101" pitchFamily="2" charset="0"/>
              </a:rPr>
              <a:t>...</a:t>
            </a:r>
            <a:endParaRPr lang="en-US" sz="3200" u="sng" kern="100" dirty="0">
              <a:effectLst>
                <a:outerShdw blurRad="38100" dist="38100" dir="2700000" algn="tl">
                  <a:srgbClr val="000000">
                    <a:alpha val="43137"/>
                  </a:srgbClr>
                </a:outerShdw>
              </a:effectLst>
              <a:latin typeface="+mn-lt"/>
              <a:ea typeface="Times New Roman" panose="02020603050405020304" pitchFamily="18" charset="0"/>
              <a:cs typeface="Vrinda"/>
            </a:endParaRPr>
          </a:p>
        </p:txBody>
      </p:sp>
      <p:sp>
        <p:nvSpPr>
          <p:cNvPr id="3" name="TextBox 2">
            <a:extLst>
              <a:ext uri="{FF2B5EF4-FFF2-40B4-BE49-F238E27FC236}">
                <a16:creationId xmlns:a16="http://schemas.microsoft.com/office/drawing/2014/main" id="{481FAD53-2531-22B4-3441-3B8C2C0BE886}"/>
              </a:ext>
            </a:extLst>
          </p:cNvPr>
          <p:cNvSpPr txBox="1"/>
          <p:nvPr/>
        </p:nvSpPr>
        <p:spPr>
          <a:xfrm>
            <a:off x="3294126" y="2159097"/>
            <a:ext cx="4258818" cy="584775"/>
          </a:xfrm>
          <a:prstGeom prst="rect">
            <a:avLst/>
          </a:prstGeom>
          <a:noFill/>
        </p:spPr>
        <p:txBody>
          <a:bodyPr wrap="square">
            <a:spAutoFit/>
          </a:bodyPr>
          <a:lstStyle/>
          <a:p>
            <a:r>
              <a:rPr lang="bn-IN" sz="3200" dirty="0">
                <a:solidFill>
                  <a:srgbClr val="FF0000"/>
                </a:solidFill>
                <a:latin typeface="SutonnyOMJ" panose="01010600010101010101" pitchFamily="2" charset="0"/>
                <a:cs typeface="SutonnyOMJ" panose="01010600010101010101" pitchFamily="2" charset="0"/>
              </a:rPr>
              <a:t>একমালিকানা ব্যবসায়ের ধারণা </a:t>
            </a:r>
            <a:endParaRPr lang="en-US" sz="3200" dirty="0">
              <a:solidFill>
                <a:srgbClr val="FF0000"/>
              </a:solidFill>
              <a:latin typeface="SutonnyOMJ" panose="01010600010101010101" pitchFamily="2" charset="0"/>
              <a:cs typeface="SutonnyOMJ" panose="01010600010101010101" pitchFamily="2" charset="0"/>
            </a:endParaRPr>
          </a:p>
        </p:txBody>
      </p:sp>
      <p:sp>
        <p:nvSpPr>
          <p:cNvPr id="5" name="TextBox 4">
            <a:extLst>
              <a:ext uri="{FF2B5EF4-FFF2-40B4-BE49-F238E27FC236}">
                <a16:creationId xmlns:a16="http://schemas.microsoft.com/office/drawing/2014/main" id="{6C2EDF64-66FD-139E-318F-11D87D2320F4}"/>
              </a:ext>
            </a:extLst>
          </p:cNvPr>
          <p:cNvSpPr txBox="1"/>
          <p:nvPr/>
        </p:nvSpPr>
        <p:spPr>
          <a:xfrm>
            <a:off x="5004054" y="3322966"/>
            <a:ext cx="4331970" cy="584775"/>
          </a:xfrm>
          <a:prstGeom prst="rect">
            <a:avLst/>
          </a:prstGeom>
          <a:noFill/>
        </p:spPr>
        <p:txBody>
          <a:bodyPr wrap="square">
            <a:spAutoFit/>
          </a:bodyPr>
          <a:lstStyle/>
          <a:p>
            <a:pPr>
              <a:spcAft>
                <a:spcPts val="800"/>
              </a:spcAft>
            </a:pPr>
            <a:r>
              <a:rPr lang="bn-IN" sz="3200" kern="100">
                <a:solidFill>
                  <a:srgbClr val="0070C0"/>
                </a:solidFill>
                <a:effectLst>
                  <a:outerShdw blurRad="38100" dist="38100" dir="2700000" algn="tl">
                    <a:srgbClr val="000000">
                      <a:alpha val="43137"/>
                    </a:srgbClr>
                  </a:outerShdw>
                </a:effectLst>
                <a:latin typeface="+mn-lt"/>
                <a:ea typeface="Times New Roman" panose="02020603050405020304" pitchFamily="18" charset="0"/>
                <a:cs typeface="SutonnyOMJ" panose="01010600010101010101" pitchFamily="2" charset="0"/>
              </a:rPr>
              <a:t>একমালিকানা</a:t>
            </a:r>
            <a:r>
              <a:rPr lang="bn-IN" sz="3200" kern="100">
                <a:solidFill>
                  <a:srgbClr val="0070C0"/>
                </a:solidFill>
                <a:effectLst/>
                <a:ea typeface="Times New Roman" panose="02020603050405020304" pitchFamily="18" charset="0"/>
                <a:cs typeface="SutonnyOMJ" panose="01010600010101010101" pitchFamily="2" charset="0"/>
              </a:rPr>
              <a:t> </a:t>
            </a:r>
            <a:r>
              <a:rPr lang="bn-IN" sz="3200" kern="100" dirty="0">
                <a:solidFill>
                  <a:srgbClr val="0070C0"/>
                </a:solidFill>
                <a:effectLst/>
                <a:ea typeface="Times New Roman" panose="02020603050405020304" pitchFamily="18" charset="0"/>
                <a:cs typeface="SutonnyOMJ" panose="01010600010101010101" pitchFamily="2" charset="0"/>
              </a:rPr>
              <a:t>ব্যবসায়ের বৈশিষ্ট্য</a:t>
            </a:r>
            <a:endParaRPr lang="en-US" sz="2000" kern="100" dirty="0">
              <a:solidFill>
                <a:srgbClr val="0070C0"/>
              </a:solidFill>
              <a:effectLst/>
              <a:latin typeface="Aptos" panose="02110004020202020204"/>
              <a:ea typeface="Times New Roman" panose="02020603050405020304" pitchFamily="18" charset="0"/>
              <a:cs typeface="Vrinda"/>
            </a:endParaRPr>
          </a:p>
        </p:txBody>
      </p:sp>
    </p:spTree>
    <p:extLst>
      <p:ext uri="{BB962C8B-B14F-4D97-AF65-F5344CB8AC3E}">
        <p14:creationId xmlns:p14="http://schemas.microsoft.com/office/powerpoint/2010/main" val="182034639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1000"/>
                                        <p:tgtEl>
                                          <p:spTgt spid="5"/>
                                        </p:tgtEl>
                                      </p:cBhvr>
                                    </p:animEffect>
                                    <p:anim calcmode="lin" valueType="num">
                                      <p:cBhvr>
                                        <p:cTn id="21" dur="1000" fill="hold"/>
                                        <p:tgtEl>
                                          <p:spTgt spid="5"/>
                                        </p:tgtEl>
                                        <p:attrNameLst>
                                          <p:attrName>ppt_x</p:attrName>
                                        </p:attrNameLst>
                                      </p:cBhvr>
                                      <p:tavLst>
                                        <p:tav tm="0">
                                          <p:val>
                                            <p:strVal val="#ppt_x"/>
                                          </p:val>
                                        </p:tav>
                                        <p:tav tm="100000">
                                          <p:val>
                                            <p:strVal val="#ppt_x"/>
                                          </p:val>
                                        </p:tav>
                                      </p:tavLst>
                                    </p:anim>
                                    <p:anim calcmode="lin" valueType="num">
                                      <p:cBhvr>
                                        <p:cTn id="2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6F0E249-8CBC-1E84-436E-6A9B4335399E}"/>
              </a:ext>
            </a:extLst>
          </p:cNvPr>
          <p:cNvSpPr txBox="1"/>
          <p:nvPr/>
        </p:nvSpPr>
        <p:spPr>
          <a:xfrm>
            <a:off x="383414" y="118872"/>
            <a:ext cx="4874386" cy="707886"/>
          </a:xfrm>
          <a:prstGeom prst="rect">
            <a:avLst/>
          </a:prstGeom>
          <a:noFill/>
        </p:spPr>
        <p:txBody>
          <a:bodyPr wrap="square">
            <a:spAutoFit/>
          </a:bodyPr>
          <a:lstStyle/>
          <a:p>
            <a:r>
              <a:rPr lang="bn-IN" sz="2000" u="sng" dirty="0">
                <a:solidFill>
                  <a:srgbClr val="FF0000"/>
                </a:solidFill>
                <a:latin typeface="SutonnyOMJ" panose="01010600010101010101" pitchFamily="2" charset="0"/>
                <a:cs typeface="SutonnyOMJ" panose="01010600010101010101" pitchFamily="2" charset="0"/>
              </a:rPr>
              <a:t>একমালিকানা ব্যবসায়ের ধারণা </a:t>
            </a:r>
            <a:endParaRPr lang="en-US" sz="2000" u="sng" dirty="0">
              <a:solidFill>
                <a:srgbClr val="FF0000"/>
              </a:solidFill>
              <a:latin typeface="SutonnyOMJ" panose="01010600010101010101" pitchFamily="2" charset="0"/>
              <a:cs typeface="SutonnyOMJ" panose="01010600010101010101" pitchFamily="2" charset="0"/>
            </a:endParaRPr>
          </a:p>
          <a:p>
            <a:r>
              <a:rPr lang="bn-IN" sz="2000" u="sng" dirty="0">
                <a:solidFill>
                  <a:srgbClr val="FF0000"/>
                </a:solidFill>
                <a:latin typeface="SutonnyOMJ" panose="01010600010101010101" pitchFamily="2" charset="0"/>
                <a:cs typeface="SutonnyOMJ" panose="01010600010101010101" pitchFamily="2" charset="0"/>
              </a:rPr>
              <a:t>(</a:t>
            </a:r>
            <a:r>
              <a:rPr lang="en-IN" sz="2000" u="sng" dirty="0">
                <a:solidFill>
                  <a:srgbClr val="FF0000"/>
                </a:solidFill>
                <a:latin typeface="+mj-lt"/>
                <a:cs typeface="SutonnyOMJ" panose="01010600010101010101" pitchFamily="2" charset="0"/>
              </a:rPr>
              <a:t>Concept of Sole Proprietorship Business)</a:t>
            </a:r>
            <a:r>
              <a:rPr lang="en-US" sz="2000" u="sng" kern="100" dirty="0">
                <a:solidFill>
                  <a:srgbClr val="FF0000"/>
                </a:solidFill>
                <a:effectLst/>
                <a:latin typeface="+mj-lt"/>
                <a:ea typeface="Times New Roman" panose="02020603050405020304" pitchFamily="18" charset="0"/>
                <a:cs typeface="SutonnyOMJ" panose="01010600010101010101" pitchFamily="2" charset="0"/>
              </a:rPr>
              <a:t>:</a:t>
            </a:r>
            <a:endParaRPr lang="en-US" sz="2000" u="sng" dirty="0">
              <a:solidFill>
                <a:srgbClr val="FF0000"/>
              </a:solidFill>
              <a:latin typeface="+mj-lt"/>
              <a:cs typeface="SutonnyOMJ" panose="01010600010101010101" pitchFamily="2" charset="0"/>
            </a:endParaRPr>
          </a:p>
        </p:txBody>
      </p:sp>
      <p:pic>
        <p:nvPicPr>
          <p:cNvPr id="7" name="Picture 6">
            <a:extLst>
              <a:ext uri="{FF2B5EF4-FFF2-40B4-BE49-F238E27FC236}">
                <a16:creationId xmlns:a16="http://schemas.microsoft.com/office/drawing/2014/main" id="{087F10DD-70EE-F417-8167-AE033EAD73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1608" y="118872"/>
            <a:ext cx="3416938" cy="184708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9" name="Picture 8">
            <a:extLst>
              <a:ext uri="{FF2B5EF4-FFF2-40B4-BE49-F238E27FC236}">
                <a16:creationId xmlns:a16="http://schemas.microsoft.com/office/drawing/2014/main" id="{7F8C552F-2D28-A743-3F54-20B70B51DD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6326" y="2112265"/>
            <a:ext cx="3416938" cy="219534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1" name="Picture 10">
            <a:extLst>
              <a:ext uri="{FF2B5EF4-FFF2-40B4-BE49-F238E27FC236}">
                <a16:creationId xmlns:a16="http://schemas.microsoft.com/office/drawing/2014/main" id="{1FE262F8-1FE6-BBAB-38C0-2A48BC74D0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4444" y="118872"/>
            <a:ext cx="2359729" cy="2917377"/>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Picture 12">
            <a:extLst>
              <a:ext uri="{FF2B5EF4-FFF2-40B4-BE49-F238E27FC236}">
                <a16:creationId xmlns:a16="http://schemas.microsoft.com/office/drawing/2014/main" id="{39EAC84C-5B6C-DE5D-96EF-E213D8645A2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44738" y="4466844"/>
            <a:ext cx="3538526" cy="219534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15" name="TextBox 14">
            <a:extLst>
              <a:ext uri="{FF2B5EF4-FFF2-40B4-BE49-F238E27FC236}">
                <a16:creationId xmlns:a16="http://schemas.microsoft.com/office/drawing/2014/main" id="{9A540EFE-70E8-187B-D5EA-8B202E394FF3}"/>
              </a:ext>
            </a:extLst>
          </p:cNvPr>
          <p:cNvSpPr txBox="1"/>
          <p:nvPr/>
        </p:nvSpPr>
        <p:spPr>
          <a:xfrm>
            <a:off x="7785354" y="2875056"/>
            <a:ext cx="2565654" cy="400110"/>
          </a:xfrm>
          <a:prstGeom prst="rect">
            <a:avLst/>
          </a:prstGeom>
          <a:noFill/>
        </p:spPr>
        <p:txBody>
          <a:bodyPr wrap="square">
            <a:spAutoFit/>
          </a:bodyPr>
          <a:lstStyle/>
          <a:p>
            <a:r>
              <a:rPr lang="bn-IN" sz="2000" dirty="0">
                <a:solidFill>
                  <a:srgbClr val="FF0000"/>
                </a:solidFill>
                <a:highlight>
                  <a:srgbClr val="FFFF00"/>
                </a:highlight>
                <a:latin typeface="SutonnyOMJ" panose="01010600010101010101" pitchFamily="2" charset="0"/>
                <a:cs typeface="SutonnyOMJ" panose="01010600010101010101" pitchFamily="2" charset="0"/>
              </a:rPr>
              <a:t>একমালিকানা ব্যবসায়ের ধারণা </a:t>
            </a:r>
            <a:endParaRPr lang="en-US" sz="2000" dirty="0">
              <a:solidFill>
                <a:srgbClr val="FF0000"/>
              </a:solidFill>
              <a:highlight>
                <a:srgbClr val="FFFF00"/>
              </a:highlight>
              <a:latin typeface="SutonnyOMJ" panose="01010600010101010101" pitchFamily="2" charset="0"/>
              <a:cs typeface="SutonnyOMJ" panose="01010600010101010101" pitchFamily="2" charset="0"/>
            </a:endParaRPr>
          </a:p>
        </p:txBody>
      </p:sp>
      <p:sp>
        <p:nvSpPr>
          <p:cNvPr id="17" name="TextBox 16">
            <a:extLst>
              <a:ext uri="{FF2B5EF4-FFF2-40B4-BE49-F238E27FC236}">
                <a16:creationId xmlns:a16="http://schemas.microsoft.com/office/drawing/2014/main" id="{5229E51C-7E7C-DAB1-FFEE-4D81153B1D36}"/>
              </a:ext>
            </a:extLst>
          </p:cNvPr>
          <p:cNvSpPr txBox="1"/>
          <p:nvPr/>
        </p:nvSpPr>
        <p:spPr>
          <a:xfrm>
            <a:off x="203454" y="826758"/>
            <a:ext cx="5768985" cy="1631216"/>
          </a:xfrm>
          <a:prstGeom prst="rect">
            <a:avLst/>
          </a:prstGeom>
          <a:noFill/>
        </p:spPr>
        <p:txBody>
          <a:bodyPr wrap="square">
            <a:spAutoFit/>
          </a:bodyPr>
          <a:lstStyle/>
          <a:p>
            <a:pPr marL="0" marR="0" algn="just">
              <a:lnSpc>
                <a:spcPct val="100000"/>
              </a:lnSpc>
              <a:buNone/>
            </a:pPr>
            <a:r>
              <a:rPr lang="bn-IN" sz="2000" kern="100" dirty="0">
                <a:effectLst/>
                <a:latin typeface="+mn-lt"/>
                <a:ea typeface="Times New Roman" panose="02020603050405020304" pitchFamily="18" charset="0"/>
                <a:cs typeface="SutonnyOMJ" panose="01010600010101010101" pitchFamily="2" charset="0"/>
              </a:rPr>
              <a:t>রাকিব চাকরি ছেড়ে জমানো অর্থ নিয়ে একটি ডেইরি ফার্ম শুরু করেন। এর সার্বিক দেখাশোনার দায়িত্বও তিনিই পালন করেন। কখনো অর্থের প্রয়োজন হলে তার যোগানও নিজেই দেন। অল্প দিনের মধ্যেই তার ফার্মে প্রচুর মুনাফা হয়, যা তিনি একাই ভোগ করেন।</a:t>
            </a:r>
            <a:r>
              <a:rPr lang="en-US" sz="2000" kern="100" dirty="0">
                <a:ea typeface="Times New Roman" panose="02020603050405020304" pitchFamily="18" charset="0"/>
                <a:cs typeface="Vrinda"/>
              </a:rPr>
              <a:t> </a:t>
            </a:r>
            <a:r>
              <a:rPr lang="bn-IN" sz="2000" kern="100" dirty="0">
                <a:effectLst/>
                <a:latin typeface="+mn-lt"/>
                <a:ea typeface="Times New Roman" panose="02020603050405020304" pitchFamily="18" charset="0"/>
                <a:cs typeface="SutonnyOMJ" panose="01010600010101010101" pitchFamily="2" charset="0"/>
              </a:rPr>
              <a:t>উল্লিখিত ঘটনায় যে ধরনের ব্যবসায়ের চিত্র ফুটে ওঠেছে তা-ই হলো একমালিকানা ব্যবসায়।</a:t>
            </a:r>
            <a:endParaRPr lang="en-US" sz="2000" kern="100" dirty="0">
              <a:effectLst/>
              <a:latin typeface="+mn-lt"/>
              <a:ea typeface="Times New Roman" panose="02020603050405020304" pitchFamily="18" charset="0"/>
              <a:cs typeface="Vrinda"/>
            </a:endParaRPr>
          </a:p>
        </p:txBody>
      </p:sp>
      <p:sp>
        <p:nvSpPr>
          <p:cNvPr id="3" name="TextBox 2">
            <a:extLst>
              <a:ext uri="{FF2B5EF4-FFF2-40B4-BE49-F238E27FC236}">
                <a16:creationId xmlns:a16="http://schemas.microsoft.com/office/drawing/2014/main" id="{34034E5D-10F2-B591-10A1-FBFAD72AEFE2}"/>
              </a:ext>
            </a:extLst>
          </p:cNvPr>
          <p:cNvSpPr txBox="1"/>
          <p:nvPr/>
        </p:nvSpPr>
        <p:spPr>
          <a:xfrm>
            <a:off x="724858" y="4466844"/>
            <a:ext cx="6511162" cy="830997"/>
          </a:xfrm>
          <a:prstGeom prst="rect">
            <a:avLst/>
          </a:prstGeom>
          <a:noFill/>
        </p:spPr>
        <p:txBody>
          <a:bodyPr wrap="square">
            <a:spAutoFit/>
          </a:bodyPr>
          <a:lstStyle/>
          <a:p>
            <a:pPr marL="0" marR="0">
              <a:lnSpc>
                <a:spcPct val="100000"/>
              </a:lnSpc>
              <a:spcAft>
                <a:spcPts val="800"/>
              </a:spcAft>
              <a:buNone/>
            </a:pPr>
            <a:r>
              <a:rPr lang="bn-IN" sz="2400" kern="100" dirty="0">
                <a:effectLst/>
                <a:latin typeface="+mn-lt"/>
                <a:ea typeface="Times New Roman" panose="02020603050405020304" pitchFamily="18" charset="0"/>
                <a:cs typeface="SutonnyOMJ" panose="01010600010101010101" pitchFamily="2" charset="0"/>
              </a:rPr>
              <a:t>সাধারণভাবে একজন ব্যক্তির মালিকানায় গঠিত, পরিচালিত ও নিয়ন্ত্রিত ব্যবসায়কে একমালিকানা ব্যবসায় বলে। </a:t>
            </a:r>
            <a:endParaRPr lang="en-US" sz="1600" kern="100" dirty="0">
              <a:effectLst/>
              <a:latin typeface="Aptos" panose="02110004020202020204"/>
              <a:ea typeface="Times New Roman" panose="02020603050405020304" pitchFamily="18" charset="0"/>
              <a:cs typeface="Vrinda"/>
            </a:endParaRPr>
          </a:p>
        </p:txBody>
      </p:sp>
      <p:sp>
        <p:nvSpPr>
          <p:cNvPr id="6" name="TextBox 5">
            <a:extLst>
              <a:ext uri="{FF2B5EF4-FFF2-40B4-BE49-F238E27FC236}">
                <a16:creationId xmlns:a16="http://schemas.microsoft.com/office/drawing/2014/main" id="{AE2EA90B-88FC-8EDA-06D4-D6837CFF6813}"/>
              </a:ext>
            </a:extLst>
          </p:cNvPr>
          <p:cNvSpPr txBox="1"/>
          <p:nvPr/>
        </p:nvSpPr>
        <p:spPr>
          <a:xfrm>
            <a:off x="724858" y="3657736"/>
            <a:ext cx="2192274" cy="461665"/>
          </a:xfrm>
          <a:prstGeom prst="rect">
            <a:avLst/>
          </a:prstGeom>
          <a:noFill/>
        </p:spPr>
        <p:txBody>
          <a:bodyPr wrap="square">
            <a:spAutoFit/>
          </a:bodyPr>
          <a:lstStyle/>
          <a:p>
            <a:r>
              <a:rPr lang="bn-IN" sz="2400" u="sng" kern="100" dirty="0">
                <a:solidFill>
                  <a:srgbClr val="FF0000"/>
                </a:solidFill>
                <a:effectLst>
                  <a:outerShdw blurRad="38100" dist="38100" dir="2700000" algn="tl">
                    <a:srgbClr val="000000">
                      <a:alpha val="43137"/>
                    </a:srgbClr>
                  </a:outerShdw>
                </a:effectLst>
                <a:ea typeface="Times New Roman" panose="02020603050405020304" pitchFamily="18" charset="0"/>
                <a:cs typeface="SutonnyOMJ" panose="01010600010101010101" pitchFamily="2" charset="0"/>
              </a:rPr>
              <a:t>একমালিকানা ব্যবসায় </a:t>
            </a:r>
            <a:endParaRPr lang="en-US" u="sng"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53860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barn(inVertical)">
                                      <p:cBhvr>
                                        <p:cTn id="20" dur="500"/>
                                        <p:tgtEl>
                                          <p:spTgt spid="9"/>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barn(inVertical)">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fade">
                                      <p:cBhvr>
                                        <p:cTn id="35" dur="1000"/>
                                        <p:tgtEl>
                                          <p:spTgt spid="5"/>
                                        </p:tgtEl>
                                      </p:cBhvr>
                                    </p:animEffect>
                                    <p:anim calcmode="lin" valueType="num">
                                      <p:cBhvr>
                                        <p:cTn id="36" dur="1000" fill="hold"/>
                                        <p:tgtEl>
                                          <p:spTgt spid="5"/>
                                        </p:tgtEl>
                                        <p:attrNameLst>
                                          <p:attrName>ppt_x</p:attrName>
                                        </p:attrNameLst>
                                      </p:cBhvr>
                                      <p:tavLst>
                                        <p:tav tm="0">
                                          <p:val>
                                            <p:strVal val="#ppt_x"/>
                                          </p:val>
                                        </p:tav>
                                        <p:tav tm="100000">
                                          <p:val>
                                            <p:strVal val="#ppt_x"/>
                                          </p:val>
                                        </p:tav>
                                      </p:tavLst>
                                    </p:anim>
                                    <p:anim calcmode="lin" valueType="num">
                                      <p:cBhvr>
                                        <p:cTn id="37"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500" fill="hold"/>
                                        <p:tgtEl>
                                          <p:spTgt spid="17"/>
                                        </p:tgtEl>
                                        <p:attrNameLst>
                                          <p:attrName>ppt_x</p:attrName>
                                        </p:attrNameLst>
                                      </p:cBhvr>
                                      <p:tavLst>
                                        <p:tav tm="0">
                                          <p:val>
                                            <p:strVal val="#ppt_x"/>
                                          </p:val>
                                        </p:tav>
                                        <p:tav tm="100000">
                                          <p:val>
                                            <p:strVal val="#ppt_x"/>
                                          </p:val>
                                        </p:tav>
                                      </p:tavLst>
                                    </p:anim>
                                    <p:anim calcmode="lin" valueType="num">
                                      <p:cBhvr additive="base">
                                        <p:cTn id="43"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6"/>
                                        </p:tgtEl>
                                        <p:attrNameLst>
                                          <p:attrName>style.visibility</p:attrName>
                                        </p:attrNameLst>
                                      </p:cBhvr>
                                      <p:to>
                                        <p:strVal val="visible"/>
                                      </p:to>
                                    </p:set>
                                    <p:animEffect transition="in" filter="wheel(1)">
                                      <p:cBhvr>
                                        <p:cTn id="48" dur="2000"/>
                                        <p:tgtEl>
                                          <p:spTgt spid="6"/>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3"/>
                                        </p:tgtEl>
                                        <p:attrNameLst>
                                          <p:attrName>style.visibility</p:attrName>
                                        </p:attrNameLst>
                                      </p:cBhvr>
                                      <p:to>
                                        <p:strVal val="visible"/>
                                      </p:to>
                                    </p:set>
                                    <p:anim calcmode="lin" valueType="num">
                                      <p:cBhvr>
                                        <p:cTn id="53" dur="500" fill="hold"/>
                                        <p:tgtEl>
                                          <p:spTgt spid="3"/>
                                        </p:tgtEl>
                                        <p:attrNameLst>
                                          <p:attrName>ppt_w</p:attrName>
                                        </p:attrNameLst>
                                      </p:cBhvr>
                                      <p:tavLst>
                                        <p:tav tm="0">
                                          <p:val>
                                            <p:fltVal val="0"/>
                                          </p:val>
                                        </p:tav>
                                        <p:tav tm="100000">
                                          <p:val>
                                            <p:strVal val="#ppt_w"/>
                                          </p:val>
                                        </p:tav>
                                      </p:tavLst>
                                    </p:anim>
                                    <p:anim calcmode="lin" valueType="num">
                                      <p:cBhvr>
                                        <p:cTn id="54" dur="500" fill="hold"/>
                                        <p:tgtEl>
                                          <p:spTgt spid="3"/>
                                        </p:tgtEl>
                                        <p:attrNameLst>
                                          <p:attrName>ppt_h</p:attrName>
                                        </p:attrNameLst>
                                      </p:cBhvr>
                                      <p:tavLst>
                                        <p:tav tm="0">
                                          <p:val>
                                            <p:fltVal val="0"/>
                                          </p:val>
                                        </p:tav>
                                        <p:tav tm="100000">
                                          <p:val>
                                            <p:strVal val="#ppt_h"/>
                                          </p:val>
                                        </p:tav>
                                      </p:tavLst>
                                    </p:anim>
                                    <p:animEffect transition="in" filter="fade">
                                      <p:cBhvr>
                                        <p:cTn id="5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P spid="17" grpId="0"/>
      <p:bldP spid="3"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B23B6ED-80C7-697E-5BD2-63BAD1994E2C}"/>
              </a:ext>
            </a:extLst>
          </p:cNvPr>
          <p:cNvSpPr txBox="1"/>
          <p:nvPr/>
        </p:nvSpPr>
        <p:spPr>
          <a:xfrm>
            <a:off x="194310" y="103257"/>
            <a:ext cx="7139178" cy="400110"/>
          </a:xfrm>
          <a:prstGeom prst="rect">
            <a:avLst/>
          </a:prstGeom>
          <a:noFill/>
        </p:spPr>
        <p:txBody>
          <a:bodyPr wrap="square">
            <a:spAutoFit/>
          </a:bodyPr>
          <a:lstStyle/>
          <a:p>
            <a:r>
              <a:rPr lang="bn-IN" sz="2000" u="sng" dirty="0">
                <a:solidFill>
                  <a:schemeClr val="accent2"/>
                </a:solidFill>
                <a:ea typeface="Times New Roman" panose="02020603050405020304" pitchFamily="18" charset="0"/>
                <a:cs typeface="SutonnyOMJ" panose="01010600010101010101" pitchFamily="2" charset="0"/>
              </a:rPr>
              <a:t>একমালিকানা ব্যবসায়ের বৈশিষ্ট্য</a:t>
            </a:r>
            <a:r>
              <a:rPr lang="en-US" sz="2000" u="sng" dirty="0">
                <a:solidFill>
                  <a:schemeClr val="accent2"/>
                </a:solidFill>
                <a:ea typeface="Times New Roman" panose="02020603050405020304" pitchFamily="18" charset="0"/>
                <a:cs typeface="SutonnyOMJ" panose="01010600010101010101" pitchFamily="2" charset="0"/>
              </a:rPr>
              <a:t> </a:t>
            </a:r>
            <a:r>
              <a:rPr lang="bn-IN" u="sng" dirty="0">
                <a:solidFill>
                  <a:schemeClr val="accent2"/>
                </a:solidFill>
                <a:ea typeface="Times New Roman" panose="02020603050405020304" pitchFamily="18" charset="0"/>
                <a:cs typeface="SutonnyOMJ" panose="01010600010101010101" pitchFamily="2" charset="0"/>
              </a:rPr>
              <a:t>(</a:t>
            </a:r>
            <a:r>
              <a:rPr lang="en-IN" u="sng" dirty="0">
                <a:solidFill>
                  <a:schemeClr val="accent2"/>
                </a:solidFill>
                <a:ea typeface="Times New Roman" panose="02020603050405020304" pitchFamily="18" charset="0"/>
              </a:rPr>
              <a:t>Characteristics of Sole Proprietorship Business)</a:t>
            </a:r>
            <a:endParaRPr lang="en-US" sz="2000" u="sng" dirty="0">
              <a:solidFill>
                <a:schemeClr val="accent2"/>
              </a:solidFill>
            </a:endParaRPr>
          </a:p>
        </p:txBody>
      </p:sp>
      <p:sp>
        <p:nvSpPr>
          <p:cNvPr id="7" name="TextBox 6">
            <a:extLst>
              <a:ext uri="{FF2B5EF4-FFF2-40B4-BE49-F238E27FC236}">
                <a16:creationId xmlns:a16="http://schemas.microsoft.com/office/drawing/2014/main" id="{DDD3D680-FCD9-F964-FFFE-3EAAA6140AC4}"/>
              </a:ext>
            </a:extLst>
          </p:cNvPr>
          <p:cNvSpPr txBox="1"/>
          <p:nvPr/>
        </p:nvSpPr>
        <p:spPr>
          <a:xfrm>
            <a:off x="194310" y="559055"/>
            <a:ext cx="8894826" cy="707886"/>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পৃথিবীর প্রাচীনতম এবং সহজ প্রকৃতির ব্যবসায় সংগঠন হলো একমালিকানা ব্যবসায়। ফলে সভ্যতার শুরু থেকে আজও দেশের আনাচে-কানাচে এ ধরনের ব্যবসায় গড়ে ওঠছে। এরূপ ব্যবসায়ের বৈশিষ্ট্যগুলো হলো-</a:t>
            </a:r>
            <a:endParaRPr lang="en-US" sz="1400" kern="100" dirty="0">
              <a:effectLst/>
              <a:latin typeface="Aptos" panose="02110004020202020204"/>
              <a:ea typeface="Times New Roman" panose="02020603050405020304" pitchFamily="18" charset="0"/>
              <a:cs typeface="Vrinda"/>
            </a:endParaRPr>
          </a:p>
        </p:txBody>
      </p:sp>
      <p:sp>
        <p:nvSpPr>
          <p:cNvPr id="9" name="TextBox 8">
            <a:extLst>
              <a:ext uri="{FF2B5EF4-FFF2-40B4-BE49-F238E27FC236}">
                <a16:creationId xmlns:a16="http://schemas.microsoft.com/office/drawing/2014/main" id="{F2ADEF2C-4D01-C91C-944B-D9153CC00079}"/>
              </a:ext>
            </a:extLst>
          </p:cNvPr>
          <p:cNvSpPr txBox="1"/>
          <p:nvPr/>
        </p:nvSpPr>
        <p:spPr>
          <a:xfrm>
            <a:off x="217170" y="1430456"/>
            <a:ext cx="4944618" cy="369332"/>
          </a:xfrm>
          <a:prstGeom prst="rect">
            <a:avLst/>
          </a:prstGeom>
          <a:noFill/>
        </p:spPr>
        <p:txBody>
          <a:bodyPr wrap="square">
            <a:spAutoFit/>
          </a:bodyPr>
          <a:lstStyle/>
          <a:p>
            <a:r>
              <a:rPr lang="bn-IN" u="sng" kern="100" dirty="0">
                <a:solidFill>
                  <a:schemeClr val="accent2"/>
                </a:solidFill>
                <a:effectLst/>
                <a:latin typeface="+mn-lt"/>
                <a:ea typeface="Times New Roman" panose="02020603050405020304" pitchFamily="18" charset="0"/>
                <a:cs typeface="SutonnyOMJ" panose="01010600010101010101" pitchFamily="2" charset="0"/>
              </a:rPr>
              <a:t>একক মালিকানা ও নিয়ন্ত্রণ (</a:t>
            </a:r>
            <a:r>
              <a:rPr lang="en-IN" u="sng" kern="100" dirty="0">
                <a:solidFill>
                  <a:schemeClr val="accent2"/>
                </a:solidFill>
                <a:effectLst/>
                <a:latin typeface="+mn-lt"/>
                <a:ea typeface="Times New Roman" panose="02020603050405020304" pitchFamily="18" charset="0"/>
                <a:cs typeface="Vrinda"/>
              </a:rPr>
              <a:t>Single ownership and control): </a:t>
            </a:r>
            <a:endParaRPr lang="en-US" sz="1600" dirty="0"/>
          </a:p>
        </p:txBody>
      </p:sp>
      <p:sp>
        <p:nvSpPr>
          <p:cNvPr id="11" name="TextBox 10">
            <a:extLst>
              <a:ext uri="{FF2B5EF4-FFF2-40B4-BE49-F238E27FC236}">
                <a16:creationId xmlns:a16="http://schemas.microsoft.com/office/drawing/2014/main" id="{7DC9D5C0-B24E-2DA7-5C48-7A38FAAF419B}"/>
              </a:ext>
            </a:extLst>
          </p:cNvPr>
          <p:cNvSpPr txBox="1"/>
          <p:nvPr/>
        </p:nvSpPr>
        <p:spPr>
          <a:xfrm>
            <a:off x="246559" y="1832050"/>
            <a:ext cx="8101780"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একমালিকানা ব্যবসায়ের মালিক একজন মাত্র ব্যক্তি, যা ব্যবসায়ের নাম থেকেই স্পষ্ট বোঝা যায়। কোনো অবস্থাতেই এর মালিক বা স্বত্বাধিকারী একের বেশি হতে পারে না। স্বাধীনভাবে মালিকের একক উদ্যোগেই এ ব্যবসায় গঠিত, পরিচালিত ও নিয়ন্ত্রিত হয়।</a:t>
            </a:r>
            <a:endParaRPr lang="en-US" dirty="0"/>
          </a:p>
        </p:txBody>
      </p:sp>
      <p:sp>
        <p:nvSpPr>
          <p:cNvPr id="13" name="TextBox 12">
            <a:extLst>
              <a:ext uri="{FF2B5EF4-FFF2-40B4-BE49-F238E27FC236}">
                <a16:creationId xmlns:a16="http://schemas.microsoft.com/office/drawing/2014/main" id="{AECAE9B0-5A89-2788-BB50-E7212FB22FAE}"/>
              </a:ext>
            </a:extLst>
          </p:cNvPr>
          <p:cNvSpPr txBox="1"/>
          <p:nvPr/>
        </p:nvSpPr>
        <p:spPr>
          <a:xfrm>
            <a:off x="281178" y="3284633"/>
            <a:ext cx="2960370" cy="400110"/>
          </a:xfrm>
          <a:prstGeom prst="rect">
            <a:avLst/>
          </a:prstGeom>
          <a:noFill/>
        </p:spPr>
        <p:txBody>
          <a:bodyPr wrap="square">
            <a:spAutoFit/>
          </a:bodyPr>
          <a:lstStyle/>
          <a:p>
            <a:r>
              <a:rPr lang="bn-IN" sz="2000" u="sng" kern="100" dirty="0">
                <a:solidFill>
                  <a:schemeClr val="accent2"/>
                </a:solidFill>
                <a:effectLst/>
                <a:latin typeface="+mn-lt"/>
                <a:ea typeface="Times New Roman" panose="02020603050405020304" pitchFamily="18" charset="0"/>
                <a:cs typeface="SutonnyOMJ" panose="01010600010101010101" pitchFamily="2" charset="0"/>
              </a:rPr>
              <a:t>সহজ গঠন (</a:t>
            </a:r>
            <a:r>
              <a:rPr lang="en-IN" sz="2000" u="sng" kern="100" dirty="0">
                <a:solidFill>
                  <a:schemeClr val="accent2"/>
                </a:solidFill>
                <a:effectLst/>
                <a:latin typeface="+mn-lt"/>
                <a:ea typeface="Times New Roman" panose="02020603050405020304" pitchFamily="18" charset="0"/>
                <a:cs typeface="Vrinda"/>
              </a:rPr>
              <a:t>Easy formation): </a:t>
            </a:r>
            <a:endParaRPr lang="en-US" dirty="0"/>
          </a:p>
        </p:txBody>
      </p:sp>
      <p:sp>
        <p:nvSpPr>
          <p:cNvPr id="15" name="TextBox 14">
            <a:extLst>
              <a:ext uri="{FF2B5EF4-FFF2-40B4-BE49-F238E27FC236}">
                <a16:creationId xmlns:a16="http://schemas.microsoft.com/office/drawing/2014/main" id="{434E24C5-8572-88AA-737D-DEBBF4A5D645}"/>
              </a:ext>
            </a:extLst>
          </p:cNvPr>
          <p:cNvSpPr txBox="1"/>
          <p:nvPr/>
        </p:nvSpPr>
        <p:spPr>
          <a:xfrm>
            <a:off x="181737" y="3684743"/>
            <a:ext cx="6094476"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একমালিকানা ব্যবসায় গঠন করা খুবই সহজ। যেকোনো ব্যক্তি যেকোনো সময় উদ্যোগ নিলেই এ ব্যবসায় গঠন করতে পারেন। এরূপ ব্যবসায় স্থাপন করতে নিবন্ধন বা সরকারি নিয়ম-কানুন অনুসরণের প্রয়োজন হয় না। আবার, আইনের আনুষ্ঠানিকতাও পালন করতে হয় না।</a:t>
            </a:r>
            <a:endParaRPr lang="en-US" dirty="0"/>
          </a:p>
        </p:txBody>
      </p:sp>
      <p:sp>
        <p:nvSpPr>
          <p:cNvPr id="17" name="TextBox 16">
            <a:extLst>
              <a:ext uri="{FF2B5EF4-FFF2-40B4-BE49-F238E27FC236}">
                <a16:creationId xmlns:a16="http://schemas.microsoft.com/office/drawing/2014/main" id="{CFFE1434-58D5-31B6-57B0-1E6C6EDA82C9}"/>
              </a:ext>
            </a:extLst>
          </p:cNvPr>
          <p:cNvSpPr txBox="1"/>
          <p:nvPr/>
        </p:nvSpPr>
        <p:spPr>
          <a:xfrm>
            <a:off x="281178" y="4967843"/>
            <a:ext cx="2750058" cy="400110"/>
          </a:xfrm>
          <a:prstGeom prst="rect">
            <a:avLst/>
          </a:prstGeom>
          <a:noFill/>
        </p:spPr>
        <p:txBody>
          <a:bodyPr wrap="square">
            <a:spAutoFit/>
          </a:bodyPr>
          <a:lstStyle/>
          <a:p>
            <a:r>
              <a:rPr lang="bn-IN" sz="2000" u="sng" kern="100" dirty="0">
                <a:solidFill>
                  <a:schemeClr val="accent2"/>
                </a:solidFill>
                <a:effectLst/>
                <a:latin typeface="+mn-lt"/>
                <a:ea typeface="Times New Roman" panose="02020603050405020304" pitchFamily="18" charset="0"/>
                <a:cs typeface="SutonnyOMJ" panose="01010600010101010101" pitchFamily="2" charset="0"/>
              </a:rPr>
              <a:t>একক সত্তা (</a:t>
            </a:r>
            <a:r>
              <a:rPr lang="en-IN" sz="2000" u="sng" kern="100" dirty="0">
                <a:solidFill>
                  <a:schemeClr val="accent2"/>
                </a:solidFill>
                <a:effectLst/>
                <a:latin typeface="+mn-lt"/>
                <a:ea typeface="Times New Roman" panose="02020603050405020304" pitchFamily="18" charset="0"/>
                <a:cs typeface="Vrinda"/>
              </a:rPr>
              <a:t>Single entity): </a:t>
            </a:r>
            <a:endParaRPr lang="en-US" dirty="0"/>
          </a:p>
        </p:txBody>
      </p:sp>
      <p:sp>
        <p:nvSpPr>
          <p:cNvPr id="19" name="TextBox 18">
            <a:extLst>
              <a:ext uri="{FF2B5EF4-FFF2-40B4-BE49-F238E27FC236}">
                <a16:creationId xmlns:a16="http://schemas.microsoft.com/office/drawing/2014/main" id="{9BE58BCC-D910-22F7-8FBF-51B6F1F7175D}"/>
              </a:ext>
            </a:extLst>
          </p:cNvPr>
          <p:cNvSpPr txBox="1"/>
          <p:nvPr/>
        </p:nvSpPr>
        <p:spPr>
          <a:xfrm>
            <a:off x="194310" y="5384912"/>
            <a:ext cx="6094476" cy="707886"/>
          </a:xfrm>
          <a:prstGeom prst="rect">
            <a:avLst/>
          </a:prstGeom>
          <a:noFill/>
        </p:spPr>
        <p:txBody>
          <a:bodyPr wrap="square">
            <a:spAutoFit/>
          </a:bodyPr>
          <a:lstStyle/>
          <a:p>
            <a:r>
              <a:rPr lang="bn-IN" sz="2000" kern="100" dirty="0">
                <a:effectLst/>
                <a:latin typeface="+mn-lt"/>
                <a:ea typeface="Times New Roman" panose="02020603050405020304" pitchFamily="18" charset="0"/>
                <a:cs typeface="SutonnyOMJ" panose="01010600010101010101" pitchFamily="2" charset="0"/>
              </a:rPr>
              <a:t>আইনের চোখে এরূপ ব্যবসায়ের পৃথক কোনো সত্তা নেই। এখানে ব্যবসায় ও মালিক এক ও অভিন্ন সত্তার অধিকারী</a:t>
            </a:r>
            <a:r>
              <a:rPr lang="bn-IN" kern="100" dirty="0">
                <a:ea typeface="Times New Roman" panose="02020603050405020304" pitchFamily="18" charset="0"/>
                <a:cs typeface="SutonnyOMJ" panose="01010600010101010101" pitchFamily="2" charset="0"/>
              </a:rPr>
              <a:t> ।</a:t>
            </a:r>
            <a:endParaRPr lang="en-US" dirty="0"/>
          </a:p>
        </p:txBody>
      </p:sp>
      <p:pic>
        <p:nvPicPr>
          <p:cNvPr id="21" name="Picture 20">
            <a:extLst>
              <a:ext uri="{FF2B5EF4-FFF2-40B4-BE49-F238E27FC236}">
                <a16:creationId xmlns:a16="http://schemas.microsoft.com/office/drawing/2014/main" id="{ECD2628D-5B37-0323-8605-F996B8FDA3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12049" y="1430456"/>
            <a:ext cx="2658031" cy="200947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3" name="Picture 22">
            <a:extLst>
              <a:ext uri="{FF2B5EF4-FFF2-40B4-BE49-F238E27FC236}">
                <a16:creationId xmlns:a16="http://schemas.microsoft.com/office/drawing/2014/main" id="{5DE96C98-827F-2DC0-C7CE-319A66FAB08E}"/>
              </a:ext>
            </a:extLst>
          </p:cNvPr>
          <p:cNvPicPr>
            <a:picLocks noChangeAspect="1"/>
          </p:cNvPicPr>
          <p:nvPr/>
        </p:nvPicPr>
        <p:blipFill>
          <a:blip r:embed="rId3">
            <a:extLst>
              <a:ext uri="{28A0092B-C50C-407E-A947-70E740481C1C}">
                <a14:useLocalDpi xmlns:a14="http://schemas.microsoft.com/office/drawing/2010/main" val="0"/>
              </a:ext>
            </a:extLst>
          </a:blip>
          <a:srcRect l="42770" b="24228"/>
          <a:stretch>
            <a:fillRect/>
          </a:stretch>
        </p:blipFill>
        <p:spPr>
          <a:xfrm>
            <a:off x="6440675" y="3082033"/>
            <a:ext cx="2771478" cy="228592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25" name="Picture 24">
            <a:extLst>
              <a:ext uri="{FF2B5EF4-FFF2-40B4-BE49-F238E27FC236}">
                <a16:creationId xmlns:a16="http://schemas.microsoft.com/office/drawing/2014/main" id="{C532046E-BC92-18B8-DFFC-19ED25ED6138}"/>
              </a:ext>
            </a:extLst>
          </p:cNvPr>
          <p:cNvPicPr>
            <a:picLocks noChangeAspect="1"/>
          </p:cNvPicPr>
          <p:nvPr/>
        </p:nvPicPr>
        <p:blipFill>
          <a:blip r:embed="rId4">
            <a:extLst>
              <a:ext uri="{28A0092B-C50C-407E-A947-70E740481C1C}">
                <a14:useLocalDpi xmlns:a14="http://schemas.microsoft.com/office/drawing/2010/main" val="0"/>
              </a:ext>
            </a:extLst>
          </a:blip>
          <a:srcRect t="28114" b="28842"/>
          <a:stretch>
            <a:fillRect/>
          </a:stretch>
        </p:blipFill>
        <p:spPr>
          <a:xfrm>
            <a:off x="9564393" y="4734562"/>
            <a:ext cx="2505687" cy="193486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7" name="TextBox 26">
            <a:extLst>
              <a:ext uri="{FF2B5EF4-FFF2-40B4-BE49-F238E27FC236}">
                <a16:creationId xmlns:a16="http://schemas.microsoft.com/office/drawing/2014/main" id="{8337534E-9232-A249-F1D5-7907678A0110}"/>
              </a:ext>
            </a:extLst>
          </p:cNvPr>
          <p:cNvSpPr txBox="1"/>
          <p:nvPr/>
        </p:nvSpPr>
        <p:spPr>
          <a:xfrm>
            <a:off x="10381149" y="5692688"/>
            <a:ext cx="1028700" cy="400110"/>
          </a:xfrm>
          <a:prstGeom prst="rect">
            <a:avLst/>
          </a:prstGeom>
          <a:noFill/>
        </p:spPr>
        <p:txBody>
          <a:bodyPr wrap="square">
            <a:spAutoFit/>
          </a:bodyPr>
          <a:lstStyle/>
          <a:p>
            <a:r>
              <a:rPr lang="bn-IN" sz="2000" kern="100" dirty="0">
                <a:solidFill>
                  <a:schemeClr val="accent2"/>
                </a:solidFill>
                <a:effectLst/>
                <a:highlight>
                  <a:srgbClr val="FFFF00"/>
                </a:highlight>
                <a:latin typeface="+mn-lt"/>
                <a:ea typeface="Times New Roman" panose="02020603050405020304" pitchFamily="18" charset="0"/>
                <a:cs typeface="SutonnyOMJ" panose="01010600010101010101" pitchFamily="2" charset="0"/>
              </a:rPr>
              <a:t>একক সত্তা </a:t>
            </a:r>
            <a:endParaRPr lang="en-US" dirty="0">
              <a:highlight>
                <a:srgbClr val="FFFF00"/>
              </a:highlight>
            </a:endParaRPr>
          </a:p>
        </p:txBody>
      </p:sp>
      <p:sp>
        <p:nvSpPr>
          <p:cNvPr id="29" name="TextBox 28">
            <a:extLst>
              <a:ext uri="{FF2B5EF4-FFF2-40B4-BE49-F238E27FC236}">
                <a16:creationId xmlns:a16="http://schemas.microsoft.com/office/drawing/2014/main" id="{C768288E-A59A-1400-6EE3-682371B19351}"/>
              </a:ext>
            </a:extLst>
          </p:cNvPr>
          <p:cNvSpPr txBox="1"/>
          <p:nvPr/>
        </p:nvSpPr>
        <p:spPr>
          <a:xfrm>
            <a:off x="6096000" y="3228945"/>
            <a:ext cx="1036320" cy="400110"/>
          </a:xfrm>
          <a:prstGeom prst="rect">
            <a:avLst/>
          </a:prstGeom>
          <a:noFill/>
        </p:spPr>
        <p:txBody>
          <a:bodyPr wrap="square">
            <a:spAutoFit/>
          </a:bodyPr>
          <a:lstStyle/>
          <a:p>
            <a:r>
              <a:rPr lang="bn-IN" sz="2000" kern="100" dirty="0">
                <a:solidFill>
                  <a:schemeClr val="accent2"/>
                </a:solidFill>
                <a:effectLst/>
                <a:highlight>
                  <a:srgbClr val="FFFF00"/>
                </a:highlight>
                <a:latin typeface="+mn-lt"/>
                <a:ea typeface="Times New Roman" panose="02020603050405020304" pitchFamily="18" charset="0"/>
                <a:cs typeface="SutonnyOMJ" panose="01010600010101010101" pitchFamily="2" charset="0"/>
              </a:rPr>
              <a:t>সহজ গঠন </a:t>
            </a:r>
            <a:endParaRPr lang="en-US" dirty="0">
              <a:highlight>
                <a:srgbClr val="FFFF00"/>
              </a:highlight>
            </a:endParaRPr>
          </a:p>
        </p:txBody>
      </p:sp>
      <p:sp>
        <p:nvSpPr>
          <p:cNvPr id="31" name="TextBox 30">
            <a:extLst>
              <a:ext uri="{FF2B5EF4-FFF2-40B4-BE49-F238E27FC236}">
                <a16:creationId xmlns:a16="http://schemas.microsoft.com/office/drawing/2014/main" id="{A2C110EA-560C-F83F-8742-56E2E885E824}"/>
              </a:ext>
            </a:extLst>
          </p:cNvPr>
          <p:cNvSpPr txBox="1"/>
          <p:nvPr/>
        </p:nvSpPr>
        <p:spPr>
          <a:xfrm>
            <a:off x="8548235" y="1787398"/>
            <a:ext cx="2036532" cy="369332"/>
          </a:xfrm>
          <a:prstGeom prst="rect">
            <a:avLst/>
          </a:prstGeom>
          <a:noFill/>
        </p:spPr>
        <p:txBody>
          <a:bodyPr wrap="square">
            <a:spAutoFit/>
          </a:bodyPr>
          <a:lstStyle/>
          <a:p>
            <a:r>
              <a:rPr lang="bn-IN" sz="1800" kern="100" dirty="0">
                <a:solidFill>
                  <a:schemeClr val="accent2"/>
                </a:solidFill>
                <a:effectLst/>
                <a:highlight>
                  <a:srgbClr val="FFFF00"/>
                </a:highlight>
                <a:latin typeface="+mn-lt"/>
                <a:ea typeface="Times New Roman" panose="02020603050405020304" pitchFamily="18" charset="0"/>
                <a:cs typeface="SutonnyOMJ" panose="01010600010101010101" pitchFamily="2" charset="0"/>
              </a:rPr>
              <a:t>একক মালিকানা ও নিয়ন্ত্রণ </a:t>
            </a:r>
            <a:endParaRPr lang="en-US" dirty="0">
              <a:highlight>
                <a:srgbClr val="FFFF00"/>
              </a:highlight>
            </a:endParaRPr>
          </a:p>
        </p:txBody>
      </p:sp>
    </p:spTree>
    <p:extLst>
      <p:ext uri="{BB962C8B-B14F-4D97-AF65-F5344CB8AC3E}">
        <p14:creationId xmlns:p14="http://schemas.microsoft.com/office/powerpoint/2010/main" val="2699490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down)">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wheel(1)">
                                      <p:cBhvr>
                                        <p:cTn id="17" dur="2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down)">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down)">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1"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heel(1)">
                                      <p:cBhvr>
                                        <p:cTn id="32" dur="20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wheel(1)">
                                      <p:cBhvr>
                                        <p:cTn id="37" dur="2000"/>
                                        <p:tgtEl>
                                          <p:spTgt spid="23"/>
                                        </p:tgtEl>
                                      </p:cBhvr>
                                    </p:animEffect>
                                  </p:childTnLst>
                                </p:cTn>
                              </p:par>
                            </p:childTnLst>
                          </p:cTn>
                        </p:par>
                      </p:childTnLst>
                    </p:cTn>
                  </p:par>
                  <p:par>
                    <p:cTn id="38" fill="hold">
                      <p:stCondLst>
                        <p:cond delay="indefinite"/>
                      </p:stCondLst>
                      <p:childTnLst>
                        <p:par>
                          <p:cTn id="39" fill="hold">
                            <p:stCondLst>
                              <p:cond delay="0"/>
                            </p:stCondLst>
                            <p:childTnLst>
                              <p:par>
                                <p:cTn id="40" presetID="6" presetClass="entr" presetSubtype="16" fill="hold" grpId="0" nodeType="click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circle(in)">
                                      <p:cBhvr>
                                        <p:cTn id="42" dur="2000"/>
                                        <p:tgtEl>
                                          <p:spTgt spid="29"/>
                                        </p:tgtEl>
                                      </p:cBhvr>
                                    </p:animEffect>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barn(inVertical)">
                                      <p:cBhvr>
                                        <p:cTn id="54" dur="5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nodeType="click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childTnLst>
                          </p:cTn>
                        </p:par>
                      </p:childTnLst>
                    </p:cTn>
                  </p:par>
                  <p:par>
                    <p:cTn id="62" fill="hold">
                      <p:stCondLst>
                        <p:cond delay="indefinite"/>
                      </p:stCondLst>
                      <p:childTnLst>
                        <p:par>
                          <p:cTn id="63" fill="hold">
                            <p:stCondLst>
                              <p:cond delay="0"/>
                            </p:stCondLst>
                            <p:childTnLst>
                              <p:par>
                                <p:cTn id="64" presetID="26" presetClass="entr" presetSubtype="0" fill="hold" grpId="0" nodeType="click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down)">
                                      <p:cBhvr>
                                        <p:cTn id="66" dur="580">
                                          <p:stCondLst>
                                            <p:cond delay="0"/>
                                          </p:stCondLst>
                                        </p:cTn>
                                        <p:tgtEl>
                                          <p:spTgt spid="27"/>
                                        </p:tgtEl>
                                      </p:cBhvr>
                                    </p:animEffect>
                                    <p:anim calcmode="lin" valueType="num">
                                      <p:cBhvr>
                                        <p:cTn id="67" dur="1822"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68" dur="664"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69" dur="664" tmFilter="0, 0; 0.125,0.2665; 0.25,0.4; 0.375,0.465; 0.5,0.5;  0.625,0.535; 0.75,0.6; 0.875,0.7335; 1,1">
                                          <p:stCondLst>
                                            <p:cond delay="664"/>
                                          </p:stCondLst>
                                        </p:cTn>
                                        <p:tgtEl>
                                          <p:spTgt spid="27"/>
                                        </p:tgtEl>
                                        <p:attrNameLst>
                                          <p:attrName>ppt_y</p:attrName>
                                        </p:attrNameLst>
                                      </p:cBhvr>
                                      <p:tavLst>
                                        <p:tav tm="0" fmla="#ppt_y-sin(pi*$)/9">
                                          <p:val>
                                            <p:fltVal val="0"/>
                                          </p:val>
                                        </p:tav>
                                        <p:tav tm="100000">
                                          <p:val>
                                            <p:fltVal val="1"/>
                                          </p:val>
                                        </p:tav>
                                      </p:tavLst>
                                    </p:anim>
                                    <p:anim calcmode="lin" valueType="num">
                                      <p:cBhvr>
                                        <p:cTn id="70" dur="332" tmFilter="0, 0; 0.125,0.2665; 0.25,0.4; 0.375,0.465; 0.5,0.5;  0.625,0.535; 0.75,0.6; 0.875,0.7335; 1,1">
                                          <p:stCondLst>
                                            <p:cond delay="1324"/>
                                          </p:stCondLst>
                                        </p:cTn>
                                        <p:tgtEl>
                                          <p:spTgt spid="27"/>
                                        </p:tgtEl>
                                        <p:attrNameLst>
                                          <p:attrName>ppt_y</p:attrName>
                                        </p:attrNameLst>
                                      </p:cBhvr>
                                      <p:tavLst>
                                        <p:tav tm="0" fmla="#ppt_y-sin(pi*$)/27">
                                          <p:val>
                                            <p:fltVal val="0"/>
                                          </p:val>
                                        </p:tav>
                                        <p:tav tm="100000">
                                          <p:val>
                                            <p:fltVal val="1"/>
                                          </p:val>
                                        </p:tav>
                                      </p:tavLst>
                                    </p:anim>
                                    <p:anim calcmode="lin" valueType="num">
                                      <p:cBhvr>
                                        <p:cTn id="71" dur="164" tmFilter="0, 0; 0.125,0.2665; 0.25,0.4; 0.375,0.465; 0.5,0.5;  0.625,0.535; 0.75,0.6; 0.875,0.7335; 1,1">
                                          <p:stCondLst>
                                            <p:cond delay="1656"/>
                                          </p:stCondLst>
                                        </p:cTn>
                                        <p:tgtEl>
                                          <p:spTgt spid="27"/>
                                        </p:tgtEl>
                                        <p:attrNameLst>
                                          <p:attrName>ppt_y</p:attrName>
                                        </p:attrNameLst>
                                      </p:cBhvr>
                                      <p:tavLst>
                                        <p:tav tm="0" fmla="#ppt_y-sin(pi*$)/81">
                                          <p:val>
                                            <p:fltVal val="0"/>
                                          </p:val>
                                        </p:tav>
                                        <p:tav tm="100000">
                                          <p:val>
                                            <p:fltVal val="1"/>
                                          </p:val>
                                        </p:tav>
                                      </p:tavLst>
                                    </p:anim>
                                    <p:animScale>
                                      <p:cBhvr>
                                        <p:cTn id="72" dur="26">
                                          <p:stCondLst>
                                            <p:cond delay="650"/>
                                          </p:stCondLst>
                                        </p:cTn>
                                        <p:tgtEl>
                                          <p:spTgt spid="27"/>
                                        </p:tgtEl>
                                      </p:cBhvr>
                                      <p:to x="100000" y="60000"/>
                                    </p:animScale>
                                    <p:animScale>
                                      <p:cBhvr>
                                        <p:cTn id="73" dur="166" decel="50000">
                                          <p:stCondLst>
                                            <p:cond delay="676"/>
                                          </p:stCondLst>
                                        </p:cTn>
                                        <p:tgtEl>
                                          <p:spTgt spid="27"/>
                                        </p:tgtEl>
                                      </p:cBhvr>
                                      <p:to x="100000" y="100000"/>
                                    </p:animScale>
                                    <p:animScale>
                                      <p:cBhvr>
                                        <p:cTn id="74" dur="26">
                                          <p:stCondLst>
                                            <p:cond delay="1312"/>
                                          </p:stCondLst>
                                        </p:cTn>
                                        <p:tgtEl>
                                          <p:spTgt spid="27"/>
                                        </p:tgtEl>
                                      </p:cBhvr>
                                      <p:to x="100000" y="80000"/>
                                    </p:animScale>
                                    <p:animScale>
                                      <p:cBhvr>
                                        <p:cTn id="75" dur="166" decel="50000">
                                          <p:stCondLst>
                                            <p:cond delay="1338"/>
                                          </p:stCondLst>
                                        </p:cTn>
                                        <p:tgtEl>
                                          <p:spTgt spid="27"/>
                                        </p:tgtEl>
                                      </p:cBhvr>
                                      <p:to x="100000" y="100000"/>
                                    </p:animScale>
                                    <p:animScale>
                                      <p:cBhvr>
                                        <p:cTn id="76" dur="26">
                                          <p:stCondLst>
                                            <p:cond delay="1642"/>
                                          </p:stCondLst>
                                        </p:cTn>
                                        <p:tgtEl>
                                          <p:spTgt spid="27"/>
                                        </p:tgtEl>
                                      </p:cBhvr>
                                      <p:to x="100000" y="90000"/>
                                    </p:animScale>
                                    <p:animScale>
                                      <p:cBhvr>
                                        <p:cTn id="77" dur="166" decel="50000">
                                          <p:stCondLst>
                                            <p:cond delay="1668"/>
                                          </p:stCondLst>
                                        </p:cTn>
                                        <p:tgtEl>
                                          <p:spTgt spid="27"/>
                                        </p:tgtEl>
                                      </p:cBhvr>
                                      <p:to x="100000" y="100000"/>
                                    </p:animScale>
                                    <p:animScale>
                                      <p:cBhvr>
                                        <p:cTn id="78" dur="26">
                                          <p:stCondLst>
                                            <p:cond delay="1808"/>
                                          </p:stCondLst>
                                        </p:cTn>
                                        <p:tgtEl>
                                          <p:spTgt spid="27"/>
                                        </p:tgtEl>
                                      </p:cBhvr>
                                      <p:to x="100000" y="95000"/>
                                    </p:animScale>
                                    <p:animScale>
                                      <p:cBhvr>
                                        <p:cTn id="79" dur="166" decel="50000">
                                          <p:stCondLst>
                                            <p:cond delay="1834"/>
                                          </p:stCondLst>
                                        </p:cTn>
                                        <p:tgtEl>
                                          <p:spTgt spid="27"/>
                                        </p:tgtEl>
                                      </p:cBhvr>
                                      <p:to x="100000" y="100000"/>
                                    </p:animScale>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1000"/>
                                        <p:tgtEl>
                                          <p:spTgt spid="17"/>
                                        </p:tgtEl>
                                      </p:cBhvr>
                                    </p:animEffect>
                                    <p:anim calcmode="lin" valueType="num">
                                      <p:cBhvr>
                                        <p:cTn id="85" dur="1000" fill="hold"/>
                                        <p:tgtEl>
                                          <p:spTgt spid="17"/>
                                        </p:tgtEl>
                                        <p:attrNameLst>
                                          <p:attrName>ppt_x</p:attrName>
                                        </p:attrNameLst>
                                      </p:cBhvr>
                                      <p:tavLst>
                                        <p:tav tm="0">
                                          <p:val>
                                            <p:strVal val="#ppt_x"/>
                                          </p:val>
                                        </p:tav>
                                        <p:tav tm="100000">
                                          <p:val>
                                            <p:strVal val="#ppt_x"/>
                                          </p:val>
                                        </p:tav>
                                      </p:tavLst>
                                    </p:anim>
                                    <p:anim calcmode="lin" valueType="num">
                                      <p:cBhvr>
                                        <p:cTn id="8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2" presetClass="entr" presetSubtype="4" fill="hold" grpId="0" nodeType="click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wipe(down)">
                                      <p:cBhvr>
                                        <p:cTn id="9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9" grpId="0"/>
      <p:bldP spid="11" grpId="0"/>
      <p:bldP spid="13" grpId="0"/>
      <p:bldP spid="15" grpId="0"/>
      <p:bldP spid="17" grpId="0"/>
      <p:bldP spid="19" grpId="0"/>
      <p:bldP spid="27" grpId="0"/>
      <p:bldP spid="29"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0F1BDAF-0070-A46B-E8D8-EC50FA7FDCCA}"/>
              </a:ext>
            </a:extLst>
          </p:cNvPr>
          <p:cNvSpPr txBox="1"/>
          <p:nvPr/>
        </p:nvSpPr>
        <p:spPr>
          <a:xfrm>
            <a:off x="185166" y="119985"/>
            <a:ext cx="3051810" cy="400110"/>
          </a:xfrm>
          <a:prstGeom prst="rect">
            <a:avLst/>
          </a:prstGeom>
          <a:noFill/>
        </p:spPr>
        <p:txBody>
          <a:bodyPr wrap="square">
            <a:spAutoFit/>
          </a:bodyPr>
          <a:lstStyle/>
          <a:p>
            <a:r>
              <a:rPr lang="bn-IN" sz="2000" u="sng" kern="100" dirty="0">
                <a:solidFill>
                  <a:schemeClr val="accent2"/>
                </a:solidFill>
                <a:effectLst/>
                <a:latin typeface="+mn-lt"/>
                <a:ea typeface="Times New Roman" panose="02020603050405020304" pitchFamily="18" charset="0"/>
                <a:cs typeface="SutonnyOMJ" panose="01010600010101010101" pitchFamily="2" charset="0"/>
              </a:rPr>
              <a:t>সীমিত মূলধন (</a:t>
            </a:r>
            <a:r>
              <a:rPr lang="en-IN" sz="2000" u="sng" kern="100" dirty="0">
                <a:solidFill>
                  <a:schemeClr val="accent2"/>
                </a:solidFill>
                <a:effectLst/>
                <a:latin typeface="+mn-lt"/>
                <a:ea typeface="Times New Roman" panose="02020603050405020304" pitchFamily="18" charset="0"/>
                <a:cs typeface="Vrinda"/>
              </a:rPr>
              <a:t>Limited capital): </a:t>
            </a:r>
            <a:endParaRPr lang="en-US" dirty="0"/>
          </a:p>
        </p:txBody>
      </p:sp>
      <p:sp>
        <p:nvSpPr>
          <p:cNvPr id="6" name="TextBox 5">
            <a:extLst>
              <a:ext uri="{FF2B5EF4-FFF2-40B4-BE49-F238E27FC236}">
                <a16:creationId xmlns:a16="http://schemas.microsoft.com/office/drawing/2014/main" id="{243E8B3E-DF86-45DC-0385-31AB980BFC15}"/>
              </a:ext>
            </a:extLst>
          </p:cNvPr>
          <p:cNvSpPr txBox="1"/>
          <p:nvPr/>
        </p:nvSpPr>
        <p:spPr>
          <a:xfrm>
            <a:off x="189738" y="483952"/>
            <a:ext cx="6366510"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ব্যবসায়ের মালিক নিজের তহবিল থেকে ব্যবসায়ের প্রয়োজনীয় পুঁজির সংস্থান করে থাকেন। প্রয়োজনে আত্মীয়-স্বজন, বন্ধু-বান্ধব বা ব্যাংক থেকে ঋণ নেন। পুঁজির একক যোগানদাতা হওয়ায় অনেক ক্ষেত্রেই এতে মূলধনের স্বল্পতা দেখা যায়।</a:t>
            </a:r>
            <a:endParaRPr lang="en-US" dirty="0"/>
          </a:p>
        </p:txBody>
      </p:sp>
      <p:sp>
        <p:nvSpPr>
          <p:cNvPr id="10" name="TextBox 9">
            <a:extLst>
              <a:ext uri="{FF2B5EF4-FFF2-40B4-BE49-F238E27FC236}">
                <a16:creationId xmlns:a16="http://schemas.microsoft.com/office/drawing/2014/main" id="{BBC5716B-26A1-C46A-D448-CF3978B74CE6}"/>
              </a:ext>
            </a:extLst>
          </p:cNvPr>
          <p:cNvSpPr txBox="1"/>
          <p:nvPr/>
        </p:nvSpPr>
        <p:spPr>
          <a:xfrm>
            <a:off x="252133" y="1463472"/>
            <a:ext cx="2518499" cy="400110"/>
          </a:xfrm>
          <a:prstGeom prst="rect">
            <a:avLst/>
          </a:prstGeom>
          <a:noFill/>
        </p:spPr>
        <p:txBody>
          <a:bodyPr wrap="square">
            <a:spAutoFit/>
          </a:bodyPr>
          <a:lstStyle/>
          <a:p>
            <a:r>
              <a:rPr lang="bn-IN" sz="2000" u="sng" kern="100" dirty="0">
                <a:solidFill>
                  <a:schemeClr val="accent2"/>
                </a:solidFill>
                <a:effectLst/>
                <a:latin typeface="+mn-lt"/>
                <a:ea typeface="Times New Roman" panose="02020603050405020304" pitchFamily="18" charset="0"/>
                <a:cs typeface="SutonnyOMJ" panose="01010600010101010101" pitchFamily="2" charset="0"/>
              </a:rPr>
              <a:t>ক্ষুদ্রায়তন (</a:t>
            </a:r>
            <a:r>
              <a:rPr lang="en-IN" sz="2000" u="sng" kern="100" dirty="0">
                <a:solidFill>
                  <a:schemeClr val="accent2"/>
                </a:solidFill>
                <a:effectLst/>
                <a:latin typeface="+mn-lt"/>
                <a:ea typeface="Times New Roman" panose="02020603050405020304" pitchFamily="18" charset="0"/>
                <a:cs typeface="Vrinda"/>
              </a:rPr>
              <a:t>Small in size): </a:t>
            </a:r>
            <a:endParaRPr lang="en-US" dirty="0"/>
          </a:p>
        </p:txBody>
      </p:sp>
      <p:sp>
        <p:nvSpPr>
          <p:cNvPr id="14" name="TextBox 13">
            <a:extLst>
              <a:ext uri="{FF2B5EF4-FFF2-40B4-BE49-F238E27FC236}">
                <a16:creationId xmlns:a16="http://schemas.microsoft.com/office/drawing/2014/main" id="{D77A7D36-CDFF-B5F8-28B2-2EB7DC2BEE86}"/>
              </a:ext>
            </a:extLst>
          </p:cNvPr>
          <p:cNvSpPr txBox="1"/>
          <p:nvPr/>
        </p:nvSpPr>
        <p:spPr>
          <a:xfrm>
            <a:off x="252133" y="1863582"/>
            <a:ext cx="5499443"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একমালিকানা ব্যবসায় সাধারণত সীমিত বা ক্ষুদ্রায়তনের হয়ে থাকে। এ বৈশিষ্ট্যের কারণে পৃথিবীর সব দেশেই একমালিকানা ব্যবসায় অন্যান্য ব্যবসায় সংগঠনের চেয়ে জনপ্রিয়।</a:t>
            </a:r>
            <a:endParaRPr lang="en-US" dirty="0"/>
          </a:p>
        </p:txBody>
      </p:sp>
      <p:sp>
        <p:nvSpPr>
          <p:cNvPr id="18" name="TextBox 17">
            <a:extLst>
              <a:ext uri="{FF2B5EF4-FFF2-40B4-BE49-F238E27FC236}">
                <a16:creationId xmlns:a16="http://schemas.microsoft.com/office/drawing/2014/main" id="{05E10BB6-ACF4-E065-071E-638A7327B21D}"/>
              </a:ext>
            </a:extLst>
          </p:cNvPr>
          <p:cNvSpPr txBox="1"/>
          <p:nvPr/>
        </p:nvSpPr>
        <p:spPr>
          <a:xfrm>
            <a:off x="340097" y="2843102"/>
            <a:ext cx="3198631" cy="400110"/>
          </a:xfrm>
          <a:prstGeom prst="rect">
            <a:avLst/>
          </a:prstGeom>
          <a:noFill/>
        </p:spPr>
        <p:txBody>
          <a:bodyPr wrap="square">
            <a:spAutoFit/>
          </a:bodyPr>
          <a:lstStyle/>
          <a:p>
            <a:r>
              <a:rPr lang="bn-IN" sz="2000" u="sng" kern="100" dirty="0">
                <a:solidFill>
                  <a:schemeClr val="accent2"/>
                </a:solidFill>
                <a:effectLst/>
                <a:latin typeface="+mn-lt"/>
                <a:ea typeface="Times New Roman" panose="02020603050405020304" pitchFamily="18" charset="0"/>
                <a:cs typeface="SutonnyOMJ" panose="01010600010101010101" pitchFamily="2" charset="0"/>
              </a:rPr>
              <a:t>অসীম দায় </a:t>
            </a:r>
            <a:r>
              <a:rPr lang="bn-IN" u="sng" kern="100" dirty="0">
                <a:solidFill>
                  <a:schemeClr val="accent2"/>
                </a:solidFill>
                <a:effectLst/>
                <a:latin typeface="+mn-lt"/>
                <a:ea typeface="Times New Roman" panose="02020603050405020304" pitchFamily="18" charset="0"/>
                <a:cs typeface="SutonnyOMJ" panose="01010600010101010101" pitchFamily="2" charset="0"/>
              </a:rPr>
              <a:t>(</a:t>
            </a:r>
            <a:r>
              <a:rPr lang="en-IN" u="sng" kern="100" dirty="0">
                <a:solidFill>
                  <a:schemeClr val="accent2"/>
                </a:solidFill>
                <a:effectLst/>
                <a:latin typeface="+mn-lt"/>
                <a:ea typeface="Times New Roman" panose="02020603050405020304" pitchFamily="18" charset="0"/>
                <a:cs typeface="Vrinda"/>
              </a:rPr>
              <a:t>Unlimited liability): </a:t>
            </a:r>
            <a:endParaRPr lang="en-US" dirty="0"/>
          </a:p>
        </p:txBody>
      </p:sp>
      <p:sp>
        <p:nvSpPr>
          <p:cNvPr id="22" name="TextBox 21">
            <a:extLst>
              <a:ext uri="{FF2B5EF4-FFF2-40B4-BE49-F238E27FC236}">
                <a16:creationId xmlns:a16="http://schemas.microsoft.com/office/drawing/2014/main" id="{F8CBF3E4-FDE9-6133-0BDD-DE97C4A99799}"/>
              </a:ext>
            </a:extLst>
          </p:cNvPr>
          <p:cNvSpPr txBox="1"/>
          <p:nvPr/>
        </p:nvSpPr>
        <p:spPr>
          <a:xfrm>
            <a:off x="325755" y="3243212"/>
            <a:ext cx="5306949" cy="1323439"/>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একমালিকানা ব্যবসায়ে মালিকের দায় সীমাহীন </a:t>
            </a:r>
            <a:r>
              <a:rPr lang="en-US" sz="2000" kern="100" dirty="0" err="1">
                <a:ea typeface="Times New Roman" panose="02020603050405020304" pitchFamily="18" charset="0"/>
                <a:cs typeface="SutonnyOMJ" panose="01010600010101010101" pitchFamily="2" charset="0"/>
              </a:rPr>
              <a:t>বা</a:t>
            </a:r>
            <a:r>
              <a:rPr lang="bn-IN" sz="2000" kern="100" dirty="0">
                <a:effectLst/>
                <a:latin typeface="+mn-lt"/>
                <a:ea typeface="Times New Roman" panose="02020603050405020304" pitchFamily="18" charset="0"/>
                <a:cs typeface="SutonnyOMJ" panose="01010600010101010101" pitchFamily="2" charset="0"/>
              </a:rPr>
              <a:t> অসীম। এ দায় ব্যক্তিগতভাবে মালিককেই বহন করতে হয়। এ জাতীয় ব্যবসায়ের দায় মেটাতে মালিকের ব্যক্তিগত সম্পত্তিও দায়বদ্ধ হতে পারে। এজন্য এরূপ ব্যবসায়ে মালিককে সর্বদাই দায়িত্বশীল হতে হয়।</a:t>
            </a:r>
            <a:endParaRPr lang="en-US" dirty="0"/>
          </a:p>
        </p:txBody>
      </p:sp>
      <p:sp>
        <p:nvSpPr>
          <p:cNvPr id="24" name="TextBox 23">
            <a:extLst>
              <a:ext uri="{FF2B5EF4-FFF2-40B4-BE49-F238E27FC236}">
                <a16:creationId xmlns:a16="http://schemas.microsoft.com/office/drawing/2014/main" id="{04506834-5F95-46EF-D32C-1231B8801671}"/>
              </a:ext>
            </a:extLst>
          </p:cNvPr>
          <p:cNvSpPr txBox="1"/>
          <p:nvPr/>
        </p:nvSpPr>
        <p:spPr>
          <a:xfrm>
            <a:off x="340097" y="4530508"/>
            <a:ext cx="2503687" cy="400110"/>
          </a:xfrm>
          <a:prstGeom prst="rect">
            <a:avLst/>
          </a:prstGeom>
          <a:noFill/>
        </p:spPr>
        <p:txBody>
          <a:bodyPr wrap="square">
            <a:spAutoFit/>
          </a:bodyPr>
          <a:lstStyle/>
          <a:p>
            <a:r>
              <a:rPr lang="bn-IN" sz="2000" u="sng" kern="100" dirty="0">
                <a:solidFill>
                  <a:schemeClr val="accent2"/>
                </a:solidFill>
                <a:effectLst/>
                <a:latin typeface="+mn-lt"/>
                <a:ea typeface="Times New Roman" panose="02020603050405020304" pitchFamily="18" charset="0"/>
                <a:cs typeface="SutonnyOMJ" panose="01010600010101010101" pitchFamily="2" charset="0"/>
              </a:rPr>
              <a:t>একক ঝুঁকি (</a:t>
            </a:r>
            <a:r>
              <a:rPr lang="en-IN" sz="2000" u="sng" kern="100" dirty="0">
                <a:solidFill>
                  <a:schemeClr val="accent2"/>
                </a:solidFill>
                <a:effectLst/>
                <a:latin typeface="+mn-lt"/>
                <a:ea typeface="Times New Roman" panose="02020603050405020304" pitchFamily="18" charset="0"/>
                <a:cs typeface="Vrinda"/>
              </a:rPr>
              <a:t>Single risk): </a:t>
            </a:r>
            <a:endParaRPr lang="en-US" dirty="0"/>
          </a:p>
        </p:txBody>
      </p:sp>
      <p:sp>
        <p:nvSpPr>
          <p:cNvPr id="26" name="TextBox 25">
            <a:extLst>
              <a:ext uri="{FF2B5EF4-FFF2-40B4-BE49-F238E27FC236}">
                <a16:creationId xmlns:a16="http://schemas.microsoft.com/office/drawing/2014/main" id="{31473E0D-CD62-5A24-5723-CB32814E834F}"/>
              </a:ext>
            </a:extLst>
          </p:cNvPr>
          <p:cNvSpPr txBox="1"/>
          <p:nvPr/>
        </p:nvSpPr>
        <p:spPr>
          <a:xfrm>
            <a:off x="325755" y="4930618"/>
            <a:ext cx="5499443"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এরূপ ব্যবসায়ের সম্পূর্ণ ঝুঁকি মালিক একাই বহন করেন। ব্যবসায়ে ক্ষতি বা লোকসান হলে সম্পূর্ণ দায় মালিককেই নিতে হয়। আবার মুনাফা হলে ভোগ করার অধিকারও মালিকের একারই।</a:t>
            </a:r>
            <a:endParaRPr lang="en-US" dirty="0"/>
          </a:p>
        </p:txBody>
      </p:sp>
      <p:pic>
        <p:nvPicPr>
          <p:cNvPr id="34" name="Picture 33">
            <a:extLst>
              <a:ext uri="{FF2B5EF4-FFF2-40B4-BE49-F238E27FC236}">
                <a16:creationId xmlns:a16="http://schemas.microsoft.com/office/drawing/2014/main" id="{5A50C61E-80CE-1148-DBDF-563DD236CC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80702" y="119985"/>
            <a:ext cx="2432050" cy="148935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36" name="TextBox 35">
            <a:extLst>
              <a:ext uri="{FF2B5EF4-FFF2-40B4-BE49-F238E27FC236}">
                <a16:creationId xmlns:a16="http://schemas.microsoft.com/office/drawing/2014/main" id="{3827CC4D-F00C-91D0-44D6-5129E7AA9726}"/>
              </a:ext>
            </a:extLst>
          </p:cNvPr>
          <p:cNvSpPr txBox="1"/>
          <p:nvPr/>
        </p:nvSpPr>
        <p:spPr>
          <a:xfrm>
            <a:off x="8899398" y="165023"/>
            <a:ext cx="1378458" cy="400110"/>
          </a:xfrm>
          <a:prstGeom prst="rect">
            <a:avLst/>
          </a:prstGeom>
          <a:noFill/>
        </p:spPr>
        <p:txBody>
          <a:bodyPr wrap="square">
            <a:spAutoFit/>
          </a:bodyPr>
          <a:lstStyle/>
          <a:p>
            <a:r>
              <a:rPr lang="bn-IN" sz="2000" kern="100" dirty="0">
                <a:solidFill>
                  <a:schemeClr val="accent2"/>
                </a:solidFill>
                <a:effectLst/>
                <a:highlight>
                  <a:srgbClr val="FFFF00"/>
                </a:highlight>
                <a:latin typeface="+mn-lt"/>
                <a:ea typeface="Times New Roman" panose="02020603050405020304" pitchFamily="18" charset="0"/>
                <a:cs typeface="SutonnyOMJ" panose="01010600010101010101" pitchFamily="2" charset="0"/>
              </a:rPr>
              <a:t>সীমিত মূলধন </a:t>
            </a:r>
            <a:endParaRPr lang="en-US" dirty="0">
              <a:highlight>
                <a:srgbClr val="FFFF00"/>
              </a:highlight>
            </a:endParaRPr>
          </a:p>
        </p:txBody>
      </p:sp>
      <p:pic>
        <p:nvPicPr>
          <p:cNvPr id="38" name="Picture 37">
            <a:extLst>
              <a:ext uri="{FF2B5EF4-FFF2-40B4-BE49-F238E27FC236}">
                <a16:creationId xmlns:a16="http://schemas.microsoft.com/office/drawing/2014/main" id="{125714D2-60C9-3D2F-0037-CA310BED0C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3847" y="1317022"/>
            <a:ext cx="2593848" cy="189273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0" name="TextBox 39">
            <a:extLst>
              <a:ext uri="{FF2B5EF4-FFF2-40B4-BE49-F238E27FC236}">
                <a16:creationId xmlns:a16="http://schemas.microsoft.com/office/drawing/2014/main" id="{A6F74D6D-0D5E-E4E3-FAF8-C8469A9DD3AE}"/>
              </a:ext>
            </a:extLst>
          </p:cNvPr>
          <p:cNvSpPr txBox="1"/>
          <p:nvPr/>
        </p:nvSpPr>
        <p:spPr>
          <a:xfrm>
            <a:off x="9125268" y="1894055"/>
            <a:ext cx="946404" cy="369332"/>
          </a:xfrm>
          <a:prstGeom prst="rect">
            <a:avLst/>
          </a:prstGeom>
          <a:noFill/>
        </p:spPr>
        <p:txBody>
          <a:bodyPr wrap="square">
            <a:spAutoFit/>
          </a:bodyPr>
          <a:lstStyle/>
          <a:p>
            <a:r>
              <a:rPr lang="bn-IN" kern="100" dirty="0">
                <a:solidFill>
                  <a:schemeClr val="accent2"/>
                </a:solidFill>
                <a:effectLst/>
                <a:highlight>
                  <a:srgbClr val="FFFF00"/>
                </a:highlight>
                <a:latin typeface="+mn-lt"/>
                <a:ea typeface="Times New Roman" panose="02020603050405020304" pitchFamily="18" charset="0"/>
                <a:cs typeface="SutonnyOMJ" panose="01010600010101010101" pitchFamily="2" charset="0"/>
              </a:rPr>
              <a:t>ক্ষুদ্রায়তন</a:t>
            </a:r>
            <a:endParaRPr lang="en-US" sz="1600" dirty="0">
              <a:highlight>
                <a:srgbClr val="FFFF00"/>
              </a:highlight>
            </a:endParaRPr>
          </a:p>
        </p:txBody>
      </p:sp>
      <p:pic>
        <p:nvPicPr>
          <p:cNvPr id="42" name="Picture 41">
            <a:extLst>
              <a:ext uri="{FF2B5EF4-FFF2-40B4-BE49-F238E27FC236}">
                <a16:creationId xmlns:a16="http://schemas.microsoft.com/office/drawing/2014/main" id="{7A9B0E27-AAAA-8C68-D015-80D12E005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14095" y="3243212"/>
            <a:ext cx="2671022" cy="177963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4" name="TextBox 43">
            <a:extLst>
              <a:ext uri="{FF2B5EF4-FFF2-40B4-BE49-F238E27FC236}">
                <a16:creationId xmlns:a16="http://schemas.microsoft.com/office/drawing/2014/main" id="{316FA183-EF17-20EF-5AAA-033881E172CA}"/>
              </a:ext>
            </a:extLst>
          </p:cNvPr>
          <p:cNvSpPr txBox="1"/>
          <p:nvPr/>
        </p:nvSpPr>
        <p:spPr>
          <a:xfrm>
            <a:off x="9765919" y="2988737"/>
            <a:ext cx="1965960" cy="400110"/>
          </a:xfrm>
          <a:prstGeom prst="rect">
            <a:avLst/>
          </a:prstGeom>
          <a:noFill/>
        </p:spPr>
        <p:txBody>
          <a:bodyPr wrap="square">
            <a:spAutoFit/>
          </a:bodyPr>
          <a:lstStyle/>
          <a:p>
            <a:r>
              <a:rPr lang="bn-IN" sz="2000" kern="100" dirty="0">
                <a:effectLst/>
                <a:highlight>
                  <a:srgbClr val="FFFF00"/>
                </a:highlight>
                <a:latin typeface="+mn-lt"/>
                <a:ea typeface="Times New Roman" panose="02020603050405020304" pitchFamily="18" charset="0"/>
                <a:cs typeface="SutonnyOMJ" panose="01010600010101010101" pitchFamily="2" charset="0"/>
              </a:rPr>
              <a:t>দায় সীমাহীন </a:t>
            </a:r>
            <a:r>
              <a:rPr lang="en-US" sz="2000" kern="100" dirty="0" err="1">
                <a:highlight>
                  <a:srgbClr val="FFFF00"/>
                </a:highlight>
                <a:ea typeface="Times New Roman" panose="02020603050405020304" pitchFamily="18" charset="0"/>
                <a:cs typeface="SutonnyOMJ" panose="01010600010101010101" pitchFamily="2" charset="0"/>
              </a:rPr>
              <a:t>বা</a:t>
            </a:r>
            <a:r>
              <a:rPr lang="bn-IN" sz="2000" kern="100" dirty="0">
                <a:effectLst/>
                <a:highlight>
                  <a:srgbClr val="FFFF00"/>
                </a:highlight>
                <a:latin typeface="+mn-lt"/>
                <a:ea typeface="Times New Roman" panose="02020603050405020304" pitchFamily="18" charset="0"/>
                <a:cs typeface="SutonnyOMJ" panose="01010600010101010101" pitchFamily="2" charset="0"/>
              </a:rPr>
              <a:t> অসীম</a:t>
            </a:r>
            <a:endParaRPr lang="en-US" dirty="0">
              <a:highlight>
                <a:srgbClr val="FFFF00"/>
              </a:highlight>
            </a:endParaRPr>
          </a:p>
        </p:txBody>
      </p:sp>
      <p:pic>
        <p:nvPicPr>
          <p:cNvPr id="46" name="Picture 45">
            <a:extLst>
              <a:ext uri="{FF2B5EF4-FFF2-40B4-BE49-F238E27FC236}">
                <a16:creationId xmlns:a16="http://schemas.microsoft.com/office/drawing/2014/main" id="{2171E953-C88F-6675-B79D-5E0E27ABD595}"/>
              </a:ext>
            </a:extLst>
          </p:cNvPr>
          <p:cNvPicPr>
            <a:picLocks noChangeAspect="1"/>
          </p:cNvPicPr>
          <p:nvPr/>
        </p:nvPicPr>
        <p:blipFill>
          <a:blip r:embed="rId5">
            <a:extLst>
              <a:ext uri="{28A0092B-C50C-407E-A947-70E740481C1C}">
                <a14:useLocalDpi xmlns:a14="http://schemas.microsoft.com/office/drawing/2010/main" val="0"/>
              </a:ext>
            </a:extLst>
          </a:blip>
          <a:srcRect l="53903" t="9223"/>
          <a:stretch>
            <a:fillRect/>
          </a:stretch>
        </p:blipFill>
        <p:spPr>
          <a:xfrm>
            <a:off x="6366803" y="4530508"/>
            <a:ext cx="2754797" cy="2171698"/>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48" name="TextBox 47">
            <a:extLst>
              <a:ext uri="{FF2B5EF4-FFF2-40B4-BE49-F238E27FC236}">
                <a16:creationId xmlns:a16="http://schemas.microsoft.com/office/drawing/2014/main" id="{D6D597C4-A4EA-C893-1FBB-7E600DB7AE47}"/>
              </a:ext>
            </a:extLst>
          </p:cNvPr>
          <p:cNvSpPr txBox="1"/>
          <p:nvPr/>
        </p:nvSpPr>
        <p:spPr>
          <a:xfrm>
            <a:off x="6037786" y="4538675"/>
            <a:ext cx="1085390" cy="400110"/>
          </a:xfrm>
          <a:prstGeom prst="rect">
            <a:avLst/>
          </a:prstGeom>
          <a:noFill/>
        </p:spPr>
        <p:txBody>
          <a:bodyPr wrap="square">
            <a:spAutoFit/>
          </a:bodyPr>
          <a:lstStyle/>
          <a:p>
            <a:r>
              <a:rPr lang="bn-IN" sz="2000" kern="100" dirty="0">
                <a:solidFill>
                  <a:schemeClr val="accent2"/>
                </a:solidFill>
                <a:effectLst/>
                <a:highlight>
                  <a:srgbClr val="FFFF00"/>
                </a:highlight>
                <a:latin typeface="+mn-lt"/>
                <a:ea typeface="Times New Roman" panose="02020603050405020304" pitchFamily="18" charset="0"/>
                <a:cs typeface="SutonnyOMJ" panose="01010600010101010101" pitchFamily="2" charset="0"/>
              </a:rPr>
              <a:t>একক ঝুঁকি </a:t>
            </a:r>
            <a:endParaRPr lang="en-US" dirty="0">
              <a:highlight>
                <a:srgbClr val="FFFF00"/>
              </a:highlight>
            </a:endParaRPr>
          </a:p>
        </p:txBody>
      </p:sp>
    </p:spTree>
    <p:extLst>
      <p:ext uri="{BB962C8B-B14F-4D97-AF65-F5344CB8AC3E}">
        <p14:creationId xmlns:p14="http://schemas.microsoft.com/office/powerpoint/2010/main" val="1939116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barn(inVertical)">
                                      <p:cBhvr>
                                        <p:cTn id="12" dur="500"/>
                                        <p:tgtEl>
                                          <p:spTgt spid="3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ircle(in)">
                                      <p:cBhvr>
                                        <p:cTn id="17" dur="2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heel(1)">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53" presetClass="entr" presetSubtype="16"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16" fill="hold" grpId="0" nodeType="clickEffect">
                                  <p:stCondLst>
                                    <p:cond delay="0"/>
                                  </p:stCondLst>
                                  <p:childTnLst>
                                    <p:set>
                                      <p:cBhvr>
                                        <p:cTn id="33" dur="1" fill="hold">
                                          <p:stCondLst>
                                            <p:cond delay="0"/>
                                          </p:stCondLst>
                                        </p:cTn>
                                        <p:tgtEl>
                                          <p:spTgt spid="40"/>
                                        </p:tgtEl>
                                        <p:attrNameLst>
                                          <p:attrName>style.visibility</p:attrName>
                                        </p:attrNameLst>
                                      </p:cBhvr>
                                      <p:to>
                                        <p:strVal val="visible"/>
                                      </p:to>
                                    </p:set>
                                    <p:anim calcmode="lin" valueType="num">
                                      <p:cBhvr>
                                        <p:cTn id="34" dur="500" fill="hold"/>
                                        <p:tgtEl>
                                          <p:spTgt spid="40"/>
                                        </p:tgtEl>
                                        <p:attrNameLst>
                                          <p:attrName>ppt_w</p:attrName>
                                        </p:attrNameLst>
                                      </p:cBhvr>
                                      <p:tavLst>
                                        <p:tav tm="0">
                                          <p:val>
                                            <p:fltVal val="0"/>
                                          </p:val>
                                        </p:tav>
                                        <p:tav tm="100000">
                                          <p:val>
                                            <p:strVal val="#ppt_w"/>
                                          </p:val>
                                        </p:tav>
                                      </p:tavLst>
                                    </p:anim>
                                    <p:anim calcmode="lin" valueType="num">
                                      <p:cBhvr>
                                        <p:cTn id="35" dur="500" fill="hold"/>
                                        <p:tgtEl>
                                          <p:spTgt spid="40"/>
                                        </p:tgtEl>
                                        <p:attrNameLst>
                                          <p:attrName>ppt_h</p:attrName>
                                        </p:attrNameLst>
                                      </p:cBhvr>
                                      <p:tavLst>
                                        <p:tav tm="0">
                                          <p:val>
                                            <p:fltVal val="0"/>
                                          </p:val>
                                        </p:tav>
                                        <p:tav tm="100000">
                                          <p:val>
                                            <p:strVal val="#ppt_h"/>
                                          </p:val>
                                        </p:tav>
                                      </p:tavLst>
                                    </p:anim>
                                    <p:animEffect transition="in" filter="fade">
                                      <p:cBhvr>
                                        <p:cTn id="36" dur="500"/>
                                        <p:tgtEl>
                                          <p:spTgt spid="40"/>
                                        </p:tgtEl>
                                      </p:cBhvr>
                                    </p:animEffect>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1000"/>
                                        <p:tgtEl>
                                          <p:spTgt spid="10"/>
                                        </p:tgtEl>
                                      </p:cBhvr>
                                    </p:animEffect>
                                    <p:anim calcmode="lin" valueType="num">
                                      <p:cBhvr>
                                        <p:cTn id="42" dur="1000" fill="hold"/>
                                        <p:tgtEl>
                                          <p:spTgt spid="10"/>
                                        </p:tgtEl>
                                        <p:attrNameLst>
                                          <p:attrName>ppt_x</p:attrName>
                                        </p:attrNameLst>
                                      </p:cBhvr>
                                      <p:tavLst>
                                        <p:tav tm="0">
                                          <p:val>
                                            <p:strVal val="#ppt_x"/>
                                          </p:val>
                                        </p:tav>
                                        <p:tav tm="100000">
                                          <p:val>
                                            <p:strVal val="#ppt_x"/>
                                          </p:val>
                                        </p:tav>
                                      </p:tavLst>
                                    </p:anim>
                                    <p:anim calcmode="lin" valueType="num">
                                      <p:cBhvr>
                                        <p:cTn id="43"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1" presetClass="entr" presetSubtype="1"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heel(1)">
                                      <p:cBhvr>
                                        <p:cTn id="48" dur="2000"/>
                                        <p:tgtEl>
                                          <p:spTgt spid="14"/>
                                        </p:tgtEl>
                                      </p:cBhvr>
                                    </p:animEffect>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nodeType="click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p:cTn id="53" dur="500" fill="hold"/>
                                        <p:tgtEl>
                                          <p:spTgt spid="42"/>
                                        </p:tgtEl>
                                        <p:attrNameLst>
                                          <p:attrName>ppt_w</p:attrName>
                                        </p:attrNameLst>
                                      </p:cBhvr>
                                      <p:tavLst>
                                        <p:tav tm="0">
                                          <p:val>
                                            <p:fltVal val="0"/>
                                          </p:val>
                                        </p:tav>
                                        <p:tav tm="100000">
                                          <p:val>
                                            <p:strVal val="#ppt_w"/>
                                          </p:val>
                                        </p:tav>
                                      </p:tavLst>
                                    </p:anim>
                                    <p:anim calcmode="lin" valueType="num">
                                      <p:cBhvr>
                                        <p:cTn id="54" dur="500" fill="hold"/>
                                        <p:tgtEl>
                                          <p:spTgt spid="42"/>
                                        </p:tgtEl>
                                        <p:attrNameLst>
                                          <p:attrName>ppt_h</p:attrName>
                                        </p:attrNameLst>
                                      </p:cBhvr>
                                      <p:tavLst>
                                        <p:tav tm="0">
                                          <p:val>
                                            <p:fltVal val="0"/>
                                          </p:val>
                                        </p:tav>
                                        <p:tav tm="100000">
                                          <p:val>
                                            <p:strVal val="#ppt_h"/>
                                          </p:val>
                                        </p:tav>
                                      </p:tavLst>
                                    </p:anim>
                                    <p:animEffect transition="in" filter="fade">
                                      <p:cBhvr>
                                        <p:cTn id="55" dur="500"/>
                                        <p:tgtEl>
                                          <p:spTgt spid="42"/>
                                        </p:tgtEl>
                                      </p:cBhvr>
                                    </p:animEffect>
                                  </p:childTnLst>
                                </p:cTn>
                              </p:par>
                            </p:childTnLst>
                          </p:cTn>
                        </p:par>
                      </p:childTnLst>
                    </p:cTn>
                  </p:par>
                  <p:par>
                    <p:cTn id="56" fill="hold">
                      <p:stCondLst>
                        <p:cond delay="indefinite"/>
                      </p:stCondLst>
                      <p:childTnLst>
                        <p:par>
                          <p:cTn id="57" fill="hold">
                            <p:stCondLst>
                              <p:cond delay="0"/>
                            </p:stCondLst>
                            <p:childTnLst>
                              <p:par>
                                <p:cTn id="58" presetID="26" presetClass="entr" presetSubtype="0" fill="hold" grpId="0" nodeType="click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wipe(down)">
                                      <p:cBhvr>
                                        <p:cTn id="60" dur="580">
                                          <p:stCondLst>
                                            <p:cond delay="0"/>
                                          </p:stCondLst>
                                        </p:cTn>
                                        <p:tgtEl>
                                          <p:spTgt spid="44"/>
                                        </p:tgtEl>
                                      </p:cBhvr>
                                    </p:animEffect>
                                    <p:anim calcmode="lin" valueType="num">
                                      <p:cBhvr>
                                        <p:cTn id="61" dur="1822" tmFilter="0,0; 0.14,0.36; 0.43,0.73; 0.71,0.91; 1.0,1.0">
                                          <p:stCondLst>
                                            <p:cond delay="0"/>
                                          </p:stCondLst>
                                        </p:cTn>
                                        <p:tgtEl>
                                          <p:spTgt spid="44"/>
                                        </p:tgtEl>
                                        <p:attrNameLst>
                                          <p:attrName>ppt_x</p:attrName>
                                        </p:attrNameLst>
                                      </p:cBhvr>
                                      <p:tavLst>
                                        <p:tav tm="0">
                                          <p:val>
                                            <p:strVal val="#ppt_x-0.25"/>
                                          </p:val>
                                        </p:tav>
                                        <p:tav tm="100000">
                                          <p:val>
                                            <p:strVal val="#ppt_x"/>
                                          </p:val>
                                        </p:tav>
                                      </p:tavLst>
                                    </p:anim>
                                    <p:anim calcmode="lin" valueType="num">
                                      <p:cBhvr>
                                        <p:cTn id="62" dur="664" tmFilter="0.0,0.0; 0.25,0.07; 0.50,0.2; 0.75,0.467; 1.0,1.0">
                                          <p:stCondLst>
                                            <p:cond delay="0"/>
                                          </p:stCondLst>
                                        </p:cTn>
                                        <p:tgtEl>
                                          <p:spTgt spid="44"/>
                                        </p:tgtEl>
                                        <p:attrNameLst>
                                          <p:attrName>ppt_y</p:attrName>
                                        </p:attrNameLst>
                                      </p:cBhvr>
                                      <p:tavLst>
                                        <p:tav tm="0" fmla="#ppt_y-sin(pi*$)/3">
                                          <p:val>
                                            <p:fltVal val="0.5"/>
                                          </p:val>
                                        </p:tav>
                                        <p:tav tm="100000">
                                          <p:val>
                                            <p:fltVal val="1"/>
                                          </p:val>
                                        </p:tav>
                                      </p:tavLst>
                                    </p:anim>
                                    <p:anim calcmode="lin" valueType="num">
                                      <p:cBhvr>
                                        <p:cTn id="63" dur="664" tmFilter="0, 0; 0.125,0.2665; 0.25,0.4; 0.375,0.465; 0.5,0.5;  0.625,0.535; 0.75,0.6; 0.875,0.7335; 1,1">
                                          <p:stCondLst>
                                            <p:cond delay="664"/>
                                          </p:stCondLst>
                                        </p:cTn>
                                        <p:tgtEl>
                                          <p:spTgt spid="44"/>
                                        </p:tgtEl>
                                        <p:attrNameLst>
                                          <p:attrName>ppt_y</p:attrName>
                                        </p:attrNameLst>
                                      </p:cBhvr>
                                      <p:tavLst>
                                        <p:tav tm="0" fmla="#ppt_y-sin(pi*$)/9">
                                          <p:val>
                                            <p:fltVal val="0"/>
                                          </p:val>
                                        </p:tav>
                                        <p:tav tm="100000">
                                          <p:val>
                                            <p:fltVal val="1"/>
                                          </p:val>
                                        </p:tav>
                                      </p:tavLst>
                                    </p:anim>
                                    <p:anim calcmode="lin" valueType="num">
                                      <p:cBhvr>
                                        <p:cTn id="64" dur="332" tmFilter="0, 0; 0.125,0.2665; 0.25,0.4; 0.375,0.465; 0.5,0.5;  0.625,0.535; 0.75,0.6; 0.875,0.7335; 1,1">
                                          <p:stCondLst>
                                            <p:cond delay="1324"/>
                                          </p:stCondLst>
                                        </p:cTn>
                                        <p:tgtEl>
                                          <p:spTgt spid="44"/>
                                        </p:tgtEl>
                                        <p:attrNameLst>
                                          <p:attrName>ppt_y</p:attrName>
                                        </p:attrNameLst>
                                      </p:cBhvr>
                                      <p:tavLst>
                                        <p:tav tm="0" fmla="#ppt_y-sin(pi*$)/27">
                                          <p:val>
                                            <p:fltVal val="0"/>
                                          </p:val>
                                        </p:tav>
                                        <p:tav tm="100000">
                                          <p:val>
                                            <p:fltVal val="1"/>
                                          </p:val>
                                        </p:tav>
                                      </p:tavLst>
                                    </p:anim>
                                    <p:anim calcmode="lin" valueType="num">
                                      <p:cBhvr>
                                        <p:cTn id="65" dur="164" tmFilter="0, 0; 0.125,0.2665; 0.25,0.4; 0.375,0.465; 0.5,0.5;  0.625,0.535; 0.75,0.6; 0.875,0.7335; 1,1">
                                          <p:stCondLst>
                                            <p:cond delay="1656"/>
                                          </p:stCondLst>
                                        </p:cTn>
                                        <p:tgtEl>
                                          <p:spTgt spid="44"/>
                                        </p:tgtEl>
                                        <p:attrNameLst>
                                          <p:attrName>ppt_y</p:attrName>
                                        </p:attrNameLst>
                                      </p:cBhvr>
                                      <p:tavLst>
                                        <p:tav tm="0" fmla="#ppt_y-sin(pi*$)/81">
                                          <p:val>
                                            <p:fltVal val="0"/>
                                          </p:val>
                                        </p:tav>
                                        <p:tav tm="100000">
                                          <p:val>
                                            <p:fltVal val="1"/>
                                          </p:val>
                                        </p:tav>
                                      </p:tavLst>
                                    </p:anim>
                                    <p:animScale>
                                      <p:cBhvr>
                                        <p:cTn id="66" dur="26">
                                          <p:stCondLst>
                                            <p:cond delay="650"/>
                                          </p:stCondLst>
                                        </p:cTn>
                                        <p:tgtEl>
                                          <p:spTgt spid="44"/>
                                        </p:tgtEl>
                                      </p:cBhvr>
                                      <p:to x="100000" y="60000"/>
                                    </p:animScale>
                                    <p:animScale>
                                      <p:cBhvr>
                                        <p:cTn id="67" dur="166" decel="50000">
                                          <p:stCondLst>
                                            <p:cond delay="676"/>
                                          </p:stCondLst>
                                        </p:cTn>
                                        <p:tgtEl>
                                          <p:spTgt spid="44"/>
                                        </p:tgtEl>
                                      </p:cBhvr>
                                      <p:to x="100000" y="100000"/>
                                    </p:animScale>
                                    <p:animScale>
                                      <p:cBhvr>
                                        <p:cTn id="68" dur="26">
                                          <p:stCondLst>
                                            <p:cond delay="1312"/>
                                          </p:stCondLst>
                                        </p:cTn>
                                        <p:tgtEl>
                                          <p:spTgt spid="44"/>
                                        </p:tgtEl>
                                      </p:cBhvr>
                                      <p:to x="100000" y="80000"/>
                                    </p:animScale>
                                    <p:animScale>
                                      <p:cBhvr>
                                        <p:cTn id="69" dur="166" decel="50000">
                                          <p:stCondLst>
                                            <p:cond delay="1338"/>
                                          </p:stCondLst>
                                        </p:cTn>
                                        <p:tgtEl>
                                          <p:spTgt spid="44"/>
                                        </p:tgtEl>
                                      </p:cBhvr>
                                      <p:to x="100000" y="100000"/>
                                    </p:animScale>
                                    <p:animScale>
                                      <p:cBhvr>
                                        <p:cTn id="70" dur="26">
                                          <p:stCondLst>
                                            <p:cond delay="1642"/>
                                          </p:stCondLst>
                                        </p:cTn>
                                        <p:tgtEl>
                                          <p:spTgt spid="44"/>
                                        </p:tgtEl>
                                      </p:cBhvr>
                                      <p:to x="100000" y="90000"/>
                                    </p:animScale>
                                    <p:animScale>
                                      <p:cBhvr>
                                        <p:cTn id="71" dur="166" decel="50000">
                                          <p:stCondLst>
                                            <p:cond delay="1668"/>
                                          </p:stCondLst>
                                        </p:cTn>
                                        <p:tgtEl>
                                          <p:spTgt spid="44"/>
                                        </p:tgtEl>
                                      </p:cBhvr>
                                      <p:to x="100000" y="100000"/>
                                    </p:animScale>
                                    <p:animScale>
                                      <p:cBhvr>
                                        <p:cTn id="72" dur="26">
                                          <p:stCondLst>
                                            <p:cond delay="1808"/>
                                          </p:stCondLst>
                                        </p:cTn>
                                        <p:tgtEl>
                                          <p:spTgt spid="44"/>
                                        </p:tgtEl>
                                      </p:cBhvr>
                                      <p:to x="100000" y="95000"/>
                                    </p:animScale>
                                    <p:animScale>
                                      <p:cBhvr>
                                        <p:cTn id="73" dur="166" decel="50000">
                                          <p:stCondLst>
                                            <p:cond delay="1834"/>
                                          </p:stCondLst>
                                        </p:cTn>
                                        <p:tgtEl>
                                          <p:spTgt spid="44"/>
                                        </p:tgtEl>
                                      </p:cBhvr>
                                      <p:to x="100000" y="100000"/>
                                    </p:animScale>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18"/>
                                        </p:tgtEl>
                                        <p:attrNameLst>
                                          <p:attrName>style.visibility</p:attrName>
                                        </p:attrNameLst>
                                      </p:cBhvr>
                                      <p:to>
                                        <p:strVal val="visible"/>
                                      </p:to>
                                    </p:set>
                                    <p:anim calcmode="lin" valueType="num">
                                      <p:cBhvr additive="base">
                                        <p:cTn id="78" dur="500" fill="hold"/>
                                        <p:tgtEl>
                                          <p:spTgt spid="18"/>
                                        </p:tgtEl>
                                        <p:attrNameLst>
                                          <p:attrName>ppt_x</p:attrName>
                                        </p:attrNameLst>
                                      </p:cBhvr>
                                      <p:tavLst>
                                        <p:tav tm="0">
                                          <p:val>
                                            <p:strVal val="#ppt_x"/>
                                          </p:val>
                                        </p:tav>
                                        <p:tav tm="100000">
                                          <p:val>
                                            <p:strVal val="#ppt_x"/>
                                          </p:val>
                                        </p:tav>
                                      </p:tavLst>
                                    </p:anim>
                                    <p:anim calcmode="lin" valueType="num">
                                      <p:cBhvr additive="base">
                                        <p:cTn id="79"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42" presetClass="entr" presetSubtype="0" fill="hold" grpId="0" nodeType="click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fade">
                                      <p:cBhvr>
                                        <p:cTn id="84" dur="1000"/>
                                        <p:tgtEl>
                                          <p:spTgt spid="22"/>
                                        </p:tgtEl>
                                      </p:cBhvr>
                                    </p:animEffect>
                                    <p:anim calcmode="lin" valueType="num">
                                      <p:cBhvr>
                                        <p:cTn id="85" dur="1000" fill="hold"/>
                                        <p:tgtEl>
                                          <p:spTgt spid="22"/>
                                        </p:tgtEl>
                                        <p:attrNameLst>
                                          <p:attrName>ppt_x</p:attrName>
                                        </p:attrNameLst>
                                      </p:cBhvr>
                                      <p:tavLst>
                                        <p:tav tm="0">
                                          <p:val>
                                            <p:strVal val="#ppt_x"/>
                                          </p:val>
                                        </p:tav>
                                        <p:tav tm="100000">
                                          <p:val>
                                            <p:strVal val="#ppt_x"/>
                                          </p:val>
                                        </p:tav>
                                      </p:tavLst>
                                    </p:anim>
                                    <p:anim calcmode="lin" valueType="num">
                                      <p:cBhvr>
                                        <p:cTn id="8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nodeType="clickEffect">
                                  <p:stCondLst>
                                    <p:cond delay="0"/>
                                  </p:stCondLst>
                                  <p:childTnLst>
                                    <p:set>
                                      <p:cBhvr>
                                        <p:cTn id="90" dur="1" fill="hold">
                                          <p:stCondLst>
                                            <p:cond delay="0"/>
                                          </p:stCondLst>
                                        </p:cTn>
                                        <p:tgtEl>
                                          <p:spTgt spid="46"/>
                                        </p:tgtEl>
                                        <p:attrNameLst>
                                          <p:attrName>style.visibility</p:attrName>
                                        </p:attrNameLst>
                                      </p:cBhvr>
                                      <p:to>
                                        <p:strVal val="visible"/>
                                      </p:to>
                                    </p:set>
                                    <p:anim calcmode="lin" valueType="num">
                                      <p:cBhvr>
                                        <p:cTn id="91" dur="500" fill="hold"/>
                                        <p:tgtEl>
                                          <p:spTgt spid="46"/>
                                        </p:tgtEl>
                                        <p:attrNameLst>
                                          <p:attrName>ppt_w</p:attrName>
                                        </p:attrNameLst>
                                      </p:cBhvr>
                                      <p:tavLst>
                                        <p:tav tm="0">
                                          <p:val>
                                            <p:fltVal val="0"/>
                                          </p:val>
                                        </p:tav>
                                        <p:tav tm="100000">
                                          <p:val>
                                            <p:strVal val="#ppt_w"/>
                                          </p:val>
                                        </p:tav>
                                      </p:tavLst>
                                    </p:anim>
                                    <p:anim calcmode="lin" valueType="num">
                                      <p:cBhvr>
                                        <p:cTn id="92" dur="500" fill="hold"/>
                                        <p:tgtEl>
                                          <p:spTgt spid="46"/>
                                        </p:tgtEl>
                                        <p:attrNameLst>
                                          <p:attrName>ppt_h</p:attrName>
                                        </p:attrNameLst>
                                      </p:cBhvr>
                                      <p:tavLst>
                                        <p:tav tm="0">
                                          <p:val>
                                            <p:fltVal val="0"/>
                                          </p:val>
                                        </p:tav>
                                        <p:tav tm="100000">
                                          <p:val>
                                            <p:strVal val="#ppt_h"/>
                                          </p:val>
                                        </p:tav>
                                      </p:tavLst>
                                    </p:anim>
                                    <p:animEffect transition="in" filter="fade">
                                      <p:cBhvr>
                                        <p:cTn id="93" dur="500"/>
                                        <p:tgtEl>
                                          <p:spTgt spid="46"/>
                                        </p:tgtEl>
                                      </p:cBhvr>
                                    </p:animEffect>
                                  </p:childTnLst>
                                </p:cTn>
                              </p:par>
                            </p:childTnLst>
                          </p:cTn>
                        </p:par>
                      </p:childTnLst>
                    </p:cTn>
                  </p:par>
                  <p:par>
                    <p:cTn id="94" fill="hold">
                      <p:stCondLst>
                        <p:cond delay="indefinite"/>
                      </p:stCondLst>
                      <p:childTnLst>
                        <p:par>
                          <p:cTn id="95" fill="hold">
                            <p:stCondLst>
                              <p:cond delay="0"/>
                            </p:stCondLst>
                            <p:childTnLst>
                              <p:par>
                                <p:cTn id="96" presetID="45" presetClass="entr" presetSubtype="0" fill="hold" grpId="0" nodeType="clickEffect">
                                  <p:stCondLst>
                                    <p:cond delay="0"/>
                                  </p:stCondLst>
                                  <p:childTnLst>
                                    <p:set>
                                      <p:cBhvr>
                                        <p:cTn id="97" dur="1" fill="hold">
                                          <p:stCondLst>
                                            <p:cond delay="0"/>
                                          </p:stCondLst>
                                        </p:cTn>
                                        <p:tgtEl>
                                          <p:spTgt spid="48"/>
                                        </p:tgtEl>
                                        <p:attrNameLst>
                                          <p:attrName>style.visibility</p:attrName>
                                        </p:attrNameLst>
                                      </p:cBhvr>
                                      <p:to>
                                        <p:strVal val="visible"/>
                                      </p:to>
                                    </p:set>
                                    <p:animEffect transition="in" filter="fade">
                                      <p:cBhvr>
                                        <p:cTn id="98" dur="2000"/>
                                        <p:tgtEl>
                                          <p:spTgt spid="48"/>
                                        </p:tgtEl>
                                      </p:cBhvr>
                                    </p:animEffect>
                                    <p:anim calcmode="lin" valueType="num">
                                      <p:cBhvr>
                                        <p:cTn id="99" dur="2000" fill="hold"/>
                                        <p:tgtEl>
                                          <p:spTgt spid="48"/>
                                        </p:tgtEl>
                                        <p:attrNameLst>
                                          <p:attrName>ppt_w</p:attrName>
                                        </p:attrNameLst>
                                      </p:cBhvr>
                                      <p:tavLst>
                                        <p:tav tm="0" fmla="#ppt_w*sin(2.5*pi*$)">
                                          <p:val>
                                            <p:fltVal val="0"/>
                                          </p:val>
                                        </p:tav>
                                        <p:tav tm="100000">
                                          <p:val>
                                            <p:fltVal val="1"/>
                                          </p:val>
                                        </p:tav>
                                      </p:tavLst>
                                    </p:anim>
                                    <p:anim calcmode="lin" valueType="num">
                                      <p:cBhvr>
                                        <p:cTn id="100" dur="2000" fill="hold"/>
                                        <p:tgtEl>
                                          <p:spTgt spid="48"/>
                                        </p:tgtEl>
                                        <p:attrNameLst>
                                          <p:attrName>ppt_h</p:attrName>
                                        </p:attrNameLst>
                                      </p:cBhvr>
                                      <p:tavLst>
                                        <p:tav tm="0">
                                          <p:val>
                                            <p:strVal val="#ppt_h"/>
                                          </p:val>
                                        </p:tav>
                                        <p:tav tm="100000">
                                          <p:val>
                                            <p:strVal val="#ppt_h"/>
                                          </p:val>
                                        </p:tav>
                                      </p:tavLst>
                                    </p:anim>
                                  </p:childTnLst>
                                </p:cTn>
                              </p:par>
                            </p:childTnLst>
                          </p:cTn>
                        </p:par>
                      </p:childTnLst>
                    </p:cTn>
                  </p:par>
                  <p:par>
                    <p:cTn id="101" fill="hold">
                      <p:stCondLst>
                        <p:cond delay="indefinite"/>
                      </p:stCondLst>
                      <p:childTnLst>
                        <p:par>
                          <p:cTn id="102" fill="hold">
                            <p:stCondLst>
                              <p:cond delay="0"/>
                            </p:stCondLst>
                            <p:childTnLst>
                              <p:par>
                                <p:cTn id="103" presetID="26" presetClass="entr" presetSubtype="0" fill="hold" grpId="0" nodeType="clickEffect">
                                  <p:stCondLst>
                                    <p:cond delay="0"/>
                                  </p:stCondLst>
                                  <p:childTnLst>
                                    <p:set>
                                      <p:cBhvr>
                                        <p:cTn id="104" dur="1" fill="hold">
                                          <p:stCondLst>
                                            <p:cond delay="0"/>
                                          </p:stCondLst>
                                        </p:cTn>
                                        <p:tgtEl>
                                          <p:spTgt spid="24"/>
                                        </p:tgtEl>
                                        <p:attrNameLst>
                                          <p:attrName>style.visibility</p:attrName>
                                        </p:attrNameLst>
                                      </p:cBhvr>
                                      <p:to>
                                        <p:strVal val="visible"/>
                                      </p:to>
                                    </p:set>
                                    <p:animEffect transition="in" filter="wipe(down)">
                                      <p:cBhvr>
                                        <p:cTn id="105" dur="580">
                                          <p:stCondLst>
                                            <p:cond delay="0"/>
                                          </p:stCondLst>
                                        </p:cTn>
                                        <p:tgtEl>
                                          <p:spTgt spid="24"/>
                                        </p:tgtEl>
                                      </p:cBhvr>
                                    </p:animEffect>
                                    <p:anim calcmode="lin" valueType="num">
                                      <p:cBhvr>
                                        <p:cTn id="106" dur="1822"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07" dur="664"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08" dur="664" tmFilter="0, 0; 0.125,0.2665; 0.25,0.4; 0.375,0.465; 0.5,0.5;  0.625,0.535; 0.75,0.6; 0.875,0.7335; 1,1">
                                          <p:stCondLst>
                                            <p:cond delay="664"/>
                                          </p:stCondLst>
                                        </p:cTn>
                                        <p:tgtEl>
                                          <p:spTgt spid="24"/>
                                        </p:tgtEl>
                                        <p:attrNameLst>
                                          <p:attrName>ppt_y</p:attrName>
                                        </p:attrNameLst>
                                      </p:cBhvr>
                                      <p:tavLst>
                                        <p:tav tm="0" fmla="#ppt_y-sin(pi*$)/9">
                                          <p:val>
                                            <p:fltVal val="0"/>
                                          </p:val>
                                        </p:tav>
                                        <p:tav tm="100000">
                                          <p:val>
                                            <p:fltVal val="1"/>
                                          </p:val>
                                        </p:tav>
                                      </p:tavLst>
                                    </p:anim>
                                    <p:anim calcmode="lin" valueType="num">
                                      <p:cBhvr>
                                        <p:cTn id="109" dur="332" tmFilter="0, 0; 0.125,0.2665; 0.25,0.4; 0.375,0.465; 0.5,0.5;  0.625,0.535; 0.75,0.6; 0.875,0.7335; 1,1">
                                          <p:stCondLst>
                                            <p:cond delay="1324"/>
                                          </p:stCondLst>
                                        </p:cTn>
                                        <p:tgtEl>
                                          <p:spTgt spid="24"/>
                                        </p:tgtEl>
                                        <p:attrNameLst>
                                          <p:attrName>ppt_y</p:attrName>
                                        </p:attrNameLst>
                                      </p:cBhvr>
                                      <p:tavLst>
                                        <p:tav tm="0" fmla="#ppt_y-sin(pi*$)/27">
                                          <p:val>
                                            <p:fltVal val="0"/>
                                          </p:val>
                                        </p:tav>
                                        <p:tav tm="100000">
                                          <p:val>
                                            <p:fltVal val="1"/>
                                          </p:val>
                                        </p:tav>
                                      </p:tavLst>
                                    </p:anim>
                                    <p:anim calcmode="lin" valueType="num">
                                      <p:cBhvr>
                                        <p:cTn id="110" dur="164" tmFilter="0, 0; 0.125,0.2665; 0.25,0.4; 0.375,0.465; 0.5,0.5;  0.625,0.535; 0.75,0.6; 0.875,0.7335; 1,1">
                                          <p:stCondLst>
                                            <p:cond delay="1656"/>
                                          </p:stCondLst>
                                        </p:cTn>
                                        <p:tgtEl>
                                          <p:spTgt spid="24"/>
                                        </p:tgtEl>
                                        <p:attrNameLst>
                                          <p:attrName>ppt_y</p:attrName>
                                        </p:attrNameLst>
                                      </p:cBhvr>
                                      <p:tavLst>
                                        <p:tav tm="0" fmla="#ppt_y-sin(pi*$)/81">
                                          <p:val>
                                            <p:fltVal val="0"/>
                                          </p:val>
                                        </p:tav>
                                        <p:tav tm="100000">
                                          <p:val>
                                            <p:fltVal val="1"/>
                                          </p:val>
                                        </p:tav>
                                      </p:tavLst>
                                    </p:anim>
                                    <p:animScale>
                                      <p:cBhvr>
                                        <p:cTn id="111" dur="26">
                                          <p:stCondLst>
                                            <p:cond delay="650"/>
                                          </p:stCondLst>
                                        </p:cTn>
                                        <p:tgtEl>
                                          <p:spTgt spid="24"/>
                                        </p:tgtEl>
                                      </p:cBhvr>
                                      <p:to x="100000" y="60000"/>
                                    </p:animScale>
                                    <p:animScale>
                                      <p:cBhvr>
                                        <p:cTn id="112" dur="166" decel="50000">
                                          <p:stCondLst>
                                            <p:cond delay="676"/>
                                          </p:stCondLst>
                                        </p:cTn>
                                        <p:tgtEl>
                                          <p:spTgt spid="24"/>
                                        </p:tgtEl>
                                      </p:cBhvr>
                                      <p:to x="100000" y="100000"/>
                                    </p:animScale>
                                    <p:animScale>
                                      <p:cBhvr>
                                        <p:cTn id="113" dur="26">
                                          <p:stCondLst>
                                            <p:cond delay="1312"/>
                                          </p:stCondLst>
                                        </p:cTn>
                                        <p:tgtEl>
                                          <p:spTgt spid="24"/>
                                        </p:tgtEl>
                                      </p:cBhvr>
                                      <p:to x="100000" y="80000"/>
                                    </p:animScale>
                                    <p:animScale>
                                      <p:cBhvr>
                                        <p:cTn id="114" dur="166" decel="50000">
                                          <p:stCondLst>
                                            <p:cond delay="1338"/>
                                          </p:stCondLst>
                                        </p:cTn>
                                        <p:tgtEl>
                                          <p:spTgt spid="24"/>
                                        </p:tgtEl>
                                      </p:cBhvr>
                                      <p:to x="100000" y="100000"/>
                                    </p:animScale>
                                    <p:animScale>
                                      <p:cBhvr>
                                        <p:cTn id="115" dur="26">
                                          <p:stCondLst>
                                            <p:cond delay="1642"/>
                                          </p:stCondLst>
                                        </p:cTn>
                                        <p:tgtEl>
                                          <p:spTgt spid="24"/>
                                        </p:tgtEl>
                                      </p:cBhvr>
                                      <p:to x="100000" y="90000"/>
                                    </p:animScale>
                                    <p:animScale>
                                      <p:cBhvr>
                                        <p:cTn id="116" dur="166" decel="50000">
                                          <p:stCondLst>
                                            <p:cond delay="1668"/>
                                          </p:stCondLst>
                                        </p:cTn>
                                        <p:tgtEl>
                                          <p:spTgt spid="24"/>
                                        </p:tgtEl>
                                      </p:cBhvr>
                                      <p:to x="100000" y="100000"/>
                                    </p:animScale>
                                    <p:animScale>
                                      <p:cBhvr>
                                        <p:cTn id="117" dur="26">
                                          <p:stCondLst>
                                            <p:cond delay="1808"/>
                                          </p:stCondLst>
                                        </p:cTn>
                                        <p:tgtEl>
                                          <p:spTgt spid="24"/>
                                        </p:tgtEl>
                                      </p:cBhvr>
                                      <p:to x="100000" y="95000"/>
                                    </p:animScale>
                                    <p:animScale>
                                      <p:cBhvr>
                                        <p:cTn id="118" dur="166" decel="50000">
                                          <p:stCondLst>
                                            <p:cond delay="1834"/>
                                          </p:stCondLst>
                                        </p:cTn>
                                        <p:tgtEl>
                                          <p:spTgt spid="24"/>
                                        </p:tgtEl>
                                      </p:cBhvr>
                                      <p:to x="100000" y="100000"/>
                                    </p:animScale>
                                  </p:childTnLst>
                                </p:cTn>
                              </p:par>
                            </p:childTnLst>
                          </p:cTn>
                        </p:par>
                      </p:childTnLst>
                    </p:cTn>
                  </p:par>
                  <p:par>
                    <p:cTn id="119" fill="hold">
                      <p:stCondLst>
                        <p:cond delay="indefinite"/>
                      </p:stCondLst>
                      <p:childTnLst>
                        <p:par>
                          <p:cTn id="120" fill="hold">
                            <p:stCondLst>
                              <p:cond delay="0"/>
                            </p:stCondLst>
                            <p:childTnLst>
                              <p:par>
                                <p:cTn id="121" presetID="26" presetClass="entr" presetSubtype="0" fill="hold" grpId="0" nodeType="clickEffect">
                                  <p:stCondLst>
                                    <p:cond delay="0"/>
                                  </p:stCondLst>
                                  <p:childTnLst>
                                    <p:set>
                                      <p:cBhvr>
                                        <p:cTn id="122" dur="1" fill="hold">
                                          <p:stCondLst>
                                            <p:cond delay="0"/>
                                          </p:stCondLst>
                                        </p:cTn>
                                        <p:tgtEl>
                                          <p:spTgt spid="26"/>
                                        </p:tgtEl>
                                        <p:attrNameLst>
                                          <p:attrName>style.visibility</p:attrName>
                                        </p:attrNameLst>
                                      </p:cBhvr>
                                      <p:to>
                                        <p:strVal val="visible"/>
                                      </p:to>
                                    </p:set>
                                    <p:animEffect transition="in" filter="wipe(down)">
                                      <p:cBhvr>
                                        <p:cTn id="123" dur="580">
                                          <p:stCondLst>
                                            <p:cond delay="0"/>
                                          </p:stCondLst>
                                        </p:cTn>
                                        <p:tgtEl>
                                          <p:spTgt spid="26"/>
                                        </p:tgtEl>
                                      </p:cBhvr>
                                    </p:animEffect>
                                    <p:anim calcmode="lin" valueType="num">
                                      <p:cBhvr>
                                        <p:cTn id="124" dur="1822" tmFilter="0,0; 0.14,0.36; 0.43,0.73; 0.71,0.91; 1.0,1.0">
                                          <p:stCondLst>
                                            <p:cond delay="0"/>
                                          </p:stCondLst>
                                        </p:cTn>
                                        <p:tgtEl>
                                          <p:spTgt spid="26"/>
                                        </p:tgtEl>
                                        <p:attrNameLst>
                                          <p:attrName>ppt_x</p:attrName>
                                        </p:attrNameLst>
                                      </p:cBhvr>
                                      <p:tavLst>
                                        <p:tav tm="0">
                                          <p:val>
                                            <p:strVal val="#ppt_x-0.25"/>
                                          </p:val>
                                        </p:tav>
                                        <p:tav tm="100000">
                                          <p:val>
                                            <p:strVal val="#ppt_x"/>
                                          </p:val>
                                        </p:tav>
                                      </p:tavLst>
                                    </p:anim>
                                    <p:anim calcmode="lin" valueType="num">
                                      <p:cBhvr>
                                        <p:cTn id="125" dur="664" tmFilter="0.0,0.0; 0.25,0.07; 0.50,0.2; 0.75,0.467; 1.0,1.0">
                                          <p:stCondLst>
                                            <p:cond delay="0"/>
                                          </p:stCondLst>
                                        </p:cTn>
                                        <p:tgtEl>
                                          <p:spTgt spid="26"/>
                                        </p:tgtEl>
                                        <p:attrNameLst>
                                          <p:attrName>ppt_y</p:attrName>
                                        </p:attrNameLst>
                                      </p:cBhvr>
                                      <p:tavLst>
                                        <p:tav tm="0" fmla="#ppt_y-sin(pi*$)/3">
                                          <p:val>
                                            <p:fltVal val="0.5"/>
                                          </p:val>
                                        </p:tav>
                                        <p:tav tm="100000">
                                          <p:val>
                                            <p:fltVal val="1"/>
                                          </p:val>
                                        </p:tav>
                                      </p:tavLst>
                                    </p:anim>
                                    <p:anim calcmode="lin" valueType="num">
                                      <p:cBhvr>
                                        <p:cTn id="126" dur="664" tmFilter="0, 0; 0.125,0.2665; 0.25,0.4; 0.375,0.465; 0.5,0.5;  0.625,0.535; 0.75,0.6; 0.875,0.7335; 1,1">
                                          <p:stCondLst>
                                            <p:cond delay="664"/>
                                          </p:stCondLst>
                                        </p:cTn>
                                        <p:tgtEl>
                                          <p:spTgt spid="26"/>
                                        </p:tgtEl>
                                        <p:attrNameLst>
                                          <p:attrName>ppt_y</p:attrName>
                                        </p:attrNameLst>
                                      </p:cBhvr>
                                      <p:tavLst>
                                        <p:tav tm="0" fmla="#ppt_y-sin(pi*$)/9">
                                          <p:val>
                                            <p:fltVal val="0"/>
                                          </p:val>
                                        </p:tav>
                                        <p:tav tm="100000">
                                          <p:val>
                                            <p:fltVal val="1"/>
                                          </p:val>
                                        </p:tav>
                                      </p:tavLst>
                                    </p:anim>
                                    <p:anim calcmode="lin" valueType="num">
                                      <p:cBhvr>
                                        <p:cTn id="127" dur="332" tmFilter="0, 0; 0.125,0.2665; 0.25,0.4; 0.375,0.465; 0.5,0.5;  0.625,0.535; 0.75,0.6; 0.875,0.7335; 1,1">
                                          <p:stCondLst>
                                            <p:cond delay="1324"/>
                                          </p:stCondLst>
                                        </p:cTn>
                                        <p:tgtEl>
                                          <p:spTgt spid="26"/>
                                        </p:tgtEl>
                                        <p:attrNameLst>
                                          <p:attrName>ppt_y</p:attrName>
                                        </p:attrNameLst>
                                      </p:cBhvr>
                                      <p:tavLst>
                                        <p:tav tm="0" fmla="#ppt_y-sin(pi*$)/27">
                                          <p:val>
                                            <p:fltVal val="0"/>
                                          </p:val>
                                        </p:tav>
                                        <p:tav tm="100000">
                                          <p:val>
                                            <p:fltVal val="1"/>
                                          </p:val>
                                        </p:tav>
                                      </p:tavLst>
                                    </p:anim>
                                    <p:anim calcmode="lin" valueType="num">
                                      <p:cBhvr>
                                        <p:cTn id="128" dur="164" tmFilter="0, 0; 0.125,0.2665; 0.25,0.4; 0.375,0.465; 0.5,0.5;  0.625,0.535; 0.75,0.6; 0.875,0.7335; 1,1">
                                          <p:stCondLst>
                                            <p:cond delay="1656"/>
                                          </p:stCondLst>
                                        </p:cTn>
                                        <p:tgtEl>
                                          <p:spTgt spid="26"/>
                                        </p:tgtEl>
                                        <p:attrNameLst>
                                          <p:attrName>ppt_y</p:attrName>
                                        </p:attrNameLst>
                                      </p:cBhvr>
                                      <p:tavLst>
                                        <p:tav tm="0" fmla="#ppt_y-sin(pi*$)/81">
                                          <p:val>
                                            <p:fltVal val="0"/>
                                          </p:val>
                                        </p:tav>
                                        <p:tav tm="100000">
                                          <p:val>
                                            <p:fltVal val="1"/>
                                          </p:val>
                                        </p:tav>
                                      </p:tavLst>
                                    </p:anim>
                                    <p:animScale>
                                      <p:cBhvr>
                                        <p:cTn id="129" dur="26">
                                          <p:stCondLst>
                                            <p:cond delay="650"/>
                                          </p:stCondLst>
                                        </p:cTn>
                                        <p:tgtEl>
                                          <p:spTgt spid="26"/>
                                        </p:tgtEl>
                                      </p:cBhvr>
                                      <p:to x="100000" y="60000"/>
                                    </p:animScale>
                                    <p:animScale>
                                      <p:cBhvr>
                                        <p:cTn id="130" dur="166" decel="50000">
                                          <p:stCondLst>
                                            <p:cond delay="676"/>
                                          </p:stCondLst>
                                        </p:cTn>
                                        <p:tgtEl>
                                          <p:spTgt spid="26"/>
                                        </p:tgtEl>
                                      </p:cBhvr>
                                      <p:to x="100000" y="100000"/>
                                    </p:animScale>
                                    <p:animScale>
                                      <p:cBhvr>
                                        <p:cTn id="131" dur="26">
                                          <p:stCondLst>
                                            <p:cond delay="1312"/>
                                          </p:stCondLst>
                                        </p:cTn>
                                        <p:tgtEl>
                                          <p:spTgt spid="26"/>
                                        </p:tgtEl>
                                      </p:cBhvr>
                                      <p:to x="100000" y="80000"/>
                                    </p:animScale>
                                    <p:animScale>
                                      <p:cBhvr>
                                        <p:cTn id="132" dur="166" decel="50000">
                                          <p:stCondLst>
                                            <p:cond delay="1338"/>
                                          </p:stCondLst>
                                        </p:cTn>
                                        <p:tgtEl>
                                          <p:spTgt spid="26"/>
                                        </p:tgtEl>
                                      </p:cBhvr>
                                      <p:to x="100000" y="100000"/>
                                    </p:animScale>
                                    <p:animScale>
                                      <p:cBhvr>
                                        <p:cTn id="133" dur="26">
                                          <p:stCondLst>
                                            <p:cond delay="1642"/>
                                          </p:stCondLst>
                                        </p:cTn>
                                        <p:tgtEl>
                                          <p:spTgt spid="26"/>
                                        </p:tgtEl>
                                      </p:cBhvr>
                                      <p:to x="100000" y="90000"/>
                                    </p:animScale>
                                    <p:animScale>
                                      <p:cBhvr>
                                        <p:cTn id="134" dur="166" decel="50000">
                                          <p:stCondLst>
                                            <p:cond delay="1668"/>
                                          </p:stCondLst>
                                        </p:cTn>
                                        <p:tgtEl>
                                          <p:spTgt spid="26"/>
                                        </p:tgtEl>
                                      </p:cBhvr>
                                      <p:to x="100000" y="100000"/>
                                    </p:animScale>
                                    <p:animScale>
                                      <p:cBhvr>
                                        <p:cTn id="135" dur="26">
                                          <p:stCondLst>
                                            <p:cond delay="1808"/>
                                          </p:stCondLst>
                                        </p:cTn>
                                        <p:tgtEl>
                                          <p:spTgt spid="26"/>
                                        </p:tgtEl>
                                      </p:cBhvr>
                                      <p:to x="100000" y="95000"/>
                                    </p:animScale>
                                    <p:animScale>
                                      <p:cBhvr>
                                        <p:cTn id="136" dur="166" decel="50000">
                                          <p:stCondLst>
                                            <p:cond delay="1834"/>
                                          </p:stCondLst>
                                        </p:cTn>
                                        <p:tgtEl>
                                          <p:spTgt spid="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4" grpId="0"/>
      <p:bldP spid="18" grpId="0"/>
      <p:bldP spid="22" grpId="0"/>
      <p:bldP spid="24" grpId="0"/>
      <p:bldP spid="26" grpId="0"/>
      <p:bldP spid="36" grpId="0"/>
      <p:bldP spid="40" grpId="0"/>
      <p:bldP spid="44" grpId="0"/>
      <p:bldP spid="4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ADB885F-E0FF-D9BC-D7A8-C8FDBA8E6E96}"/>
              </a:ext>
            </a:extLst>
          </p:cNvPr>
          <p:cNvSpPr txBox="1"/>
          <p:nvPr/>
        </p:nvSpPr>
        <p:spPr>
          <a:xfrm>
            <a:off x="287070" y="94534"/>
            <a:ext cx="4099001" cy="400110"/>
          </a:xfrm>
          <a:prstGeom prst="rect">
            <a:avLst/>
          </a:prstGeom>
          <a:noFill/>
        </p:spPr>
        <p:txBody>
          <a:bodyPr wrap="square">
            <a:spAutoFit/>
          </a:bodyPr>
          <a:lstStyle/>
          <a:p>
            <a:r>
              <a:rPr lang="bn-IN" sz="2000" u="sng" kern="100" dirty="0">
                <a:solidFill>
                  <a:srgbClr val="FF0000"/>
                </a:solidFill>
                <a:effectLst/>
                <a:latin typeface="+mn-lt"/>
                <a:ea typeface="Times New Roman" panose="02020603050405020304" pitchFamily="18" charset="0"/>
                <a:cs typeface="SutonnyOMJ" panose="01010600010101010101" pitchFamily="2" charset="0"/>
              </a:rPr>
              <a:t>দ্রুত সিধান্ত গ্রহণ (</a:t>
            </a:r>
            <a:r>
              <a:rPr lang="en-IN" sz="2000" u="sng" kern="100" dirty="0">
                <a:solidFill>
                  <a:srgbClr val="FF0000"/>
                </a:solidFill>
                <a:effectLst/>
                <a:latin typeface="+mn-lt"/>
                <a:ea typeface="Times New Roman" panose="02020603050405020304" pitchFamily="18" charset="0"/>
                <a:cs typeface="Vrinda"/>
              </a:rPr>
              <a:t>Quick decision making): </a:t>
            </a:r>
            <a:endParaRPr lang="en-US" dirty="0">
              <a:solidFill>
                <a:srgbClr val="FF0000"/>
              </a:solidFill>
            </a:endParaRPr>
          </a:p>
        </p:txBody>
      </p:sp>
      <p:sp>
        <p:nvSpPr>
          <p:cNvPr id="6" name="TextBox 5">
            <a:extLst>
              <a:ext uri="{FF2B5EF4-FFF2-40B4-BE49-F238E27FC236}">
                <a16:creationId xmlns:a16="http://schemas.microsoft.com/office/drawing/2014/main" id="{A0A5E348-FDC2-2D9F-C561-6D6CA39D91F6}"/>
              </a:ext>
            </a:extLst>
          </p:cNvPr>
          <p:cNvSpPr txBox="1"/>
          <p:nvPr/>
        </p:nvSpPr>
        <p:spPr>
          <a:xfrm>
            <a:off x="287070" y="494644"/>
            <a:ext cx="5949138" cy="707886"/>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একমালিকানা ব্যবসায়ের মালিক নিজেই সর্বেসর্বা। ফলে মালিক যেকোনো সময় যেকোনো বিষয়ে দ্রুত সিদ্ধান্ত নিতে ও সিদ্ধান্ত পরিবর্তন করতে পারেন।</a:t>
            </a:r>
            <a:endParaRPr lang="en-US" dirty="0"/>
          </a:p>
        </p:txBody>
      </p:sp>
      <p:sp>
        <p:nvSpPr>
          <p:cNvPr id="10" name="TextBox 9">
            <a:extLst>
              <a:ext uri="{FF2B5EF4-FFF2-40B4-BE49-F238E27FC236}">
                <a16:creationId xmlns:a16="http://schemas.microsoft.com/office/drawing/2014/main" id="{7226338D-8CFF-CE4D-135A-2996F314D6CA}"/>
              </a:ext>
            </a:extLst>
          </p:cNvPr>
          <p:cNvSpPr txBox="1"/>
          <p:nvPr/>
        </p:nvSpPr>
        <p:spPr>
          <a:xfrm>
            <a:off x="360221" y="1184510"/>
            <a:ext cx="3952698" cy="400110"/>
          </a:xfrm>
          <a:prstGeom prst="rect">
            <a:avLst/>
          </a:prstGeom>
          <a:noFill/>
        </p:spPr>
        <p:txBody>
          <a:bodyPr wrap="square">
            <a:spAutoFit/>
          </a:bodyPr>
          <a:lstStyle/>
          <a:p>
            <a:r>
              <a:rPr lang="bn-IN" sz="2000" u="sng" dirty="0">
                <a:solidFill>
                  <a:srgbClr val="FF0000"/>
                </a:solidFill>
                <a:effectLst/>
                <a:ea typeface="Times New Roman" panose="02020603050405020304" pitchFamily="18" charset="0"/>
                <a:cs typeface="SutonnyOMJ" panose="01010600010101010101" pitchFamily="2" charset="0"/>
              </a:rPr>
              <a:t>অনিশ্চিত স্থায়িত্ব (</a:t>
            </a:r>
            <a:r>
              <a:rPr lang="en-IN" sz="2000" u="sng" dirty="0">
                <a:solidFill>
                  <a:srgbClr val="FF0000"/>
                </a:solidFill>
                <a:effectLst/>
                <a:latin typeface="+mn-lt"/>
                <a:ea typeface="Times New Roman" panose="02020603050405020304" pitchFamily="18" charset="0"/>
              </a:rPr>
              <a:t>Uncertain durability): </a:t>
            </a:r>
            <a:endParaRPr lang="en-US" dirty="0">
              <a:solidFill>
                <a:srgbClr val="FF0000"/>
              </a:solidFill>
            </a:endParaRPr>
          </a:p>
        </p:txBody>
      </p:sp>
      <p:sp>
        <p:nvSpPr>
          <p:cNvPr id="13" name="TextBox 12">
            <a:extLst>
              <a:ext uri="{FF2B5EF4-FFF2-40B4-BE49-F238E27FC236}">
                <a16:creationId xmlns:a16="http://schemas.microsoft.com/office/drawing/2014/main" id="{C5A83405-A4B6-A433-1278-0F364E5B4BC8}"/>
              </a:ext>
            </a:extLst>
          </p:cNvPr>
          <p:cNvSpPr txBox="1"/>
          <p:nvPr/>
        </p:nvSpPr>
        <p:spPr>
          <a:xfrm>
            <a:off x="360221" y="1566600"/>
            <a:ext cx="5875987" cy="1323439"/>
          </a:xfrm>
          <a:prstGeom prst="rect">
            <a:avLst/>
          </a:prstGeom>
          <a:noFill/>
        </p:spPr>
        <p:txBody>
          <a:bodyPr wrap="square">
            <a:spAutoFit/>
          </a:bodyPr>
          <a:lstStyle/>
          <a:p>
            <a:pPr algn="just"/>
            <a:r>
              <a:rPr lang="bn-IN" sz="2000" dirty="0">
                <a:effectLst/>
                <a:ea typeface="Times New Roman" panose="02020603050405020304" pitchFamily="18" charset="0"/>
                <a:cs typeface="SutonnyOMJ" panose="01010600010101010101" pitchFamily="2" charset="0"/>
              </a:rPr>
              <a:t>একমালিকানা ব্যবসায় গঠন, পরিচালনা ও বিলোপসাধনসহ যাবতীয় ব্যবসায়িক কার্যক্রম সরকারি বিধিনিষেধ থেকে মুক্ত। এরূপ ব্যবসায়ের স্থায়িত্ব মালিকের কর্মক্ষমতা ও ইচ্ছার ওপর নির্ভর করে। তাই, যেকোনো মুহূর্তে এ ব্যবসায়ের বিলোপসাধন করা যায়। </a:t>
            </a:r>
            <a:endParaRPr lang="en-US" dirty="0"/>
          </a:p>
        </p:txBody>
      </p:sp>
      <p:sp>
        <p:nvSpPr>
          <p:cNvPr id="15" name="TextBox 14">
            <a:extLst>
              <a:ext uri="{FF2B5EF4-FFF2-40B4-BE49-F238E27FC236}">
                <a16:creationId xmlns:a16="http://schemas.microsoft.com/office/drawing/2014/main" id="{C4C8303F-2BFC-9263-3F3F-7FB909732A9F}"/>
              </a:ext>
            </a:extLst>
          </p:cNvPr>
          <p:cNvSpPr txBox="1"/>
          <p:nvPr/>
        </p:nvSpPr>
        <p:spPr>
          <a:xfrm>
            <a:off x="306500" y="3170374"/>
            <a:ext cx="4202635" cy="400110"/>
          </a:xfrm>
          <a:prstGeom prst="rect">
            <a:avLst/>
          </a:prstGeom>
          <a:noFill/>
        </p:spPr>
        <p:txBody>
          <a:bodyPr wrap="square">
            <a:spAutoFit/>
          </a:bodyPr>
          <a:lstStyle/>
          <a:p>
            <a:r>
              <a:rPr lang="bn-IN" sz="2000" u="sng" kern="100" dirty="0">
                <a:solidFill>
                  <a:srgbClr val="FF0000"/>
                </a:solidFill>
                <a:effectLst/>
                <a:latin typeface="+mn-lt"/>
                <a:ea typeface="Times New Roman" panose="02020603050405020304" pitchFamily="18" charset="0"/>
                <a:cs typeface="SutonnyOMJ" panose="01010600010101010101" pitchFamily="2" charset="0"/>
              </a:rPr>
              <a:t>প্রত্যক্ষ যোগাযোগ (</a:t>
            </a:r>
            <a:r>
              <a:rPr lang="en-IN" sz="2000" u="sng" kern="100" dirty="0">
                <a:solidFill>
                  <a:srgbClr val="FF0000"/>
                </a:solidFill>
                <a:effectLst/>
                <a:latin typeface="+mn-lt"/>
                <a:ea typeface="Times New Roman" panose="02020603050405020304" pitchFamily="18" charset="0"/>
                <a:cs typeface="Vrinda"/>
              </a:rPr>
              <a:t>Direct communication): </a:t>
            </a:r>
            <a:endParaRPr lang="en-US" dirty="0">
              <a:solidFill>
                <a:srgbClr val="FF0000"/>
              </a:solidFill>
            </a:endParaRPr>
          </a:p>
        </p:txBody>
      </p:sp>
      <p:sp>
        <p:nvSpPr>
          <p:cNvPr id="17" name="TextBox 16">
            <a:extLst>
              <a:ext uri="{FF2B5EF4-FFF2-40B4-BE49-F238E27FC236}">
                <a16:creationId xmlns:a16="http://schemas.microsoft.com/office/drawing/2014/main" id="{84376679-ABE3-6954-207F-ACC068145199}"/>
              </a:ext>
            </a:extLst>
          </p:cNvPr>
          <p:cNvSpPr txBox="1"/>
          <p:nvPr/>
        </p:nvSpPr>
        <p:spPr>
          <a:xfrm>
            <a:off x="287070" y="3687626"/>
            <a:ext cx="6058867" cy="1015663"/>
          </a:xfrm>
          <a:prstGeom prst="rect">
            <a:avLst/>
          </a:prstGeom>
          <a:noFill/>
        </p:spPr>
        <p:txBody>
          <a:bodyPr wrap="square">
            <a:spAutoFit/>
          </a:bodyPr>
          <a:lstStyle/>
          <a:p>
            <a:pPr algn="just"/>
            <a:r>
              <a:rPr lang="bn-IN" sz="2000" kern="100" dirty="0">
                <a:effectLst/>
                <a:latin typeface="+mn-lt"/>
                <a:ea typeface="Times New Roman" panose="02020603050405020304" pitchFamily="18" charset="0"/>
                <a:cs typeface="SutonnyOMJ" panose="01010600010101010101" pitchFamily="2" charset="0"/>
              </a:rPr>
              <a:t>এরূপ ব্যবসায়ে সরবরাহকারী ও ক্রেতাদের সাথে মালিকের সরাসরি যোগাযোগ থাকে। এজন্য ক্রেতাদের রুচি, চাহিদা ও পছন্দ অনুযায়ী পণ্য সরবরাহ বা সেবা দেওয়া যায়।</a:t>
            </a:r>
            <a:endParaRPr lang="en-US" dirty="0"/>
          </a:p>
        </p:txBody>
      </p:sp>
      <p:sp>
        <p:nvSpPr>
          <p:cNvPr id="19" name="TextBox 18">
            <a:extLst>
              <a:ext uri="{FF2B5EF4-FFF2-40B4-BE49-F238E27FC236}">
                <a16:creationId xmlns:a16="http://schemas.microsoft.com/office/drawing/2014/main" id="{C763D840-8ED2-AC19-AB0E-2E102A1B00EA}"/>
              </a:ext>
            </a:extLst>
          </p:cNvPr>
          <p:cNvSpPr txBox="1"/>
          <p:nvPr/>
        </p:nvSpPr>
        <p:spPr>
          <a:xfrm>
            <a:off x="532638" y="5166057"/>
            <a:ext cx="6250686" cy="707886"/>
          </a:xfrm>
          <a:prstGeom prst="rect">
            <a:avLst/>
          </a:prstGeom>
          <a:noFill/>
        </p:spPr>
        <p:txBody>
          <a:bodyPr wrap="square">
            <a:spAutoFit/>
          </a:bodyPr>
          <a:lstStyle/>
          <a:p>
            <a:pPr marL="0" marR="0" algn="just">
              <a:lnSpc>
                <a:spcPct val="100000"/>
              </a:lnSpc>
              <a:spcAft>
                <a:spcPts val="800"/>
              </a:spcAft>
              <a:buNone/>
            </a:pPr>
            <a:r>
              <a:rPr lang="bn-IN" sz="2000" kern="100" dirty="0">
                <a:effectLst/>
                <a:latin typeface="+mn-lt"/>
                <a:ea typeface="Times New Roman" panose="02020603050405020304" pitchFamily="18" charset="0"/>
                <a:cs typeface="SutonnyOMJ" panose="01010600010101010101" pitchFamily="2" charset="0"/>
              </a:rPr>
              <a:t>বলা যায়, ওপরে বর্ণিত বৈশিষ্ট্যগুলো একমালিকানা ব্যবসায়কে অন্য সব ব্যবসায় থেকে আলাদা করেছে।</a:t>
            </a:r>
            <a:endParaRPr lang="en-US" sz="1400" kern="100" dirty="0">
              <a:effectLst/>
              <a:latin typeface="Aptos" panose="02110004020202020204"/>
              <a:ea typeface="Times New Roman" panose="02020603050405020304" pitchFamily="18" charset="0"/>
              <a:cs typeface="Vrinda"/>
            </a:endParaRPr>
          </a:p>
        </p:txBody>
      </p:sp>
      <p:pic>
        <p:nvPicPr>
          <p:cNvPr id="21" name="Picture 20">
            <a:extLst>
              <a:ext uri="{FF2B5EF4-FFF2-40B4-BE49-F238E27FC236}">
                <a16:creationId xmlns:a16="http://schemas.microsoft.com/office/drawing/2014/main" id="{FD82B0AA-5173-D222-1FAB-BE40BAE8B02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33610" y="94534"/>
            <a:ext cx="2209038" cy="1767231"/>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23" name="TextBox 22">
            <a:extLst>
              <a:ext uri="{FF2B5EF4-FFF2-40B4-BE49-F238E27FC236}">
                <a16:creationId xmlns:a16="http://schemas.microsoft.com/office/drawing/2014/main" id="{0F910DEC-DDAF-54CD-8CE0-8FA01606584E}"/>
              </a:ext>
            </a:extLst>
          </p:cNvPr>
          <p:cNvSpPr txBox="1"/>
          <p:nvPr/>
        </p:nvSpPr>
        <p:spPr>
          <a:xfrm>
            <a:off x="8547354" y="94534"/>
            <a:ext cx="1547622" cy="400110"/>
          </a:xfrm>
          <a:prstGeom prst="rect">
            <a:avLst/>
          </a:prstGeom>
          <a:noFill/>
        </p:spPr>
        <p:txBody>
          <a:bodyPr wrap="square">
            <a:spAutoFit/>
          </a:bodyPr>
          <a:lstStyle/>
          <a:p>
            <a:r>
              <a:rPr lang="bn-IN" sz="2000" kern="100" dirty="0">
                <a:solidFill>
                  <a:srgbClr val="FF0000"/>
                </a:solidFill>
                <a:effectLst/>
                <a:highlight>
                  <a:srgbClr val="FFFF00"/>
                </a:highlight>
                <a:latin typeface="+mn-lt"/>
                <a:ea typeface="Times New Roman" panose="02020603050405020304" pitchFamily="18" charset="0"/>
                <a:cs typeface="SutonnyOMJ" panose="01010600010101010101" pitchFamily="2" charset="0"/>
              </a:rPr>
              <a:t>দ্রুত সিধান্ত গ্রহণ </a:t>
            </a:r>
            <a:endParaRPr lang="en-US" dirty="0">
              <a:highlight>
                <a:srgbClr val="FFFF00"/>
              </a:highlight>
            </a:endParaRPr>
          </a:p>
        </p:txBody>
      </p:sp>
      <p:pic>
        <p:nvPicPr>
          <p:cNvPr id="25" name="Picture 24">
            <a:extLst>
              <a:ext uri="{FF2B5EF4-FFF2-40B4-BE49-F238E27FC236}">
                <a16:creationId xmlns:a16="http://schemas.microsoft.com/office/drawing/2014/main" id="{6DC70051-5839-7B68-526E-12043988A9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9088" y="1320517"/>
            <a:ext cx="3200399" cy="2367109"/>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27" name="TextBox 26">
            <a:extLst>
              <a:ext uri="{FF2B5EF4-FFF2-40B4-BE49-F238E27FC236}">
                <a16:creationId xmlns:a16="http://schemas.microsoft.com/office/drawing/2014/main" id="{A6576C7E-41E8-EF75-9AB2-27A830886001}"/>
              </a:ext>
            </a:extLst>
          </p:cNvPr>
          <p:cNvSpPr txBox="1"/>
          <p:nvPr/>
        </p:nvSpPr>
        <p:spPr>
          <a:xfrm>
            <a:off x="7568946" y="2227741"/>
            <a:ext cx="1602486" cy="400110"/>
          </a:xfrm>
          <a:prstGeom prst="rect">
            <a:avLst/>
          </a:prstGeom>
          <a:noFill/>
        </p:spPr>
        <p:txBody>
          <a:bodyPr wrap="square">
            <a:spAutoFit/>
          </a:bodyPr>
          <a:lstStyle/>
          <a:p>
            <a:r>
              <a:rPr lang="bn-IN" sz="2000" dirty="0">
                <a:solidFill>
                  <a:srgbClr val="FF0000"/>
                </a:solidFill>
                <a:effectLst/>
                <a:highlight>
                  <a:srgbClr val="FFFF00"/>
                </a:highlight>
                <a:ea typeface="Times New Roman" panose="02020603050405020304" pitchFamily="18" charset="0"/>
                <a:cs typeface="SutonnyOMJ" panose="01010600010101010101" pitchFamily="2" charset="0"/>
              </a:rPr>
              <a:t>অনিশ্চিত স্থায়িত্ব </a:t>
            </a:r>
            <a:endParaRPr lang="en-US" dirty="0">
              <a:highlight>
                <a:srgbClr val="FFFF00"/>
              </a:highlight>
            </a:endParaRPr>
          </a:p>
        </p:txBody>
      </p:sp>
      <p:pic>
        <p:nvPicPr>
          <p:cNvPr id="29" name="Picture 28">
            <a:extLst>
              <a:ext uri="{FF2B5EF4-FFF2-40B4-BE49-F238E27FC236}">
                <a16:creationId xmlns:a16="http://schemas.microsoft.com/office/drawing/2014/main" id="{9643249B-1437-2CC9-70B5-C1A4803362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94626" y="3817379"/>
            <a:ext cx="4181732" cy="2357713"/>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31" name="TextBox 30">
            <a:extLst>
              <a:ext uri="{FF2B5EF4-FFF2-40B4-BE49-F238E27FC236}">
                <a16:creationId xmlns:a16="http://schemas.microsoft.com/office/drawing/2014/main" id="{B0CE151B-15C8-11C1-1B70-F48BCB295707}"/>
              </a:ext>
            </a:extLst>
          </p:cNvPr>
          <p:cNvSpPr txBox="1"/>
          <p:nvPr/>
        </p:nvSpPr>
        <p:spPr>
          <a:xfrm>
            <a:off x="6783324" y="3995402"/>
            <a:ext cx="1586865" cy="400110"/>
          </a:xfrm>
          <a:prstGeom prst="rect">
            <a:avLst/>
          </a:prstGeom>
          <a:noFill/>
        </p:spPr>
        <p:txBody>
          <a:bodyPr wrap="square">
            <a:spAutoFit/>
          </a:bodyPr>
          <a:lstStyle/>
          <a:p>
            <a:r>
              <a:rPr lang="bn-IN" sz="2000" kern="100" dirty="0">
                <a:solidFill>
                  <a:srgbClr val="FF0000"/>
                </a:solidFill>
                <a:effectLst/>
                <a:highlight>
                  <a:srgbClr val="FFFF00"/>
                </a:highlight>
                <a:latin typeface="+mn-lt"/>
                <a:ea typeface="Times New Roman" panose="02020603050405020304" pitchFamily="18" charset="0"/>
                <a:cs typeface="SutonnyOMJ" panose="01010600010101010101" pitchFamily="2" charset="0"/>
              </a:rPr>
              <a:t>প্রত্যক্ষ যোগাযোগ </a:t>
            </a:r>
            <a:endParaRPr lang="en-US" dirty="0">
              <a:highlight>
                <a:srgbClr val="FFFF00"/>
              </a:highlight>
            </a:endParaRPr>
          </a:p>
        </p:txBody>
      </p:sp>
    </p:spTree>
    <p:extLst>
      <p:ext uri="{BB962C8B-B14F-4D97-AF65-F5344CB8AC3E}">
        <p14:creationId xmlns:p14="http://schemas.microsoft.com/office/powerpoint/2010/main" val="1742759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heel(1)">
                                      <p:cBhvr>
                                        <p:cTn id="7" dur="2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heel(1)">
                                      <p:cBhvr>
                                        <p:cTn id="12" dur="20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nodeType="click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p:cTn id="31" dur="500" fill="hold"/>
                                        <p:tgtEl>
                                          <p:spTgt spid="25"/>
                                        </p:tgtEl>
                                        <p:attrNameLst>
                                          <p:attrName>ppt_w</p:attrName>
                                        </p:attrNameLst>
                                      </p:cBhvr>
                                      <p:tavLst>
                                        <p:tav tm="0">
                                          <p:val>
                                            <p:fltVal val="0"/>
                                          </p:val>
                                        </p:tav>
                                        <p:tav tm="100000">
                                          <p:val>
                                            <p:strVal val="#ppt_w"/>
                                          </p:val>
                                        </p:tav>
                                      </p:tavLst>
                                    </p:anim>
                                    <p:anim calcmode="lin" valueType="num">
                                      <p:cBhvr>
                                        <p:cTn id="32" dur="500" fill="hold"/>
                                        <p:tgtEl>
                                          <p:spTgt spid="25"/>
                                        </p:tgtEl>
                                        <p:attrNameLst>
                                          <p:attrName>ppt_h</p:attrName>
                                        </p:attrNameLst>
                                      </p:cBhvr>
                                      <p:tavLst>
                                        <p:tav tm="0">
                                          <p:val>
                                            <p:fltVal val="0"/>
                                          </p:val>
                                        </p:tav>
                                        <p:tav tm="100000">
                                          <p:val>
                                            <p:strVal val="#ppt_h"/>
                                          </p:val>
                                        </p:tav>
                                      </p:tavLst>
                                    </p:anim>
                                    <p:animEffect transition="in" filter="fade">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27"/>
                                        </p:tgtEl>
                                        <p:attrNameLst>
                                          <p:attrName>style.visibility</p:attrName>
                                        </p:attrNameLst>
                                      </p:cBhvr>
                                      <p:to>
                                        <p:strVal val="visible"/>
                                      </p:to>
                                    </p:set>
                                    <p:anim calcmode="lin" valueType="num">
                                      <p:cBhvr>
                                        <p:cTn id="38" dur="500" fill="hold"/>
                                        <p:tgtEl>
                                          <p:spTgt spid="27"/>
                                        </p:tgtEl>
                                        <p:attrNameLst>
                                          <p:attrName>ppt_w</p:attrName>
                                        </p:attrNameLst>
                                      </p:cBhvr>
                                      <p:tavLst>
                                        <p:tav tm="0">
                                          <p:val>
                                            <p:fltVal val="0"/>
                                          </p:val>
                                        </p:tav>
                                        <p:tav tm="100000">
                                          <p:val>
                                            <p:strVal val="#ppt_w"/>
                                          </p:val>
                                        </p:tav>
                                      </p:tavLst>
                                    </p:anim>
                                    <p:anim calcmode="lin" valueType="num">
                                      <p:cBhvr>
                                        <p:cTn id="39" dur="500" fill="hold"/>
                                        <p:tgtEl>
                                          <p:spTgt spid="27"/>
                                        </p:tgtEl>
                                        <p:attrNameLst>
                                          <p:attrName>ppt_h</p:attrName>
                                        </p:attrNameLst>
                                      </p:cBhvr>
                                      <p:tavLst>
                                        <p:tav tm="0">
                                          <p:val>
                                            <p:fltVal val="0"/>
                                          </p:val>
                                        </p:tav>
                                        <p:tav tm="100000">
                                          <p:val>
                                            <p:strVal val="#ppt_h"/>
                                          </p:val>
                                        </p:tav>
                                      </p:tavLst>
                                    </p:anim>
                                    <p:animEffect transition="in" filter="fade">
                                      <p:cBhvr>
                                        <p:cTn id="40" dur="500"/>
                                        <p:tgtEl>
                                          <p:spTgt spid="27"/>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1000"/>
                                        <p:tgtEl>
                                          <p:spTgt spid="10"/>
                                        </p:tgtEl>
                                      </p:cBhvr>
                                    </p:animEffect>
                                    <p:anim calcmode="lin" valueType="num">
                                      <p:cBhvr>
                                        <p:cTn id="46" dur="1000" fill="hold"/>
                                        <p:tgtEl>
                                          <p:spTgt spid="10"/>
                                        </p:tgtEl>
                                        <p:attrNameLst>
                                          <p:attrName>ppt_x</p:attrName>
                                        </p:attrNameLst>
                                      </p:cBhvr>
                                      <p:tavLst>
                                        <p:tav tm="0">
                                          <p:val>
                                            <p:strVal val="#ppt_x"/>
                                          </p:val>
                                        </p:tav>
                                        <p:tav tm="100000">
                                          <p:val>
                                            <p:strVal val="#ppt_x"/>
                                          </p:val>
                                        </p:tav>
                                      </p:tavLst>
                                    </p:anim>
                                    <p:anim calcmode="lin" valueType="num">
                                      <p:cBhvr>
                                        <p:cTn id="4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ppt_x"/>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53" presetClass="entr" presetSubtype="16" fill="hold" nodeType="click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p:cTn id="58" dur="500" fill="hold"/>
                                        <p:tgtEl>
                                          <p:spTgt spid="29"/>
                                        </p:tgtEl>
                                        <p:attrNameLst>
                                          <p:attrName>ppt_w</p:attrName>
                                        </p:attrNameLst>
                                      </p:cBhvr>
                                      <p:tavLst>
                                        <p:tav tm="0">
                                          <p:val>
                                            <p:fltVal val="0"/>
                                          </p:val>
                                        </p:tav>
                                        <p:tav tm="100000">
                                          <p:val>
                                            <p:strVal val="#ppt_w"/>
                                          </p:val>
                                        </p:tav>
                                      </p:tavLst>
                                    </p:anim>
                                    <p:anim calcmode="lin" valueType="num">
                                      <p:cBhvr>
                                        <p:cTn id="59" dur="500" fill="hold"/>
                                        <p:tgtEl>
                                          <p:spTgt spid="29"/>
                                        </p:tgtEl>
                                        <p:attrNameLst>
                                          <p:attrName>ppt_h</p:attrName>
                                        </p:attrNameLst>
                                      </p:cBhvr>
                                      <p:tavLst>
                                        <p:tav tm="0">
                                          <p:val>
                                            <p:fltVal val="0"/>
                                          </p:val>
                                        </p:tav>
                                        <p:tav tm="100000">
                                          <p:val>
                                            <p:strVal val="#ppt_h"/>
                                          </p:val>
                                        </p:tav>
                                      </p:tavLst>
                                    </p:anim>
                                    <p:animEffect transition="in" filter="fade">
                                      <p:cBhvr>
                                        <p:cTn id="60" dur="500"/>
                                        <p:tgtEl>
                                          <p:spTgt spid="29"/>
                                        </p:tgtEl>
                                      </p:cBhvr>
                                    </p:animEffect>
                                  </p:childTnLst>
                                </p:cTn>
                              </p:par>
                            </p:childTnLst>
                          </p:cTn>
                        </p:par>
                      </p:childTnLst>
                    </p:cTn>
                  </p:par>
                  <p:par>
                    <p:cTn id="61" fill="hold">
                      <p:stCondLst>
                        <p:cond delay="indefinite"/>
                      </p:stCondLst>
                      <p:childTnLst>
                        <p:par>
                          <p:cTn id="62" fill="hold">
                            <p:stCondLst>
                              <p:cond delay="0"/>
                            </p:stCondLst>
                            <p:childTnLst>
                              <p:par>
                                <p:cTn id="63" presetID="26" presetClass="entr" presetSubtype="0" fill="hold" grpId="0" nodeType="clickEffect">
                                  <p:stCondLst>
                                    <p:cond delay="0"/>
                                  </p:stCondLst>
                                  <p:childTnLst>
                                    <p:set>
                                      <p:cBhvr>
                                        <p:cTn id="64" dur="1" fill="hold">
                                          <p:stCondLst>
                                            <p:cond delay="0"/>
                                          </p:stCondLst>
                                        </p:cTn>
                                        <p:tgtEl>
                                          <p:spTgt spid="31"/>
                                        </p:tgtEl>
                                        <p:attrNameLst>
                                          <p:attrName>style.visibility</p:attrName>
                                        </p:attrNameLst>
                                      </p:cBhvr>
                                      <p:to>
                                        <p:strVal val="visible"/>
                                      </p:to>
                                    </p:set>
                                    <p:animEffect transition="in" filter="wipe(down)">
                                      <p:cBhvr>
                                        <p:cTn id="65" dur="580">
                                          <p:stCondLst>
                                            <p:cond delay="0"/>
                                          </p:stCondLst>
                                        </p:cTn>
                                        <p:tgtEl>
                                          <p:spTgt spid="31"/>
                                        </p:tgtEl>
                                      </p:cBhvr>
                                    </p:animEffect>
                                    <p:anim calcmode="lin" valueType="num">
                                      <p:cBhvr>
                                        <p:cTn id="66" dur="1822" tmFilter="0,0; 0.14,0.36; 0.43,0.73; 0.71,0.91; 1.0,1.0">
                                          <p:stCondLst>
                                            <p:cond delay="0"/>
                                          </p:stCondLst>
                                        </p:cTn>
                                        <p:tgtEl>
                                          <p:spTgt spid="31"/>
                                        </p:tgtEl>
                                        <p:attrNameLst>
                                          <p:attrName>ppt_x</p:attrName>
                                        </p:attrNameLst>
                                      </p:cBhvr>
                                      <p:tavLst>
                                        <p:tav tm="0">
                                          <p:val>
                                            <p:strVal val="#ppt_x-0.25"/>
                                          </p:val>
                                        </p:tav>
                                        <p:tav tm="100000">
                                          <p:val>
                                            <p:strVal val="#ppt_x"/>
                                          </p:val>
                                        </p:tav>
                                      </p:tavLst>
                                    </p:anim>
                                    <p:anim calcmode="lin" valueType="num">
                                      <p:cBhvr>
                                        <p:cTn id="67" dur="664" tmFilter="0.0,0.0; 0.25,0.07; 0.50,0.2; 0.75,0.467; 1.0,1.0">
                                          <p:stCondLst>
                                            <p:cond delay="0"/>
                                          </p:stCondLst>
                                        </p:cTn>
                                        <p:tgtEl>
                                          <p:spTgt spid="31"/>
                                        </p:tgtEl>
                                        <p:attrNameLst>
                                          <p:attrName>ppt_y</p:attrName>
                                        </p:attrNameLst>
                                      </p:cBhvr>
                                      <p:tavLst>
                                        <p:tav tm="0" fmla="#ppt_y-sin(pi*$)/3">
                                          <p:val>
                                            <p:fltVal val="0.5"/>
                                          </p:val>
                                        </p:tav>
                                        <p:tav tm="100000">
                                          <p:val>
                                            <p:fltVal val="1"/>
                                          </p:val>
                                        </p:tav>
                                      </p:tavLst>
                                    </p:anim>
                                    <p:anim calcmode="lin" valueType="num">
                                      <p:cBhvr>
                                        <p:cTn id="68" dur="664" tmFilter="0, 0; 0.125,0.2665; 0.25,0.4; 0.375,0.465; 0.5,0.5;  0.625,0.535; 0.75,0.6; 0.875,0.7335; 1,1">
                                          <p:stCondLst>
                                            <p:cond delay="664"/>
                                          </p:stCondLst>
                                        </p:cTn>
                                        <p:tgtEl>
                                          <p:spTgt spid="31"/>
                                        </p:tgtEl>
                                        <p:attrNameLst>
                                          <p:attrName>ppt_y</p:attrName>
                                        </p:attrNameLst>
                                      </p:cBhvr>
                                      <p:tavLst>
                                        <p:tav tm="0" fmla="#ppt_y-sin(pi*$)/9">
                                          <p:val>
                                            <p:fltVal val="0"/>
                                          </p:val>
                                        </p:tav>
                                        <p:tav tm="100000">
                                          <p:val>
                                            <p:fltVal val="1"/>
                                          </p:val>
                                        </p:tav>
                                      </p:tavLst>
                                    </p:anim>
                                    <p:anim calcmode="lin" valueType="num">
                                      <p:cBhvr>
                                        <p:cTn id="69" dur="332" tmFilter="0, 0; 0.125,0.2665; 0.25,0.4; 0.375,0.465; 0.5,0.5;  0.625,0.535; 0.75,0.6; 0.875,0.7335; 1,1">
                                          <p:stCondLst>
                                            <p:cond delay="1324"/>
                                          </p:stCondLst>
                                        </p:cTn>
                                        <p:tgtEl>
                                          <p:spTgt spid="31"/>
                                        </p:tgtEl>
                                        <p:attrNameLst>
                                          <p:attrName>ppt_y</p:attrName>
                                        </p:attrNameLst>
                                      </p:cBhvr>
                                      <p:tavLst>
                                        <p:tav tm="0" fmla="#ppt_y-sin(pi*$)/27">
                                          <p:val>
                                            <p:fltVal val="0"/>
                                          </p:val>
                                        </p:tav>
                                        <p:tav tm="100000">
                                          <p:val>
                                            <p:fltVal val="1"/>
                                          </p:val>
                                        </p:tav>
                                      </p:tavLst>
                                    </p:anim>
                                    <p:anim calcmode="lin" valueType="num">
                                      <p:cBhvr>
                                        <p:cTn id="70" dur="164" tmFilter="0, 0; 0.125,0.2665; 0.25,0.4; 0.375,0.465; 0.5,0.5;  0.625,0.535; 0.75,0.6; 0.875,0.7335; 1,1">
                                          <p:stCondLst>
                                            <p:cond delay="1656"/>
                                          </p:stCondLst>
                                        </p:cTn>
                                        <p:tgtEl>
                                          <p:spTgt spid="31"/>
                                        </p:tgtEl>
                                        <p:attrNameLst>
                                          <p:attrName>ppt_y</p:attrName>
                                        </p:attrNameLst>
                                      </p:cBhvr>
                                      <p:tavLst>
                                        <p:tav tm="0" fmla="#ppt_y-sin(pi*$)/81">
                                          <p:val>
                                            <p:fltVal val="0"/>
                                          </p:val>
                                        </p:tav>
                                        <p:tav tm="100000">
                                          <p:val>
                                            <p:fltVal val="1"/>
                                          </p:val>
                                        </p:tav>
                                      </p:tavLst>
                                    </p:anim>
                                    <p:animScale>
                                      <p:cBhvr>
                                        <p:cTn id="71" dur="26">
                                          <p:stCondLst>
                                            <p:cond delay="650"/>
                                          </p:stCondLst>
                                        </p:cTn>
                                        <p:tgtEl>
                                          <p:spTgt spid="31"/>
                                        </p:tgtEl>
                                      </p:cBhvr>
                                      <p:to x="100000" y="60000"/>
                                    </p:animScale>
                                    <p:animScale>
                                      <p:cBhvr>
                                        <p:cTn id="72" dur="166" decel="50000">
                                          <p:stCondLst>
                                            <p:cond delay="676"/>
                                          </p:stCondLst>
                                        </p:cTn>
                                        <p:tgtEl>
                                          <p:spTgt spid="31"/>
                                        </p:tgtEl>
                                      </p:cBhvr>
                                      <p:to x="100000" y="100000"/>
                                    </p:animScale>
                                    <p:animScale>
                                      <p:cBhvr>
                                        <p:cTn id="73" dur="26">
                                          <p:stCondLst>
                                            <p:cond delay="1312"/>
                                          </p:stCondLst>
                                        </p:cTn>
                                        <p:tgtEl>
                                          <p:spTgt spid="31"/>
                                        </p:tgtEl>
                                      </p:cBhvr>
                                      <p:to x="100000" y="80000"/>
                                    </p:animScale>
                                    <p:animScale>
                                      <p:cBhvr>
                                        <p:cTn id="74" dur="166" decel="50000">
                                          <p:stCondLst>
                                            <p:cond delay="1338"/>
                                          </p:stCondLst>
                                        </p:cTn>
                                        <p:tgtEl>
                                          <p:spTgt spid="31"/>
                                        </p:tgtEl>
                                      </p:cBhvr>
                                      <p:to x="100000" y="100000"/>
                                    </p:animScale>
                                    <p:animScale>
                                      <p:cBhvr>
                                        <p:cTn id="75" dur="26">
                                          <p:stCondLst>
                                            <p:cond delay="1642"/>
                                          </p:stCondLst>
                                        </p:cTn>
                                        <p:tgtEl>
                                          <p:spTgt spid="31"/>
                                        </p:tgtEl>
                                      </p:cBhvr>
                                      <p:to x="100000" y="90000"/>
                                    </p:animScale>
                                    <p:animScale>
                                      <p:cBhvr>
                                        <p:cTn id="76" dur="166" decel="50000">
                                          <p:stCondLst>
                                            <p:cond delay="1668"/>
                                          </p:stCondLst>
                                        </p:cTn>
                                        <p:tgtEl>
                                          <p:spTgt spid="31"/>
                                        </p:tgtEl>
                                      </p:cBhvr>
                                      <p:to x="100000" y="100000"/>
                                    </p:animScale>
                                    <p:animScale>
                                      <p:cBhvr>
                                        <p:cTn id="77" dur="26">
                                          <p:stCondLst>
                                            <p:cond delay="1808"/>
                                          </p:stCondLst>
                                        </p:cTn>
                                        <p:tgtEl>
                                          <p:spTgt spid="31"/>
                                        </p:tgtEl>
                                      </p:cBhvr>
                                      <p:to x="100000" y="95000"/>
                                    </p:animScale>
                                    <p:animScale>
                                      <p:cBhvr>
                                        <p:cTn id="78" dur="166" decel="50000">
                                          <p:stCondLst>
                                            <p:cond delay="1834"/>
                                          </p:stCondLst>
                                        </p:cTn>
                                        <p:tgtEl>
                                          <p:spTgt spid="31"/>
                                        </p:tgtEl>
                                      </p:cBhvr>
                                      <p:to x="100000" y="100000"/>
                                    </p:animScale>
                                  </p:childTnLst>
                                </p:cTn>
                              </p:par>
                            </p:childTnLst>
                          </p:cTn>
                        </p:par>
                      </p:childTnLst>
                    </p:cTn>
                  </p:par>
                  <p:par>
                    <p:cTn id="79" fill="hold">
                      <p:stCondLst>
                        <p:cond delay="indefinite"/>
                      </p:stCondLst>
                      <p:childTnLst>
                        <p:par>
                          <p:cTn id="80" fill="hold">
                            <p:stCondLst>
                              <p:cond delay="0"/>
                            </p:stCondLst>
                            <p:childTnLst>
                              <p:par>
                                <p:cTn id="81" presetID="2" presetClass="entr" presetSubtype="4" fill="hold" grpId="0" nodeType="clickEffect">
                                  <p:stCondLst>
                                    <p:cond delay="0"/>
                                  </p:stCondLst>
                                  <p:childTnLst>
                                    <p:set>
                                      <p:cBhvr>
                                        <p:cTn id="82" dur="1" fill="hold">
                                          <p:stCondLst>
                                            <p:cond delay="0"/>
                                          </p:stCondLst>
                                        </p:cTn>
                                        <p:tgtEl>
                                          <p:spTgt spid="15"/>
                                        </p:tgtEl>
                                        <p:attrNameLst>
                                          <p:attrName>style.visibility</p:attrName>
                                        </p:attrNameLst>
                                      </p:cBhvr>
                                      <p:to>
                                        <p:strVal val="visible"/>
                                      </p:to>
                                    </p:set>
                                    <p:anim calcmode="lin" valueType="num">
                                      <p:cBhvr additive="base">
                                        <p:cTn id="83" dur="500" fill="hold"/>
                                        <p:tgtEl>
                                          <p:spTgt spid="15"/>
                                        </p:tgtEl>
                                        <p:attrNameLst>
                                          <p:attrName>ppt_x</p:attrName>
                                        </p:attrNameLst>
                                      </p:cBhvr>
                                      <p:tavLst>
                                        <p:tav tm="0">
                                          <p:val>
                                            <p:strVal val="#ppt_x"/>
                                          </p:val>
                                        </p:tav>
                                        <p:tav tm="100000">
                                          <p:val>
                                            <p:strVal val="#ppt_x"/>
                                          </p:val>
                                        </p:tav>
                                      </p:tavLst>
                                    </p:anim>
                                    <p:anim calcmode="lin" valueType="num">
                                      <p:cBhvr additive="base">
                                        <p:cTn id="84"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85" fill="hold">
                      <p:stCondLst>
                        <p:cond delay="indefinite"/>
                      </p:stCondLst>
                      <p:childTnLst>
                        <p:par>
                          <p:cTn id="86" fill="hold">
                            <p:stCondLst>
                              <p:cond delay="0"/>
                            </p:stCondLst>
                            <p:childTnLst>
                              <p:par>
                                <p:cTn id="87" presetID="42" presetClass="entr" presetSubtype="0" fill="hold" grpId="0" nodeType="clickEffect">
                                  <p:stCondLst>
                                    <p:cond delay="0"/>
                                  </p:stCondLst>
                                  <p:childTnLst>
                                    <p:set>
                                      <p:cBhvr>
                                        <p:cTn id="88" dur="1" fill="hold">
                                          <p:stCondLst>
                                            <p:cond delay="0"/>
                                          </p:stCondLst>
                                        </p:cTn>
                                        <p:tgtEl>
                                          <p:spTgt spid="17"/>
                                        </p:tgtEl>
                                        <p:attrNameLst>
                                          <p:attrName>style.visibility</p:attrName>
                                        </p:attrNameLst>
                                      </p:cBhvr>
                                      <p:to>
                                        <p:strVal val="visible"/>
                                      </p:to>
                                    </p:set>
                                    <p:animEffect transition="in" filter="fade">
                                      <p:cBhvr>
                                        <p:cTn id="89" dur="1000"/>
                                        <p:tgtEl>
                                          <p:spTgt spid="17"/>
                                        </p:tgtEl>
                                      </p:cBhvr>
                                    </p:animEffect>
                                    <p:anim calcmode="lin" valueType="num">
                                      <p:cBhvr>
                                        <p:cTn id="90" dur="1000" fill="hold"/>
                                        <p:tgtEl>
                                          <p:spTgt spid="17"/>
                                        </p:tgtEl>
                                        <p:attrNameLst>
                                          <p:attrName>ppt_x</p:attrName>
                                        </p:attrNameLst>
                                      </p:cBhvr>
                                      <p:tavLst>
                                        <p:tav tm="0">
                                          <p:val>
                                            <p:strVal val="#ppt_x"/>
                                          </p:val>
                                        </p:tav>
                                        <p:tav tm="100000">
                                          <p:val>
                                            <p:strVal val="#ppt_x"/>
                                          </p:val>
                                        </p:tav>
                                      </p:tavLst>
                                    </p:anim>
                                    <p:anim calcmode="lin" valueType="num">
                                      <p:cBhvr>
                                        <p:cTn id="9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2" presetClass="entr" presetSubtype="0" fill="hold" grpId="0" nodeType="clickEffect">
                                  <p:stCondLst>
                                    <p:cond delay="0"/>
                                  </p:stCondLst>
                                  <p:childTnLst>
                                    <p:set>
                                      <p:cBhvr>
                                        <p:cTn id="95" dur="1" fill="hold">
                                          <p:stCondLst>
                                            <p:cond delay="0"/>
                                          </p:stCondLst>
                                        </p:cTn>
                                        <p:tgtEl>
                                          <p:spTgt spid="19"/>
                                        </p:tgtEl>
                                        <p:attrNameLst>
                                          <p:attrName>style.visibility</p:attrName>
                                        </p:attrNameLst>
                                      </p:cBhvr>
                                      <p:to>
                                        <p:strVal val="visible"/>
                                      </p:to>
                                    </p:set>
                                    <p:animEffect transition="in" filter="fade">
                                      <p:cBhvr>
                                        <p:cTn id="96" dur="1000"/>
                                        <p:tgtEl>
                                          <p:spTgt spid="19"/>
                                        </p:tgtEl>
                                      </p:cBhvr>
                                    </p:animEffect>
                                    <p:anim calcmode="lin" valueType="num">
                                      <p:cBhvr>
                                        <p:cTn id="97" dur="1000" fill="hold"/>
                                        <p:tgtEl>
                                          <p:spTgt spid="19"/>
                                        </p:tgtEl>
                                        <p:attrNameLst>
                                          <p:attrName>ppt_x</p:attrName>
                                        </p:attrNameLst>
                                      </p:cBhvr>
                                      <p:tavLst>
                                        <p:tav tm="0">
                                          <p:val>
                                            <p:strVal val="#ppt_x"/>
                                          </p:val>
                                        </p:tav>
                                        <p:tav tm="100000">
                                          <p:val>
                                            <p:strVal val="#ppt_x"/>
                                          </p:val>
                                        </p:tav>
                                      </p:tavLst>
                                    </p:anim>
                                    <p:anim calcmode="lin" valueType="num">
                                      <p:cBhvr>
                                        <p:cTn id="98"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P spid="10" grpId="0"/>
      <p:bldP spid="13" grpId="0"/>
      <p:bldP spid="15" grpId="0"/>
      <p:bldP spid="17" grpId="0"/>
      <p:bldP spid="19" grpId="0"/>
      <p:bldP spid="23" grpId="0"/>
      <p:bldP spid="27"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loud 6">
            <a:extLst>
              <a:ext uri="{FF2B5EF4-FFF2-40B4-BE49-F238E27FC236}">
                <a16:creationId xmlns:a16="http://schemas.microsoft.com/office/drawing/2014/main" id="{362AF26E-38DA-D603-DF98-8AD675959B88}"/>
              </a:ext>
            </a:extLst>
          </p:cNvPr>
          <p:cNvSpPr/>
          <p:nvPr/>
        </p:nvSpPr>
        <p:spPr>
          <a:xfrm>
            <a:off x="9120467" y="482443"/>
            <a:ext cx="2501153" cy="1344706"/>
          </a:xfrm>
          <a:prstGeom prst="cloud">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latin typeface="SutonnyOMJ" panose="01010600010101010101" pitchFamily="2" charset="0"/>
              <a:cs typeface="SutonnyOMJ" panose="01010600010101010101" pitchFamily="2" charset="0"/>
            </a:endParaRPr>
          </a:p>
        </p:txBody>
      </p:sp>
      <p:sp>
        <p:nvSpPr>
          <p:cNvPr id="9" name="TextBox 8">
            <a:extLst>
              <a:ext uri="{FF2B5EF4-FFF2-40B4-BE49-F238E27FC236}">
                <a16:creationId xmlns:a16="http://schemas.microsoft.com/office/drawing/2014/main" id="{79138AC1-7C29-1376-445B-3AF966EB2BAA}"/>
              </a:ext>
            </a:extLst>
          </p:cNvPr>
          <p:cNvSpPr txBox="1"/>
          <p:nvPr/>
        </p:nvSpPr>
        <p:spPr>
          <a:xfrm>
            <a:off x="9381004" y="893186"/>
            <a:ext cx="1980078" cy="523220"/>
          </a:xfrm>
          <a:prstGeom prst="rect">
            <a:avLst/>
          </a:prstGeom>
          <a:noFill/>
        </p:spPr>
        <p:txBody>
          <a:bodyPr wrap="square">
            <a:spAutoFit/>
          </a:bodyPr>
          <a:lstStyle/>
          <a:p>
            <a:pPr algn="ctr"/>
            <a:r>
              <a:rPr lang="en-US" sz="2800" spc="50" dirty="0" err="1">
                <a:ln w="11430">
                  <a:solidFill>
                    <a:sysClr val="windowText" lastClr="000000"/>
                  </a:solidFill>
                </a:ln>
                <a:solidFill>
                  <a:srgbClr val="FFFF00"/>
                </a:solidFill>
                <a:latin typeface="SutonnyOMJ" panose="01010600010101010101" pitchFamily="2" charset="0"/>
                <a:cs typeface="SutonnyOMJ" panose="01010600010101010101" pitchFamily="2" charset="0"/>
              </a:rPr>
              <a:t>একক</a:t>
            </a:r>
            <a:r>
              <a:rPr lang="en-US" sz="2800" spc="50" dirty="0">
                <a:ln w="11430">
                  <a:solidFill>
                    <a:sysClr val="windowText" lastClr="000000"/>
                  </a:solidFill>
                </a:ln>
                <a:solidFill>
                  <a:srgbClr val="FFFF00"/>
                </a:solidFill>
                <a:latin typeface="SutonnyOMJ" panose="01010600010101010101" pitchFamily="2" charset="0"/>
                <a:cs typeface="SutonnyOMJ" panose="01010600010101010101" pitchFamily="2" charset="0"/>
              </a:rPr>
              <a:t> </a:t>
            </a:r>
            <a:r>
              <a:rPr lang="en-US" sz="2800" spc="50" dirty="0" err="1">
                <a:ln w="11430">
                  <a:solidFill>
                    <a:sysClr val="windowText" lastClr="000000"/>
                  </a:solidFill>
                </a:ln>
                <a:solidFill>
                  <a:srgbClr val="FFFF00"/>
                </a:solidFill>
                <a:latin typeface="SutonnyOMJ" panose="01010600010101010101" pitchFamily="2" charset="0"/>
                <a:cs typeface="SutonnyOMJ" panose="01010600010101010101" pitchFamily="2" charset="0"/>
              </a:rPr>
              <a:t>কাজ</a:t>
            </a:r>
            <a:endParaRPr lang="en-US" sz="2800" spc="50" dirty="0">
              <a:ln w="11430">
                <a:solidFill>
                  <a:sysClr val="windowText" lastClr="000000"/>
                </a:solidFill>
              </a:ln>
              <a:solidFill>
                <a:srgbClr val="FFFF00"/>
              </a:solidFill>
              <a:latin typeface="SutonnyOMJ" panose="01010600010101010101" pitchFamily="2" charset="0"/>
              <a:cs typeface="SutonnyOMJ" panose="01010600010101010101" pitchFamily="2" charset="0"/>
            </a:endParaRPr>
          </a:p>
        </p:txBody>
      </p:sp>
      <p:sp>
        <p:nvSpPr>
          <p:cNvPr id="11" name="Cloud 10">
            <a:extLst>
              <a:ext uri="{FF2B5EF4-FFF2-40B4-BE49-F238E27FC236}">
                <a16:creationId xmlns:a16="http://schemas.microsoft.com/office/drawing/2014/main" id="{CDEDB218-6DC3-40EB-D5DE-C331B6509940}"/>
              </a:ext>
            </a:extLst>
          </p:cNvPr>
          <p:cNvSpPr/>
          <p:nvPr/>
        </p:nvSpPr>
        <p:spPr>
          <a:xfrm>
            <a:off x="6096000" y="1619904"/>
            <a:ext cx="3132043" cy="1809096"/>
          </a:xfrm>
          <a:prstGeom prst="cloud">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dirty="0"/>
          </a:p>
        </p:txBody>
      </p:sp>
      <p:sp>
        <p:nvSpPr>
          <p:cNvPr id="13" name="TextBox 12">
            <a:extLst>
              <a:ext uri="{FF2B5EF4-FFF2-40B4-BE49-F238E27FC236}">
                <a16:creationId xmlns:a16="http://schemas.microsoft.com/office/drawing/2014/main" id="{D4002DDA-6BBB-A150-DA3B-EBE562427FEB}"/>
              </a:ext>
            </a:extLst>
          </p:cNvPr>
          <p:cNvSpPr txBox="1"/>
          <p:nvPr/>
        </p:nvSpPr>
        <p:spPr>
          <a:xfrm>
            <a:off x="6498850" y="2200655"/>
            <a:ext cx="2326342" cy="461665"/>
          </a:xfrm>
          <a:prstGeom prst="rect">
            <a:avLst/>
          </a:prstGeom>
          <a:noFill/>
        </p:spPr>
        <p:txBody>
          <a:bodyPr wrap="square">
            <a:spAutoFit/>
          </a:bodyPr>
          <a:lstStyle/>
          <a:p>
            <a:pPr algn="ctr">
              <a:spcAft>
                <a:spcPts val="800"/>
              </a:spcAft>
            </a:pPr>
            <a:r>
              <a:rPr lang="bn-IN" sz="2400" kern="100" dirty="0">
                <a:solidFill>
                  <a:srgbClr val="FF0000"/>
                </a:solidFill>
                <a:ea typeface="Times New Roman" panose="02020603050405020304" pitchFamily="18" charset="0"/>
                <a:cs typeface="SutonnyOMJ" panose="01010600010101010101" pitchFamily="2" charset="0"/>
              </a:rPr>
              <a:t>সীমিত মূলধন</a:t>
            </a:r>
            <a:r>
              <a:rPr lang="bn-IN" sz="2400" kern="100" dirty="0">
                <a:solidFill>
                  <a:srgbClr val="FF0000"/>
                </a:solidFill>
                <a:effectLst/>
                <a:ea typeface="Times New Roman" panose="02020603050405020304" pitchFamily="18" charset="0"/>
                <a:cs typeface="SutonnyOMJ" panose="01010600010101010101" pitchFamily="2" charset="0"/>
              </a:rPr>
              <a:t> </a:t>
            </a:r>
            <a:r>
              <a:rPr lang="bn-IN" sz="2400" kern="100" dirty="0">
                <a:solidFill>
                  <a:srgbClr val="FFFF00"/>
                </a:solidFill>
                <a:effectLst/>
                <a:ea typeface="Times New Roman" panose="02020603050405020304" pitchFamily="18" charset="0"/>
                <a:cs typeface="SutonnyOMJ" panose="01010600010101010101" pitchFamily="2" charset="0"/>
              </a:rPr>
              <a:t>কী?</a:t>
            </a:r>
            <a:endParaRPr lang="en-US" sz="2400" kern="100" dirty="0">
              <a:solidFill>
                <a:srgbClr val="FFFF00"/>
              </a:solidFill>
              <a:effectLst/>
              <a:latin typeface="Aptos" panose="02110004020202020204"/>
              <a:ea typeface="Times New Roman" panose="02020603050405020304" pitchFamily="18" charset="0"/>
              <a:cs typeface="Vrinda"/>
            </a:endParaRPr>
          </a:p>
        </p:txBody>
      </p:sp>
      <p:sp>
        <p:nvSpPr>
          <p:cNvPr id="17" name="Speech Bubble: Oval 16">
            <a:extLst>
              <a:ext uri="{FF2B5EF4-FFF2-40B4-BE49-F238E27FC236}">
                <a16:creationId xmlns:a16="http://schemas.microsoft.com/office/drawing/2014/main" id="{1754029D-04EA-DEF1-52CA-E0ED3F77B2F9}"/>
              </a:ext>
            </a:extLst>
          </p:cNvPr>
          <p:cNvSpPr/>
          <p:nvPr/>
        </p:nvSpPr>
        <p:spPr>
          <a:xfrm>
            <a:off x="2963957" y="2897374"/>
            <a:ext cx="2958353" cy="1559859"/>
          </a:xfrm>
          <a:prstGeom prst="wedgeEllipseCallou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bn-IN" sz="2800" kern="100" dirty="0">
                <a:solidFill>
                  <a:srgbClr val="FFFF00"/>
                </a:solidFill>
                <a:ea typeface="Times New Roman" panose="02020603050405020304" pitchFamily="18" charset="0"/>
                <a:cs typeface="SutonnyOMJ" panose="01010600010101010101" pitchFamily="2" charset="0"/>
              </a:rPr>
              <a:t>একক সত্তা </a:t>
            </a:r>
            <a:r>
              <a:rPr lang="bn-IN" sz="2800" dirty="0">
                <a:latin typeface="SutonnyOMJ" panose="01010600010101010101" pitchFamily="2" charset="0"/>
                <a:cs typeface="SutonnyOMJ" panose="01010600010101010101" pitchFamily="2" charset="0"/>
              </a:rPr>
              <a:t>কী?</a:t>
            </a:r>
            <a:endParaRPr lang="en-US" sz="2800" dirty="0">
              <a:latin typeface="SutonnyOMJ" panose="01010600010101010101" pitchFamily="2" charset="0"/>
              <a:cs typeface="SutonnyOMJ" panose="01010600010101010101" pitchFamily="2" charset="0"/>
            </a:endParaRPr>
          </a:p>
        </p:txBody>
      </p:sp>
    </p:spTree>
    <p:extLst>
      <p:ext uri="{BB962C8B-B14F-4D97-AF65-F5344CB8AC3E}">
        <p14:creationId xmlns:p14="http://schemas.microsoft.com/office/powerpoint/2010/main" val="1949634318"/>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arn(inVertic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barn(inVertical)">
                                      <p:cBhvr>
                                        <p:cTn id="23" dur="500"/>
                                        <p:tgtEl>
                                          <p:spTgt spid="13"/>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500" fill="hold"/>
                                        <p:tgtEl>
                                          <p:spTgt spid="17"/>
                                        </p:tgtEl>
                                        <p:attrNameLst>
                                          <p:attrName>ppt_x</p:attrName>
                                        </p:attrNameLst>
                                      </p:cBhvr>
                                      <p:tavLst>
                                        <p:tav tm="0">
                                          <p:val>
                                            <p:strVal val="#ppt_x"/>
                                          </p:val>
                                        </p:tav>
                                        <p:tav tm="100000">
                                          <p:val>
                                            <p:strVal val="#ppt_x"/>
                                          </p:val>
                                        </p:tav>
                                      </p:tavLst>
                                    </p:anim>
                                    <p:anim calcmode="lin" valueType="num">
                                      <p:cBhvr additive="base">
                                        <p:cTn id="29"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1" grpId="0" animBg="1"/>
      <p:bldP spid="13" grpId="0"/>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22560" y="95748"/>
            <a:ext cx="11939452" cy="10467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7200" b="1" dirty="0">
                <a:solidFill>
                  <a:srgbClr val="FFFF00"/>
                </a:solidFill>
                <a:latin typeface="NikoshBAN" pitchFamily="2" charset="0"/>
                <a:cs typeface="NikoshBAN" pitchFamily="2" charset="0"/>
              </a:rPr>
              <a:t>বাড়ির কাজ......</a:t>
            </a:r>
            <a:endParaRPr lang="en-US" sz="7200" b="1" dirty="0">
              <a:solidFill>
                <a:srgbClr val="FFFF00"/>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13382" y="1346425"/>
            <a:ext cx="5686696" cy="416515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
        <p:nvSpPr>
          <p:cNvPr id="6" name="TextBox 5"/>
          <p:cNvSpPr txBox="1"/>
          <p:nvPr/>
        </p:nvSpPr>
        <p:spPr>
          <a:xfrm>
            <a:off x="0" y="6177477"/>
            <a:ext cx="12192000" cy="584775"/>
          </a:xfrm>
          <a:prstGeom prst="rect">
            <a:avLst/>
          </a:prstGeom>
          <a:solidFill>
            <a:srgbClr val="FFFF00"/>
          </a:solidFill>
        </p:spPr>
        <p:txBody>
          <a:bodyPr wrap="square" rtlCol="0">
            <a:spAutoFit/>
          </a:bodyPr>
          <a:lstStyle/>
          <a:p>
            <a:pPr algn="ctr"/>
            <a:r>
              <a:rPr lang="bn-IN" sz="3200" kern="100" dirty="0">
                <a:ea typeface="Times New Roman" panose="02020603050405020304" pitchFamily="18" charset="0"/>
                <a:cs typeface="SutonnyOMJ" panose="01010600010101010101" pitchFamily="2" charset="0"/>
              </a:rPr>
              <a:t>একমালিকানা ব্যবসায় গঠন করা খুবই সহজ</a:t>
            </a:r>
            <a:r>
              <a:rPr lang="en-US" sz="3200" kern="100" dirty="0">
                <a:ea typeface="Times New Roman" panose="02020603050405020304" pitchFamily="18" charset="0"/>
                <a:cs typeface="SutonnyOMJ" panose="01010600010101010101" pitchFamily="2" charset="0"/>
              </a:rPr>
              <a:t> </a:t>
            </a:r>
            <a:r>
              <a:rPr lang="en-US" sz="3200" kern="100" dirty="0" err="1">
                <a:ea typeface="Times New Roman" panose="02020603050405020304" pitchFamily="18" charset="0"/>
                <a:cs typeface="SutonnyOMJ" panose="01010600010101010101" pitchFamily="2" charset="0"/>
              </a:rPr>
              <a:t>কয়েকটি</a:t>
            </a:r>
            <a:r>
              <a:rPr lang="en-US" sz="3200" kern="100" dirty="0">
                <a:ea typeface="Times New Roman" panose="02020603050405020304" pitchFamily="18" charset="0"/>
                <a:cs typeface="SutonnyOMJ" panose="01010600010101010101" pitchFamily="2" charset="0"/>
              </a:rPr>
              <a:t> </a:t>
            </a:r>
            <a:r>
              <a:rPr lang="en-US" sz="3200" kern="100" dirty="0" err="1">
                <a:ea typeface="Times New Roman" panose="02020603050405020304" pitchFamily="18" charset="0"/>
                <a:cs typeface="SutonnyOMJ" panose="01010600010101010101" pitchFamily="2" charset="0"/>
              </a:rPr>
              <a:t>উদাহরণ</a:t>
            </a:r>
            <a:r>
              <a:rPr lang="en-US" sz="3200" kern="100" dirty="0">
                <a:ea typeface="Times New Roman" panose="02020603050405020304" pitchFamily="18" charset="0"/>
                <a:cs typeface="SutonnyOMJ" panose="01010600010101010101" pitchFamily="2" charset="0"/>
              </a:rPr>
              <a:t> </a:t>
            </a:r>
            <a:r>
              <a:rPr lang="en-US" sz="3200" kern="100" dirty="0" err="1">
                <a:ea typeface="Times New Roman" panose="02020603050405020304" pitchFamily="18" charset="0"/>
                <a:cs typeface="SutonnyOMJ" panose="01010600010101010101" pitchFamily="2" charset="0"/>
              </a:rPr>
              <a:t>দাও</a:t>
            </a:r>
            <a:r>
              <a:rPr lang="en-US" sz="3200" kern="100">
                <a:ea typeface="Times New Roman" panose="02020603050405020304" pitchFamily="18" charset="0"/>
                <a:cs typeface="SutonnyOMJ" panose="01010600010101010101" pitchFamily="2" charset="0"/>
              </a:rPr>
              <a:t>।</a:t>
            </a:r>
            <a:endParaRPr lang="en-US" sz="3200" dirty="0">
              <a:latin typeface="SutonnyOMJ" panose="01010600010101010101" pitchFamily="2" charset="0"/>
              <a:cs typeface="SutonnyOMJ" panose="01010600010101010101"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circle(in)">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5B381-181A-FD7A-44D7-97DA1E4F4A72}"/>
              </a:ext>
            </a:extLst>
          </p:cNvPr>
          <p:cNvSpPr>
            <a:spLocks noGrp="1"/>
          </p:cNvSpPr>
          <p:nvPr>
            <p:ph type="title"/>
          </p:nvPr>
        </p:nvSpPr>
        <p:spPr>
          <a:xfrm>
            <a:off x="3621741" y="1938431"/>
            <a:ext cx="4137212" cy="1325563"/>
          </a:xfrm>
        </p:spPr>
        <p:txBody>
          <a:bodyPr/>
          <a:lstStyle/>
          <a:p>
            <a:r>
              <a:rPr lang="en-US" dirty="0" err="1"/>
              <a:t>ধন্যবাদ</a:t>
            </a:r>
            <a:r>
              <a:rPr lang="en-US" dirty="0"/>
              <a:t> </a:t>
            </a:r>
            <a:r>
              <a:rPr lang="en-US" dirty="0" err="1"/>
              <a:t>সবাইকে</a:t>
            </a:r>
            <a:endParaRPr lang="en-US" dirty="0"/>
          </a:p>
        </p:txBody>
      </p:sp>
    </p:spTree>
    <p:extLst>
      <p:ext uri="{BB962C8B-B14F-4D97-AF65-F5344CB8AC3E}">
        <p14:creationId xmlns:p14="http://schemas.microsoft.com/office/powerpoint/2010/main" val="1193719531"/>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116</TotalTime>
  <Words>613</Words>
  <Application>Microsoft Office PowerPoint</Application>
  <PresentationFormat>Widescreen</PresentationFormat>
  <Paragraphs>59</Paragraphs>
  <Slides>10</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Aptos</vt:lpstr>
      <vt:lpstr>Arial</vt:lpstr>
      <vt:lpstr>Calibri</vt:lpstr>
      <vt:lpstr>Calibri Light</vt:lpstr>
      <vt:lpstr>NikoshBAN</vt:lpstr>
      <vt:lpstr>SutonnyOMJ</vt:lpstr>
      <vt:lpstr>Times New Roman</vt:lpstr>
      <vt:lpstr>Wingdings</vt:lpstr>
      <vt:lpstr>Office Theme</vt:lpstr>
      <vt:lpstr>স্বাগতম</vt:lpstr>
      <vt:lpstr>শিক্ষক পরিচিতি</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ধন্যবাদ সবাইকে</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Acer</dc:creator>
  <cp:lastModifiedBy>moshiur_ zinia</cp:lastModifiedBy>
  <cp:revision>56</cp:revision>
  <dcterms:created xsi:type="dcterms:W3CDTF">2026-10-06T09:00:54Z</dcterms:created>
  <dcterms:modified xsi:type="dcterms:W3CDTF">2026-10-10T02:03:17Z</dcterms:modified>
</cp:coreProperties>
</file>