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obJtZPb79RvfQRb8e2wI7Q==" hashData="FOFQ8cLCnzQcCh19TK7z/3w4qm6w0S93OzCAfAUWlgxEwJo/MuLZkU+2aIgWMot+w/BhakE5Ttr0feZo+Z02k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23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6714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2 min. Exchange greetings. Say: Good morning. How are you today? Encourage: Fine, thank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4 min. Show the picture of a mountain and ask: What do you see in the picture? Help them reply if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2 min. TG: Focus on the mountain and say Nepal has many mountains. Announce today's lesson title.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5 min. TG asks to draw out certain words and show visuals. Use Bangla meaning only as support.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TG: Put fingers under the line. Listen and try to understand what the text is about. Read 2–3 times.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Ask first; reveal B after students respond. This checks LO 5.1.2.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4 min. Specific information practice. Ask them to show where they found each answer in the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5 min. TG practice activity 2.1. Students complete in textbook. Support weaker readers by pointing to the relevant paragraph.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6 min. TG: make pairs, read the text, discuss questions, take turns asking and answering.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FLN differentiation: provide sentence starters only to students who need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4 min. TG: tell students to write answers individually. Collect/check and correct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Assess TG indicators: collects information from text; takes part in Q&amp;A; participates with friends.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2 min. Ask: What have we learnt today? Discuss the dialogue again. Conclude: See you again in the next class. Bye.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4320" y="228600"/>
            <a:ext cx="11640312" cy="1051560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"/>
              </a:rPr>
              <a:t>The Land of Mountains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22960"/>
            <a:ext cx="11155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FFFFFF"/>
                </a:solidFill>
                <a:latin typeface="Aptos"/>
              </a:rPr>
              <a:t>Unit 17 • Session 89 • Class Four English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572768"/>
            <a:ext cx="6903720" cy="324612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955279" y="1572768"/>
            <a:ext cx="3429000" cy="91440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101583" y="1645920"/>
            <a:ext cx="3136392" cy="768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>
                <a:solidFill>
                  <a:srgbClr val="39995D"/>
                </a:solidFill>
                <a:latin typeface="Aptos"/>
              </a:rPr>
              <a:t>Teacher</a:t>
            </a:r>
          </a:p>
          <a:p>
            <a:r>
              <a:rPr sz="1700">
                <a:solidFill>
                  <a:srgbClr val="2A323A"/>
                </a:solidFill>
                <a:latin typeface="Aptos"/>
              </a:rPr>
              <a:t>Mubarak Miah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55279" y="2670048"/>
            <a:ext cx="3429000" cy="114300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101583" y="2743200"/>
            <a:ext cx="3136392" cy="996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>
                <a:solidFill>
                  <a:srgbClr val="EF8E3A"/>
                </a:solidFill>
                <a:latin typeface="Aptos"/>
              </a:rPr>
              <a:t>Today’s Focus</a:t>
            </a:r>
          </a:p>
          <a:p>
            <a:r>
              <a:rPr sz="1700">
                <a:solidFill>
                  <a:srgbClr val="2A323A"/>
                </a:solidFill>
                <a:latin typeface="Aptos"/>
              </a:rPr>
              <a:t>Read • Understand • Find Information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55279" y="4005072"/>
            <a:ext cx="3429000" cy="822960"/>
          </a:xfrm>
          <a:prstGeom prst="roundRect">
            <a:avLst/>
          </a:prstGeom>
          <a:solidFill>
            <a:srgbClr val="FFF8D5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101583" y="4078224"/>
            <a:ext cx="3136392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>
                <a:solidFill>
                  <a:srgbClr val="1C3D5F"/>
                </a:solidFill>
                <a:latin typeface="Aptos"/>
              </a:rPr>
              <a:t>Date</a:t>
            </a:r>
          </a:p>
          <a:p>
            <a:r>
              <a:rPr sz="1700">
                <a:solidFill>
                  <a:srgbClr val="2A323A"/>
                </a:solidFill>
                <a:latin typeface="Aptos"/>
              </a:rPr>
              <a:t>08/10/2026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5212080"/>
            <a:ext cx="10058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C3D5F"/>
                </a:solidFill>
                <a:latin typeface="Aptos"/>
              </a:rPr>
              <a:t>Today we will read, find information and understand Nepal — step by step.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Today’s Learning Mission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932688"/>
            <a:ext cx="1097280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26970"/>
                </a:solidFill>
                <a:latin typeface="Aptos"/>
              </a:rPr>
              <a:t>TG Learning Outcomes: 5.1.1 &amp; 5.1.2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5074920" cy="155448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77824" y="1508760"/>
            <a:ext cx="4782312" cy="138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5.1.1 — Find information</a:t>
            </a:r>
          </a:p>
          <a:p>
            <a:pPr>
              <a:spcBef>
                <a:spcPts val="400"/>
              </a:spcBef>
            </a:pPr>
            <a:r>
              <a:rPr sz="2200" b="0">
                <a:solidFill>
                  <a:srgbClr val="2A323A"/>
                </a:solidFill>
                <a:latin typeface="Aptos"/>
              </a:rPr>
              <a:t>I can get specific information from a simple text.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55080" y="1417320"/>
            <a:ext cx="5074920" cy="155448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01384" y="1508760"/>
            <a:ext cx="4782312" cy="138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5.1.2 — Understand the idea</a:t>
            </a:r>
          </a:p>
          <a:p>
            <a:pPr>
              <a:spcBef>
                <a:spcPts val="400"/>
              </a:spcBef>
            </a:pPr>
            <a:r>
              <a:rPr sz="2200" b="0">
                <a:solidFill>
                  <a:srgbClr val="2A323A"/>
                </a:solidFill>
                <a:latin typeface="Aptos"/>
              </a:rPr>
              <a:t>I can understand the general idea of a simple text.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10332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7B5CB0"/>
                </a:solidFill>
                <a:latin typeface="Aptos"/>
              </a:rPr>
              <a:t>FLN support today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4343400"/>
            <a:ext cx="2926080" cy="1143000"/>
          </a:xfrm>
          <a:prstGeom prst="roundRect">
            <a:avLst/>
          </a:prstGeom>
          <a:solidFill>
            <a:srgbClr val="FFF8D5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60704" y="4434840"/>
            <a:ext cx="263347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C3D5F"/>
                </a:solidFill>
                <a:latin typeface="Aptos"/>
              </a:rPr>
              <a:t>SEE</a:t>
            </a:r>
          </a:p>
          <a:p>
            <a:pPr>
              <a:spcBef>
                <a:spcPts val="400"/>
              </a:spcBef>
            </a:pPr>
            <a:r>
              <a:rPr sz="1800" b="0">
                <a:solidFill>
                  <a:srgbClr val="2A323A"/>
                </a:solidFill>
                <a:latin typeface="Aptos"/>
              </a:rPr>
              <a:t>picture → meaning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17720" y="4343400"/>
            <a:ext cx="2926080" cy="1143000"/>
          </a:xfrm>
          <a:prstGeom prst="roundRect">
            <a:avLst/>
          </a:prstGeom>
          <a:solidFill>
            <a:srgbClr val="F8E6F1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64024" y="4434840"/>
            <a:ext cx="263347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7B5CB0"/>
                </a:solidFill>
                <a:latin typeface="Aptos"/>
              </a:rPr>
              <a:t>READ</a:t>
            </a:r>
          </a:p>
          <a:p>
            <a:pPr>
              <a:spcBef>
                <a:spcPts val="400"/>
              </a:spcBef>
            </a:pPr>
            <a:r>
              <a:rPr sz="1800" b="0">
                <a:solidFill>
                  <a:srgbClr val="2A323A"/>
                </a:solidFill>
                <a:latin typeface="Aptos"/>
              </a:rPr>
              <a:t>word → sentence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4343400"/>
            <a:ext cx="2926080" cy="114300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67344" y="4434840"/>
            <a:ext cx="263347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UNDERSTAND</a:t>
            </a:r>
          </a:p>
          <a:p>
            <a:pPr>
              <a:spcBef>
                <a:spcPts val="400"/>
              </a:spcBef>
            </a:pPr>
            <a:r>
              <a:rPr sz="1800" b="0">
                <a:solidFill>
                  <a:srgbClr val="2A323A"/>
                </a:solidFill>
                <a:latin typeface="Aptos"/>
              </a:rPr>
              <a:t>text → answer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and_mountains_main_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143000"/>
            <a:ext cx="7315200" cy="5074920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Look Carefully!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932688"/>
            <a:ext cx="1097280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 dirty="0">
                <a:solidFill>
                  <a:srgbClr val="626970"/>
                </a:solidFill>
                <a:latin typeface="Aptos"/>
              </a:rPr>
              <a:t>Prior knowledge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38160" y="1508760"/>
            <a:ext cx="3474720" cy="105156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84464" y="1600200"/>
            <a:ext cx="3182112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>
                <a:solidFill>
                  <a:srgbClr val="3D8ED0"/>
                </a:solidFill>
                <a:latin typeface="Aptos"/>
              </a:rPr>
              <a:t>What can you see?</a:t>
            </a:r>
          </a:p>
          <a:p>
            <a:pPr>
              <a:spcBef>
                <a:spcPts val="400"/>
              </a:spcBef>
            </a:pPr>
            <a:r>
              <a:rPr sz="1900" b="0" dirty="0">
                <a:solidFill>
                  <a:srgbClr val="2A323A"/>
                </a:solidFill>
                <a:latin typeface="Aptos"/>
              </a:rPr>
              <a:t>Say anything you notice.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38160" y="2880360"/>
            <a:ext cx="3474720" cy="105156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84464" y="2802984"/>
            <a:ext cx="3328416" cy="1174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>
                <a:solidFill>
                  <a:srgbClr val="39995D"/>
                </a:solidFill>
                <a:latin typeface="Aptos"/>
              </a:rPr>
              <a:t>Can you see a mountain?</a:t>
            </a:r>
          </a:p>
          <a:p>
            <a:pPr>
              <a:spcBef>
                <a:spcPts val="400"/>
              </a:spcBef>
            </a:pPr>
            <a:r>
              <a:rPr sz="1900" b="0" dirty="0">
                <a:solidFill>
                  <a:srgbClr val="2A323A"/>
                </a:solidFill>
                <a:latin typeface="Aptos"/>
              </a:rPr>
              <a:t>Point to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60" y="4251960"/>
            <a:ext cx="3474720" cy="105156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84464" y="4343400"/>
            <a:ext cx="3182112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>
                <a:solidFill>
                  <a:srgbClr val="EF8E3A"/>
                </a:solidFill>
                <a:latin typeface="Aptos"/>
              </a:rPr>
              <a:t>Big or small?</a:t>
            </a:r>
          </a:p>
          <a:p>
            <a:pPr>
              <a:spcBef>
                <a:spcPts val="400"/>
              </a:spcBef>
            </a:pPr>
            <a:r>
              <a:rPr sz="1900" b="0" dirty="0">
                <a:solidFill>
                  <a:srgbClr val="2A323A"/>
                </a:solidFill>
                <a:latin typeface="Aptos"/>
              </a:rPr>
              <a:t>High or low?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8160" y="5486400"/>
            <a:ext cx="3474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>
                <a:solidFill>
                  <a:srgbClr val="7B5CB0"/>
                </a:solidFill>
                <a:latin typeface="Aptos"/>
              </a:rPr>
              <a:t>Bangla answer is okay first — then we say it in English.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Today’s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3327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C3D5F"/>
                </a:solidFill>
                <a:latin typeface="Aptos"/>
              </a:rPr>
              <a:t>This is a mountain in Nepal.</a:t>
            </a:r>
          </a:p>
        </p:txBody>
      </p:sp>
      <p:pic>
        <p:nvPicPr>
          <p:cNvPr id="5" name="Picture 4" descr="land_mountains_main_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" y="2057400"/>
            <a:ext cx="7818120" cy="31546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5440680"/>
            <a:ext cx="10332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 dirty="0">
                <a:solidFill>
                  <a:srgbClr val="39995D"/>
                </a:solidFill>
                <a:latin typeface="Aptos"/>
              </a:rPr>
              <a:t>Nepal has lots of mountains.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60320" y="5897880"/>
            <a:ext cx="42062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 dirty="0">
                <a:solidFill>
                  <a:srgbClr val="626970"/>
                </a:solidFill>
                <a:latin typeface="Aptos"/>
              </a:rPr>
              <a:t>That is why Nepal is called…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5827067"/>
            <a:ext cx="504748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dirty="0">
                <a:solidFill>
                  <a:srgbClr val="EF8E3A"/>
                </a:solidFill>
                <a:latin typeface="Aptos"/>
              </a:rPr>
              <a:t>THE LAND OF MOUNTAINS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599234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Word Bridge: See → Say → Read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932688"/>
            <a:ext cx="3461204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2697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Important words from pages 77–78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2331720" cy="91440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" y="1220368"/>
            <a:ext cx="2185416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dirty="0">
                <a:solidFill>
                  <a:srgbClr val="39995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mountain</a:t>
            </a:r>
          </a:p>
          <a:p>
            <a:pPr>
              <a:spcBef>
                <a:spcPts val="400"/>
              </a:spcBef>
            </a:pPr>
            <a:r>
              <a:rPr sz="2400" b="0" dirty="0" err="1">
                <a:solidFill>
                  <a:srgbClr val="2A323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পাহাড়</a:t>
            </a:r>
            <a:endParaRPr sz="2400" b="0" dirty="0">
              <a:solidFill>
                <a:srgbClr val="2A323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74720" y="1325880"/>
            <a:ext cx="2331720" cy="91440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21024" y="1276640"/>
            <a:ext cx="2039112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dirty="0">
                <a:solidFill>
                  <a:srgbClr val="3D8E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hill</a:t>
            </a:r>
          </a:p>
          <a:p>
            <a:pPr>
              <a:spcBef>
                <a:spcPts val="400"/>
              </a:spcBef>
            </a:pPr>
            <a:r>
              <a:rPr sz="2400" b="0" dirty="0" err="1">
                <a:solidFill>
                  <a:srgbClr val="2A323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টিলা</a:t>
            </a:r>
            <a:r>
              <a:rPr sz="2400" b="0" dirty="0">
                <a:solidFill>
                  <a:srgbClr val="2A323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sz="2400" b="0" dirty="0" err="1">
                <a:solidFill>
                  <a:srgbClr val="2A323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পাহাড়</a:t>
            </a:r>
            <a:endParaRPr sz="2400" b="0" dirty="0">
              <a:solidFill>
                <a:srgbClr val="2A323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355080" y="1325880"/>
            <a:ext cx="2331720" cy="91440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1384" y="1220368"/>
            <a:ext cx="2039112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dirty="0">
                <a:solidFill>
                  <a:srgbClr val="EF8E3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lake</a:t>
            </a:r>
          </a:p>
          <a:p>
            <a:pPr>
              <a:spcBef>
                <a:spcPts val="400"/>
              </a:spcBef>
            </a:pPr>
            <a:r>
              <a:rPr sz="2400" b="0" dirty="0" err="1">
                <a:solidFill>
                  <a:srgbClr val="2A323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হ্রদ</a:t>
            </a:r>
            <a:endParaRPr sz="2400" b="0" dirty="0">
              <a:solidFill>
                <a:srgbClr val="2A323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235440" y="1325880"/>
            <a:ext cx="2331720" cy="914400"/>
          </a:xfrm>
          <a:prstGeom prst="roundRect">
            <a:avLst/>
          </a:prstGeom>
          <a:solidFill>
            <a:srgbClr val="F8E6F1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81744" y="1220368"/>
            <a:ext cx="2039112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dirty="0">
                <a:solidFill>
                  <a:srgbClr val="7B5CB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forest</a:t>
            </a:r>
          </a:p>
          <a:p>
            <a:pPr>
              <a:spcBef>
                <a:spcPts val="400"/>
              </a:spcBef>
            </a:pPr>
            <a:r>
              <a:rPr sz="2400" b="0" dirty="0" err="1">
                <a:solidFill>
                  <a:srgbClr val="2A323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</a:t>
            </a:r>
            <a:endParaRPr sz="2400" b="0" dirty="0">
              <a:solidFill>
                <a:srgbClr val="2A323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94360" y="3246120"/>
            <a:ext cx="2331720" cy="914400"/>
          </a:xfrm>
          <a:prstGeom prst="roundRect">
            <a:avLst/>
          </a:prstGeom>
          <a:solidFill>
            <a:srgbClr val="FFF8D5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0664" y="3140608"/>
            <a:ext cx="2039112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dirty="0">
                <a:solidFill>
                  <a:srgbClr val="1C3D5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temple</a:t>
            </a:r>
          </a:p>
          <a:p>
            <a:pPr>
              <a:spcBef>
                <a:spcPts val="400"/>
              </a:spcBef>
            </a:pPr>
            <a:r>
              <a:rPr sz="2400" b="0" dirty="0" err="1">
                <a:solidFill>
                  <a:srgbClr val="2A323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মন্দির</a:t>
            </a:r>
            <a:endParaRPr sz="2400" b="0" dirty="0">
              <a:solidFill>
                <a:srgbClr val="2A323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474720" y="3246120"/>
            <a:ext cx="2331720" cy="91440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21024" y="3140608"/>
            <a:ext cx="2039112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dirty="0">
                <a:solidFill>
                  <a:srgbClr val="39995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animal</a:t>
            </a:r>
          </a:p>
          <a:p>
            <a:pPr>
              <a:spcBef>
                <a:spcPts val="400"/>
              </a:spcBef>
            </a:pPr>
            <a:r>
              <a:rPr sz="2400" b="0" dirty="0" err="1">
                <a:solidFill>
                  <a:srgbClr val="2A323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endParaRPr sz="2400" b="0" dirty="0">
              <a:solidFill>
                <a:srgbClr val="2A323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355080" y="3246120"/>
            <a:ext cx="2331720" cy="91440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01384" y="3140608"/>
            <a:ext cx="2039112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dirty="0">
                <a:solidFill>
                  <a:srgbClr val="3D8E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festival</a:t>
            </a:r>
          </a:p>
          <a:p>
            <a:pPr>
              <a:spcBef>
                <a:spcPts val="400"/>
              </a:spcBef>
            </a:pPr>
            <a:r>
              <a:rPr sz="2400" b="0" dirty="0" err="1">
                <a:solidFill>
                  <a:srgbClr val="2A323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উৎসব</a:t>
            </a:r>
            <a:endParaRPr sz="2400" b="0" dirty="0">
              <a:solidFill>
                <a:srgbClr val="2A323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235440" y="3246120"/>
            <a:ext cx="2331720" cy="91440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81744" y="3140608"/>
            <a:ext cx="2039112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dirty="0">
                <a:solidFill>
                  <a:srgbClr val="EF8E3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beautiful</a:t>
            </a:r>
          </a:p>
          <a:p>
            <a:pPr>
              <a:spcBef>
                <a:spcPts val="400"/>
              </a:spcBef>
            </a:pPr>
            <a:r>
              <a:rPr sz="2400" b="0" dirty="0" err="1">
                <a:solidFill>
                  <a:srgbClr val="2A323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endParaRPr sz="2400" b="0" dirty="0">
              <a:solidFill>
                <a:srgbClr val="2A323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05840" y="5417260"/>
            <a:ext cx="1014984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C3D5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Teacher says → Class repeats → Pair reads → One student reads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92841" y="6588252"/>
            <a:ext cx="6575838" cy="2215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Clap &amp; Read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932688"/>
            <a:ext cx="1097280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26970"/>
                </a:solidFill>
                <a:latin typeface="Aptos"/>
              </a:rPr>
              <a:t>Break long words into easy parts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80160"/>
            <a:ext cx="2011680" cy="109728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77824" y="1371600"/>
            <a:ext cx="1719072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 dirty="0" err="1">
                <a:solidFill>
                  <a:srgbClr val="39995D"/>
                </a:solidFill>
                <a:latin typeface="Aptos"/>
              </a:rPr>
              <a:t>moun</a:t>
            </a:r>
            <a:r>
              <a:rPr sz="2100" b="1" dirty="0">
                <a:solidFill>
                  <a:srgbClr val="39995D"/>
                </a:solidFill>
                <a:latin typeface="Aptos"/>
              </a:rPr>
              <a:t> – </a:t>
            </a:r>
            <a:r>
              <a:rPr sz="2100" b="1" dirty="0" err="1">
                <a:solidFill>
                  <a:srgbClr val="39995D"/>
                </a:solidFill>
                <a:latin typeface="Aptos"/>
              </a:rPr>
              <a:t>tain</a:t>
            </a:r>
            <a:endParaRPr sz="2100" b="1" dirty="0">
              <a:solidFill>
                <a:srgbClr val="39995D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657600" y="1280160"/>
            <a:ext cx="2011680" cy="109728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03904" y="1371600"/>
            <a:ext cx="1719072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 dirty="0">
                <a:solidFill>
                  <a:srgbClr val="3D8ED0"/>
                </a:solidFill>
                <a:latin typeface="Aptos"/>
              </a:rPr>
              <a:t>high – </a:t>
            </a:r>
            <a:r>
              <a:rPr sz="2100" b="1" dirty="0" err="1">
                <a:solidFill>
                  <a:srgbClr val="3D8ED0"/>
                </a:solidFill>
                <a:latin typeface="Aptos"/>
              </a:rPr>
              <a:t>est</a:t>
            </a:r>
            <a:endParaRPr sz="2100" b="1" dirty="0">
              <a:solidFill>
                <a:srgbClr val="3D8ED0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83680" y="1280160"/>
            <a:ext cx="2011680" cy="109728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37376" y="1538755"/>
            <a:ext cx="234367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 dirty="0">
                <a:solidFill>
                  <a:srgbClr val="EF8E3A"/>
                </a:solidFill>
                <a:latin typeface="Aptos"/>
              </a:rPr>
              <a:t>Kath – man – du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09760" y="1280160"/>
            <a:ext cx="2011680" cy="1097280"/>
          </a:xfrm>
          <a:prstGeom prst="roundRect">
            <a:avLst/>
          </a:prstGeom>
          <a:solidFill>
            <a:srgbClr val="F8E6F1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509760" y="1538755"/>
            <a:ext cx="197791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 dirty="0">
                <a:solidFill>
                  <a:srgbClr val="7B5CB0"/>
                </a:solidFill>
                <a:latin typeface="Aptos"/>
              </a:rPr>
              <a:t>beau – </a:t>
            </a:r>
            <a:r>
              <a:rPr sz="2100" b="1" dirty="0" err="1">
                <a:solidFill>
                  <a:srgbClr val="7B5CB0"/>
                </a:solidFill>
                <a:latin typeface="Aptos"/>
              </a:rPr>
              <a:t>ti</a:t>
            </a:r>
            <a:r>
              <a:rPr sz="2100" b="1" dirty="0">
                <a:solidFill>
                  <a:srgbClr val="7B5CB0"/>
                </a:solidFill>
                <a:latin typeface="Aptos"/>
              </a:rPr>
              <a:t> – </a:t>
            </a:r>
            <a:r>
              <a:rPr sz="2100" b="1" dirty="0" err="1">
                <a:solidFill>
                  <a:srgbClr val="7B5CB0"/>
                </a:solidFill>
                <a:latin typeface="Aptos"/>
              </a:rPr>
              <a:t>ful</a:t>
            </a:r>
            <a:endParaRPr sz="2100" b="1" dirty="0">
              <a:solidFill>
                <a:srgbClr val="7B5CB0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31520" y="3246120"/>
            <a:ext cx="2011680" cy="1097280"/>
          </a:xfrm>
          <a:prstGeom prst="roundRect">
            <a:avLst/>
          </a:prstGeom>
          <a:solidFill>
            <a:srgbClr val="FFF8D5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77824" y="3337560"/>
            <a:ext cx="1719072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 dirty="0">
                <a:solidFill>
                  <a:srgbClr val="1C3D5F"/>
                </a:solidFill>
                <a:latin typeface="Aptos"/>
              </a:rPr>
              <a:t>tem – </a:t>
            </a:r>
            <a:r>
              <a:rPr sz="2100" b="1" dirty="0" err="1">
                <a:solidFill>
                  <a:srgbClr val="1C3D5F"/>
                </a:solidFill>
                <a:latin typeface="Aptos"/>
              </a:rPr>
              <a:t>ple</a:t>
            </a:r>
            <a:endParaRPr sz="2100" b="1" dirty="0">
              <a:solidFill>
                <a:srgbClr val="1C3D5F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657600" y="3246120"/>
            <a:ext cx="2011680" cy="109728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803904" y="3337560"/>
            <a:ext cx="1719072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 dirty="0">
                <a:solidFill>
                  <a:srgbClr val="39995D"/>
                </a:solidFill>
                <a:latin typeface="Aptos"/>
              </a:rPr>
              <a:t>for – </a:t>
            </a:r>
            <a:r>
              <a:rPr sz="2100" b="1" dirty="0" err="1">
                <a:solidFill>
                  <a:srgbClr val="39995D"/>
                </a:solidFill>
                <a:latin typeface="Aptos"/>
              </a:rPr>
              <a:t>est</a:t>
            </a:r>
            <a:endParaRPr sz="2100" b="1" dirty="0">
              <a:solidFill>
                <a:srgbClr val="39995D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583680" y="3246120"/>
            <a:ext cx="2011680" cy="109728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29984" y="3337560"/>
            <a:ext cx="1719072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 dirty="0" err="1">
                <a:solidFill>
                  <a:srgbClr val="3D8ED0"/>
                </a:solidFill>
                <a:latin typeface="Aptos"/>
              </a:rPr>
              <a:t>fes</a:t>
            </a:r>
            <a:r>
              <a:rPr sz="2100" b="1" dirty="0">
                <a:solidFill>
                  <a:srgbClr val="3D8ED0"/>
                </a:solidFill>
                <a:latin typeface="Aptos"/>
              </a:rPr>
              <a:t> – </a:t>
            </a:r>
            <a:r>
              <a:rPr sz="2100" b="1" dirty="0" err="1">
                <a:solidFill>
                  <a:srgbClr val="3D8ED0"/>
                </a:solidFill>
                <a:latin typeface="Aptos"/>
              </a:rPr>
              <a:t>ti</a:t>
            </a:r>
            <a:r>
              <a:rPr sz="2100" b="1" dirty="0">
                <a:solidFill>
                  <a:srgbClr val="3D8ED0"/>
                </a:solidFill>
                <a:latin typeface="Aptos"/>
              </a:rPr>
              <a:t> – </a:t>
            </a:r>
            <a:r>
              <a:rPr sz="2100" b="1" dirty="0" err="1">
                <a:solidFill>
                  <a:srgbClr val="3D8ED0"/>
                </a:solidFill>
                <a:latin typeface="Aptos"/>
              </a:rPr>
              <a:t>val</a:t>
            </a:r>
            <a:endParaRPr sz="2100" b="1" dirty="0">
              <a:solidFill>
                <a:srgbClr val="3D8ED0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509760" y="3246120"/>
            <a:ext cx="2011680" cy="109728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56064" y="3337560"/>
            <a:ext cx="1719072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 dirty="0">
                <a:solidFill>
                  <a:srgbClr val="EF8E3A"/>
                </a:solidFill>
                <a:latin typeface="Aptos"/>
              </a:rPr>
              <a:t>won – der – </a:t>
            </a:r>
            <a:r>
              <a:rPr sz="2100" b="1" dirty="0" err="1">
                <a:solidFill>
                  <a:srgbClr val="EF8E3A"/>
                </a:solidFill>
                <a:latin typeface="Aptos"/>
              </a:rPr>
              <a:t>ful</a:t>
            </a:r>
            <a:endParaRPr sz="2100" b="1" dirty="0">
              <a:solidFill>
                <a:srgbClr val="EF8E3A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28800" y="5349240"/>
            <a:ext cx="8503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1C3D5F"/>
                </a:solidFill>
                <a:latin typeface="Aptos"/>
              </a:rPr>
              <a:t>Clap the parts. Then blend the whole word.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Ready to Read?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>
                <a:solidFill>
                  <a:srgbClr val="1C3D5F"/>
                </a:solidFill>
                <a:latin typeface="Aptos"/>
              </a:rPr>
              <a:t>Put your finger under the line.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423160"/>
            <a:ext cx="3017520" cy="137160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0704" y="2514600"/>
            <a:ext cx="2724912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1. LISTEN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Teacher reads first.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114800" y="2880360"/>
            <a:ext cx="822960" cy="320040"/>
          </a:xfrm>
          <a:prstGeom prst="rightArrow">
            <a:avLst/>
          </a:prstGeom>
          <a:solidFill>
            <a:srgbClr val="7B5CB0"/>
          </a:solidFill>
          <a:ln>
            <a:solidFill>
              <a:srgbClr val="7B5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074920" y="2423160"/>
            <a:ext cx="3017520" cy="137160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21224" y="2514600"/>
            <a:ext cx="2724912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2. FOLLOW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Move your finger with the words.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229600" y="2880360"/>
            <a:ext cx="822960" cy="320040"/>
          </a:xfrm>
          <a:prstGeom prst="rightArrow">
            <a:avLst/>
          </a:prstGeom>
          <a:solidFill>
            <a:srgbClr val="7B5CB0"/>
          </a:solidFill>
          <a:ln>
            <a:solidFill>
              <a:srgbClr val="7B5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144000" y="2423160"/>
            <a:ext cx="2103120" cy="137160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290304" y="2514600"/>
            <a:ext cx="1810511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EF8E3A"/>
                </a:solidFill>
                <a:latin typeface="Aptos"/>
              </a:rPr>
              <a:t>3. READ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Read together.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4709160"/>
            <a:ext cx="97840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7B5CB0"/>
                </a:solidFill>
                <a:latin typeface="Aptos"/>
              </a:rPr>
              <a:t>Listen → Echo → Read Together → Pair Read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Reading 1: What Kind of Country Is Nepal?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280160"/>
            <a:ext cx="1074420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77824" y="1371600"/>
            <a:ext cx="10597896" cy="1441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 dirty="0">
                <a:solidFill>
                  <a:srgbClr val="1C3D5F"/>
                </a:solidFill>
                <a:latin typeface="Aptos"/>
              </a:rPr>
              <a:t>Read with me</a:t>
            </a:r>
          </a:p>
          <a:p>
            <a:pPr>
              <a:spcBef>
                <a:spcPts val="400"/>
              </a:spcBef>
            </a:pPr>
            <a:r>
              <a:rPr sz="2700" b="0" dirty="0">
                <a:solidFill>
                  <a:srgbClr val="2A323A"/>
                </a:solidFill>
                <a:latin typeface="Aptos"/>
              </a:rPr>
              <a:t>Nepal is </a:t>
            </a:r>
            <a:r>
              <a:rPr sz="2700" b="1" dirty="0">
                <a:solidFill>
                  <a:srgbClr val="2A323A"/>
                </a:solidFill>
                <a:latin typeface="Aptos"/>
              </a:rPr>
              <a:t>a land of beauty.</a:t>
            </a:r>
            <a:r>
              <a:rPr sz="2700" b="0" dirty="0">
                <a:solidFill>
                  <a:srgbClr val="2A323A"/>
                </a:solidFill>
                <a:latin typeface="Aptos"/>
              </a:rPr>
              <a:t>
It is a country of </a:t>
            </a:r>
            <a:r>
              <a:rPr sz="2700" b="1" dirty="0">
                <a:solidFill>
                  <a:srgbClr val="FF0000"/>
                </a:solidFill>
                <a:latin typeface="Aptos"/>
              </a:rPr>
              <a:t>mountains, hills, lakes, forests and temples.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51560" y="3703320"/>
            <a:ext cx="2743200" cy="114300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97863" y="3794759"/>
            <a:ext cx="2450592" cy="8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dirty="0">
                <a:solidFill>
                  <a:srgbClr val="39995D"/>
                </a:solidFill>
                <a:latin typeface="Aptos"/>
              </a:rPr>
              <a:t>Key word</a:t>
            </a:r>
          </a:p>
          <a:p>
            <a:pPr>
              <a:spcBef>
                <a:spcPts val="400"/>
              </a:spcBef>
            </a:pPr>
            <a:r>
              <a:rPr sz="2000" b="0" dirty="0">
                <a:solidFill>
                  <a:srgbClr val="2A323A"/>
                </a:solidFill>
                <a:latin typeface="Aptos"/>
              </a:rPr>
              <a:t>beauty = </a:t>
            </a:r>
            <a:r>
              <a:rPr sz="2000" b="0" dirty="0" err="1">
                <a:solidFill>
                  <a:srgbClr val="2A323A"/>
                </a:solidFill>
                <a:latin typeface="Aptos"/>
              </a:rPr>
              <a:t>সৌন্দর্য</a:t>
            </a:r>
            <a:endParaRPr sz="2000" b="0" dirty="0">
              <a:solidFill>
                <a:srgbClr val="2A323A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09160" y="3703320"/>
            <a:ext cx="2743200" cy="114300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55464" y="3794759"/>
            <a:ext cx="245059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>
                <a:solidFill>
                  <a:srgbClr val="3D8ED0"/>
                </a:solidFill>
                <a:latin typeface="Aptos"/>
              </a:rPr>
              <a:t>Find</a:t>
            </a:r>
          </a:p>
          <a:p>
            <a:pPr>
              <a:spcBef>
                <a:spcPts val="400"/>
              </a:spcBef>
            </a:pPr>
            <a:r>
              <a:rPr sz="1800" b="0" dirty="0">
                <a:solidFill>
                  <a:srgbClr val="2A323A"/>
                </a:solidFill>
                <a:latin typeface="Aptos"/>
              </a:rPr>
              <a:t>How many place words?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66760" y="3703320"/>
            <a:ext cx="2743200" cy="114300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13064" y="3794759"/>
            <a:ext cx="245059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>
                <a:solidFill>
                  <a:srgbClr val="EF8E3A"/>
                </a:solidFill>
                <a:latin typeface="Aptos"/>
              </a:rPr>
              <a:t>Main idea</a:t>
            </a:r>
          </a:p>
          <a:p>
            <a:pPr>
              <a:spcBef>
                <a:spcPts val="400"/>
              </a:spcBef>
            </a:pPr>
            <a:r>
              <a:rPr sz="1800" b="0" dirty="0">
                <a:solidFill>
                  <a:srgbClr val="2A323A"/>
                </a:solidFill>
                <a:latin typeface="Aptos"/>
              </a:rPr>
              <a:t>Nepal has many natural places.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4640" y="525780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7B5CB0"/>
                </a:solidFill>
                <a:latin typeface="Aptos"/>
              </a:rPr>
              <a:t>Point to each word while reading.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Reading 2: The Mountains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234440"/>
            <a:ext cx="1083564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32104" y="1325880"/>
            <a:ext cx="10543032" cy="216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1" dirty="0">
                <a:solidFill>
                  <a:srgbClr val="1C3D5F"/>
                </a:solidFill>
                <a:latin typeface="Aptos"/>
              </a:rPr>
              <a:t>Read slowly</a:t>
            </a:r>
          </a:p>
          <a:p>
            <a:pPr>
              <a:spcBef>
                <a:spcPts val="400"/>
              </a:spcBef>
            </a:pPr>
            <a:r>
              <a:rPr sz="2400" b="0" dirty="0">
                <a:solidFill>
                  <a:srgbClr val="2A323A"/>
                </a:solidFill>
                <a:latin typeface="Aptos"/>
              </a:rPr>
              <a:t>It is famous for its high mountains such as Mount Everest, Mount Annapurna, Mount </a:t>
            </a:r>
            <a:r>
              <a:rPr sz="2400" b="0" dirty="0" err="1">
                <a:solidFill>
                  <a:srgbClr val="2A323A"/>
                </a:solidFill>
                <a:latin typeface="Aptos"/>
              </a:rPr>
              <a:t>Manaslu</a:t>
            </a:r>
            <a:r>
              <a:rPr sz="2400" b="0" dirty="0">
                <a:solidFill>
                  <a:srgbClr val="2A323A"/>
                </a:solidFill>
                <a:latin typeface="Aptos"/>
              </a:rPr>
              <a:t> and Mount Dhaulagiri.
Mount Everest is the highest mountain in the world.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977639"/>
            <a:ext cx="3154680" cy="114300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9264" y="4069079"/>
            <a:ext cx="286207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Name one mountain</a:t>
            </a:r>
          </a:p>
          <a:p>
            <a:pPr>
              <a:spcBef>
                <a:spcPts val="400"/>
              </a:spcBef>
            </a:pPr>
            <a:r>
              <a:rPr sz="1800" b="0">
                <a:solidFill>
                  <a:srgbClr val="2A323A"/>
                </a:solidFill>
                <a:latin typeface="Aptos"/>
              </a:rPr>
              <a:t>Mount Everest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60" y="3977639"/>
            <a:ext cx="3154680" cy="114300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26864" y="4069079"/>
            <a:ext cx="286207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Which is highest?</a:t>
            </a:r>
          </a:p>
          <a:p>
            <a:pPr>
              <a:spcBef>
                <a:spcPts val="400"/>
              </a:spcBef>
            </a:pPr>
            <a:r>
              <a:rPr sz="1800" b="0">
                <a:solidFill>
                  <a:srgbClr val="2A323A"/>
                </a:solidFill>
                <a:latin typeface="Aptos"/>
              </a:rPr>
              <a:t>Mount Everest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60" y="3977639"/>
            <a:ext cx="3154680" cy="114300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84464" y="4069079"/>
            <a:ext cx="286207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EF8E3A"/>
                </a:solidFill>
                <a:latin typeface="Aptos"/>
              </a:rPr>
              <a:t>Count</a:t>
            </a:r>
          </a:p>
          <a:p>
            <a:pPr>
              <a:spcBef>
                <a:spcPts val="400"/>
              </a:spcBef>
            </a:pPr>
            <a:r>
              <a:rPr sz="1800" b="0">
                <a:solidFill>
                  <a:srgbClr val="2A323A"/>
                </a:solidFill>
                <a:latin typeface="Aptos"/>
              </a:rPr>
              <a:t>4 mountain names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5486400"/>
            <a:ext cx="99669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7B5CB0"/>
                </a:solidFill>
                <a:latin typeface="Aptos"/>
              </a:rPr>
              <a:t>Specific information = a small fact we find in the text.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Text Detective: Find the Year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698480" cy="1645920"/>
          </a:xfrm>
          <a:prstGeom prst="roundRect">
            <a:avLst/>
          </a:prstGeom>
          <a:solidFill>
            <a:srgbClr val="FFF8D5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77824" y="1463040"/>
            <a:ext cx="10405872" cy="1436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dirty="0">
                <a:solidFill>
                  <a:srgbClr val="1C3D5F"/>
                </a:solidFill>
                <a:latin typeface="Aptos"/>
              </a:rPr>
              <a:t>Look at the sentence</a:t>
            </a:r>
          </a:p>
          <a:p>
            <a:pPr>
              <a:spcBef>
                <a:spcPts val="400"/>
              </a:spcBef>
            </a:pPr>
            <a:r>
              <a:rPr sz="2800" b="0" dirty="0">
                <a:solidFill>
                  <a:srgbClr val="2A323A"/>
                </a:solidFill>
                <a:latin typeface="Aptos"/>
              </a:rPr>
              <a:t>Sir Edmund Hillary and </a:t>
            </a:r>
            <a:r>
              <a:rPr sz="2800" b="0" dirty="0" err="1">
                <a:solidFill>
                  <a:srgbClr val="2A323A"/>
                </a:solidFill>
                <a:latin typeface="Aptos"/>
              </a:rPr>
              <a:t>Tenzing</a:t>
            </a:r>
            <a:r>
              <a:rPr sz="2800" b="0" dirty="0">
                <a:solidFill>
                  <a:srgbClr val="2A323A"/>
                </a:solidFill>
                <a:latin typeface="Aptos"/>
              </a:rPr>
              <a:t> Norgay were the first to successfully reach the </a:t>
            </a:r>
            <a:r>
              <a:rPr sz="2800" b="1" dirty="0">
                <a:solidFill>
                  <a:srgbClr val="2A323A"/>
                </a:solidFill>
                <a:latin typeface="Aptos"/>
              </a:rPr>
              <a:t>summit</a:t>
            </a:r>
            <a:r>
              <a:rPr sz="2800" b="0" dirty="0">
                <a:solidFill>
                  <a:srgbClr val="2A323A"/>
                </a:solidFill>
                <a:latin typeface="Aptos"/>
              </a:rPr>
              <a:t> of Everest in 1953.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69080" y="3474720"/>
            <a:ext cx="4069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7B5CB0"/>
                </a:solidFill>
                <a:latin typeface="Aptos"/>
              </a:rPr>
              <a:t>Which year?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4343400"/>
            <a:ext cx="356616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ptos"/>
              </a:rPr>
              <a:t>1953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4343400"/>
            <a:ext cx="3566160" cy="1005840"/>
          </a:xfrm>
          <a:prstGeom prst="roundRect">
            <a:avLst/>
          </a:prstGeom>
          <a:solidFill>
            <a:srgbClr val="39995D"/>
          </a:solidFill>
          <a:ln>
            <a:solidFill>
              <a:srgbClr val="3999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97680" y="4343400"/>
            <a:ext cx="356616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FFFFFF"/>
                </a:solidFill>
                <a:latin typeface="Aptos"/>
              </a:rPr>
              <a:t>1953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5623560"/>
            <a:ext cx="6309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EF8E3A"/>
                </a:solidFill>
                <a:latin typeface="Aptos"/>
              </a:rPr>
              <a:t>We found specific information!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Reading 3: Phewa Lake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188720"/>
            <a:ext cx="1083564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32104" y="1280160"/>
            <a:ext cx="10543032" cy="2605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3200" b="1" dirty="0">
                <a:solidFill>
                  <a:srgbClr val="1C3D5F"/>
                </a:solidFill>
                <a:latin typeface="Aptos"/>
              </a:rPr>
              <a:t>Read together</a:t>
            </a:r>
          </a:p>
          <a:p>
            <a:pPr algn="just">
              <a:spcBef>
                <a:spcPts val="400"/>
              </a:spcBef>
            </a:pPr>
            <a:r>
              <a:rPr sz="3200" b="0" dirty="0">
                <a:solidFill>
                  <a:srgbClr val="2A323A"/>
                </a:solidFill>
                <a:latin typeface="Aptos"/>
              </a:rPr>
              <a:t>Besides mountains, Nepal has lovely </a:t>
            </a:r>
            <a:r>
              <a:rPr sz="3200" b="1" dirty="0">
                <a:solidFill>
                  <a:srgbClr val="2A323A"/>
                </a:solidFill>
                <a:latin typeface="Aptos"/>
              </a:rPr>
              <a:t>lakes</a:t>
            </a:r>
            <a:r>
              <a:rPr sz="3200" b="0" dirty="0">
                <a:solidFill>
                  <a:srgbClr val="2A323A"/>
                </a:solidFill>
                <a:latin typeface="Aptos"/>
              </a:rPr>
              <a:t>. One of the most famous lakes is </a:t>
            </a:r>
            <a:r>
              <a:rPr sz="3200" b="0" dirty="0" err="1">
                <a:solidFill>
                  <a:srgbClr val="2A323A"/>
                </a:solidFill>
                <a:latin typeface="Aptos"/>
              </a:rPr>
              <a:t>Phewa</a:t>
            </a:r>
            <a:r>
              <a:rPr sz="3200" b="0" dirty="0">
                <a:solidFill>
                  <a:srgbClr val="2A323A"/>
                </a:solidFill>
                <a:latin typeface="Aptos"/>
              </a:rPr>
              <a:t> Lake in </a:t>
            </a:r>
            <a:r>
              <a:rPr sz="3200" b="0" dirty="0" err="1">
                <a:solidFill>
                  <a:srgbClr val="2A323A"/>
                </a:solidFill>
                <a:latin typeface="Aptos"/>
              </a:rPr>
              <a:t>Pokhara</a:t>
            </a:r>
            <a:r>
              <a:rPr sz="3200" b="0" dirty="0">
                <a:solidFill>
                  <a:srgbClr val="2A323A"/>
                </a:solidFill>
                <a:latin typeface="Aptos"/>
              </a:rPr>
              <a:t>. You can ride on </a:t>
            </a:r>
            <a:r>
              <a:rPr sz="3200" b="1" dirty="0">
                <a:solidFill>
                  <a:srgbClr val="2A323A"/>
                </a:solidFill>
                <a:latin typeface="Aptos"/>
              </a:rPr>
              <a:t>boats</a:t>
            </a:r>
            <a:r>
              <a:rPr sz="3200" b="0" dirty="0">
                <a:solidFill>
                  <a:srgbClr val="2A323A"/>
                </a:solidFill>
                <a:latin typeface="Aptos"/>
              </a:rPr>
              <a:t> on the lake. The </a:t>
            </a:r>
            <a:r>
              <a:rPr sz="3200" b="1" dirty="0">
                <a:solidFill>
                  <a:srgbClr val="2A323A"/>
                </a:solidFill>
                <a:latin typeface="Aptos"/>
              </a:rPr>
              <a:t>reflection</a:t>
            </a:r>
            <a:r>
              <a:rPr sz="3200" b="0" dirty="0">
                <a:solidFill>
                  <a:srgbClr val="2A323A"/>
                </a:solidFill>
                <a:latin typeface="Aptos"/>
              </a:rPr>
              <a:t> of the </a:t>
            </a:r>
            <a:r>
              <a:rPr sz="3200" b="1" dirty="0">
                <a:solidFill>
                  <a:srgbClr val="2A323A"/>
                </a:solidFill>
                <a:latin typeface="Aptos"/>
              </a:rPr>
              <a:t>mountains</a:t>
            </a:r>
            <a:r>
              <a:rPr sz="3200" b="0" dirty="0">
                <a:solidFill>
                  <a:srgbClr val="2A323A"/>
                </a:solidFill>
                <a:latin typeface="Aptos"/>
              </a:rPr>
              <a:t> in the clear water will make you happy.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120" y="4251960"/>
            <a:ext cx="2971800" cy="109728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6424" y="4343400"/>
            <a:ext cx="2679192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Lake</a:t>
            </a:r>
          </a:p>
          <a:p>
            <a:pPr>
              <a:spcBef>
                <a:spcPts val="400"/>
              </a:spcBef>
            </a:pPr>
            <a:r>
              <a:rPr sz="1900" b="0">
                <a:solidFill>
                  <a:srgbClr val="2A323A"/>
                </a:solidFill>
                <a:latin typeface="Aptos"/>
              </a:rPr>
              <a:t>Phewa Lake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17720" y="4251960"/>
            <a:ext cx="2971800" cy="109728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64024" y="4343400"/>
            <a:ext cx="2679192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Place</a:t>
            </a:r>
          </a:p>
          <a:p>
            <a:pPr>
              <a:spcBef>
                <a:spcPts val="400"/>
              </a:spcBef>
            </a:pPr>
            <a:r>
              <a:rPr sz="1900" b="0">
                <a:solidFill>
                  <a:srgbClr val="2A323A"/>
                </a:solidFill>
                <a:latin typeface="Aptos"/>
              </a:rPr>
              <a:t>Pokhara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75320" y="4251960"/>
            <a:ext cx="2971800" cy="109728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21624" y="4343400"/>
            <a:ext cx="2679192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EF8E3A"/>
                </a:solidFill>
                <a:latin typeface="Aptos"/>
              </a:rPr>
              <a:t>Why attractive?</a:t>
            </a:r>
          </a:p>
          <a:p>
            <a:pPr>
              <a:spcBef>
                <a:spcPts val="400"/>
              </a:spcBef>
            </a:pPr>
            <a:r>
              <a:rPr sz="1800" b="0">
                <a:solidFill>
                  <a:srgbClr val="2A323A"/>
                </a:solidFill>
                <a:latin typeface="Aptos"/>
              </a:rPr>
              <a:t>boats + reflection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Reading 4: Forests &amp; Animals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234440"/>
            <a:ext cx="1083564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32104" y="1325880"/>
            <a:ext cx="10543032" cy="2051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2800" b="1" dirty="0">
                <a:solidFill>
                  <a:srgbClr val="1C3D5F"/>
                </a:solidFill>
                <a:latin typeface="Aptos"/>
              </a:rPr>
              <a:t>Read and find the animals</a:t>
            </a:r>
          </a:p>
          <a:p>
            <a:pPr algn="just">
              <a:spcBef>
                <a:spcPts val="400"/>
              </a:spcBef>
            </a:pPr>
            <a:r>
              <a:rPr sz="3200" b="0" dirty="0">
                <a:solidFill>
                  <a:srgbClr val="2A323A"/>
                </a:solidFill>
                <a:latin typeface="Aptos"/>
              </a:rPr>
              <a:t>Nepal also has green forests filled with trees, animals and colorful birds. In </a:t>
            </a:r>
            <a:r>
              <a:rPr sz="3200" b="0" dirty="0" err="1">
                <a:solidFill>
                  <a:srgbClr val="2A323A"/>
                </a:solidFill>
                <a:latin typeface="Aptos"/>
              </a:rPr>
              <a:t>Chitwan</a:t>
            </a:r>
            <a:r>
              <a:rPr sz="3200" b="0" dirty="0">
                <a:solidFill>
                  <a:srgbClr val="2A323A"/>
                </a:solidFill>
                <a:latin typeface="Aptos"/>
              </a:rPr>
              <a:t> National Park, you can see elephants, rhinos and even tigers.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3886200"/>
            <a:ext cx="2743200" cy="118872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60704" y="3977639"/>
            <a:ext cx="2450592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>
                <a:solidFill>
                  <a:srgbClr val="39995D"/>
                </a:solidFill>
                <a:latin typeface="Aptos"/>
              </a:rPr>
              <a:t>Animal 1</a:t>
            </a:r>
          </a:p>
          <a:p>
            <a:pPr>
              <a:spcBef>
                <a:spcPts val="400"/>
              </a:spcBef>
            </a:pPr>
            <a:r>
              <a:rPr sz="2100" b="0" dirty="0">
                <a:solidFill>
                  <a:srgbClr val="2A323A"/>
                </a:solidFill>
                <a:latin typeface="Aptos"/>
              </a:rPr>
              <a:t>elephant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09160" y="3886200"/>
            <a:ext cx="2743200" cy="118872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55464" y="3977639"/>
            <a:ext cx="2450592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Animal 2</a:t>
            </a:r>
          </a:p>
          <a:p>
            <a:pPr>
              <a:spcBef>
                <a:spcPts val="400"/>
              </a:spcBef>
            </a:pPr>
            <a:r>
              <a:rPr sz="2100" b="0">
                <a:solidFill>
                  <a:srgbClr val="2A323A"/>
                </a:solidFill>
                <a:latin typeface="Aptos"/>
              </a:rPr>
              <a:t>rhino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03920" y="3886200"/>
            <a:ext cx="2743200" cy="118872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50224" y="3977639"/>
            <a:ext cx="2450592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EF8E3A"/>
                </a:solidFill>
                <a:latin typeface="Aptos"/>
              </a:rPr>
              <a:t>Animal 3</a:t>
            </a:r>
          </a:p>
          <a:p>
            <a:pPr>
              <a:spcBef>
                <a:spcPts val="400"/>
              </a:spcBef>
            </a:pPr>
            <a:r>
              <a:rPr sz="2100" b="0">
                <a:solidFill>
                  <a:srgbClr val="2A323A"/>
                </a:solidFill>
                <a:latin typeface="Aptos"/>
              </a:rPr>
              <a:t>tiger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94560" y="5440680"/>
            <a:ext cx="7772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7B5CB0"/>
                </a:solidFill>
                <a:latin typeface="Aptos"/>
              </a:rPr>
              <a:t>How many animals?  1 + 1 + 1 = 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Reading 5: Kathmandu &amp; Festivals</a:t>
            </a:r>
          </a:p>
        </p:txBody>
      </p:sp>
      <p:pic>
        <p:nvPicPr>
          <p:cNvPr id="4" name="Picture 3" descr="land_mountains_kathmand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143000"/>
            <a:ext cx="5212080" cy="292608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989320" y="1143000"/>
            <a:ext cx="55778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135624" y="1234440"/>
            <a:ext cx="5285231" cy="1620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2400" b="1" dirty="0">
                <a:solidFill>
                  <a:srgbClr val="1C3D5F"/>
                </a:solidFill>
                <a:latin typeface="Aptos"/>
              </a:rPr>
              <a:t>Kathmandu</a:t>
            </a:r>
          </a:p>
          <a:p>
            <a:pPr algn="just">
              <a:spcBef>
                <a:spcPts val="400"/>
              </a:spcBef>
            </a:pPr>
            <a:r>
              <a:rPr sz="2400" b="0" dirty="0">
                <a:solidFill>
                  <a:srgbClr val="2A323A"/>
                </a:solidFill>
                <a:latin typeface="Aptos"/>
              </a:rPr>
              <a:t>In the capital city, Kathmandu, there are many old buildings, palaces and temples. They are very </a:t>
            </a:r>
            <a:r>
              <a:rPr sz="2400" b="0" dirty="0" err="1">
                <a:solidFill>
                  <a:srgbClr val="2A323A"/>
                </a:solidFill>
                <a:latin typeface="Aptos"/>
              </a:rPr>
              <a:t>colourful</a:t>
            </a:r>
            <a:r>
              <a:rPr sz="240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389120"/>
            <a:ext cx="4892040" cy="118872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77824" y="4480559"/>
            <a:ext cx="4599431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Festival life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dance • music • many foods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4389120"/>
            <a:ext cx="4892040" cy="118872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64224" y="4480559"/>
            <a:ext cx="4599431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EF8E3A"/>
                </a:solidFill>
                <a:latin typeface="Aptos"/>
              </a:rPr>
              <a:t>Final idea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Nepal is truly a wonderful country.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What Is the Text Mostly About?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1C3D5F"/>
                </a:solidFill>
                <a:latin typeface="Aptos"/>
              </a:rPr>
              <a:t>Choose the best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057400"/>
            <a:ext cx="3291840" cy="1645920"/>
          </a:xfrm>
          <a:prstGeom prst="roundRect">
            <a:avLst/>
          </a:prstGeom>
          <a:solidFill>
            <a:srgbClr val="F8E6F1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9264" y="2148840"/>
            <a:ext cx="2999232" cy="1481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7B5CB0"/>
                </a:solidFill>
                <a:latin typeface="Aptos"/>
              </a:rPr>
              <a:t>A</a:t>
            </a:r>
          </a:p>
          <a:p>
            <a:pPr>
              <a:spcBef>
                <a:spcPts val="400"/>
              </a:spcBef>
            </a:pPr>
            <a:r>
              <a:rPr sz="2100" b="0">
                <a:solidFill>
                  <a:srgbClr val="2A323A"/>
                </a:solidFill>
                <a:latin typeface="Aptos"/>
              </a:rPr>
              <a:t>Only Mount Everest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2057400"/>
            <a:ext cx="3291840" cy="164592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81144" y="2148840"/>
            <a:ext cx="2999232" cy="1481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B</a:t>
            </a:r>
          </a:p>
          <a:p>
            <a:pPr>
              <a:spcBef>
                <a:spcPts val="400"/>
              </a:spcBef>
            </a:pPr>
            <a:r>
              <a:rPr sz="2100" b="0">
                <a:solidFill>
                  <a:srgbClr val="2A323A"/>
                </a:solidFill>
                <a:latin typeface="Aptos"/>
              </a:rPr>
              <a:t>Beautiful places and life in Nepal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2057400"/>
            <a:ext cx="3291840" cy="164592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93024" y="2148840"/>
            <a:ext cx="2999232" cy="1481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C</a:t>
            </a:r>
          </a:p>
          <a:p>
            <a:pPr>
              <a:spcBef>
                <a:spcPts val="400"/>
              </a:spcBef>
            </a:pPr>
            <a:r>
              <a:rPr sz="2100" b="0">
                <a:solidFill>
                  <a:srgbClr val="2A323A"/>
                </a:solidFill>
                <a:latin typeface="Aptos"/>
              </a:rPr>
              <a:t>Only festivals in Kathmandu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74720" y="4389120"/>
            <a:ext cx="52120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>
                <a:solidFill>
                  <a:srgbClr val="39995D"/>
                </a:solidFill>
                <a:latin typeface="Aptos"/>
              </a:rPr>
              <a:t>Best answer: 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5257800"/>
            <a:ext cx="61264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7B5CB0"/>
                </a:solidFill>
                <a:latin typeface="Aptos"/>
              </a:rPr>
              <a:t>That is the GENERAL IDEA.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Text Detective: Find the Information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07592"/>
            <a:ext cx="502920" cy="420624"/>
          </a:xfrm>
          <a:prstGeom prst="roundRect">
            <a:avLst/>
          </a:prstGeom>
          <a:solidFill>
            <a:srgbClr val="39995D"/>
          </a:solidFill>
          <a:ln>
            <a:solidFill>
              <a:srgbClr val="3999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316736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417320" y="1143000"/>
            <a:ext cx="4572000" cy="841248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563624" y="1234440"/>
            <a:ext cx="4279392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2A323A"/>
                </a:solidFill>
                <a:latin typeface="Aptos"/>
              </a:rPr>
              <a:t>Highest mountain?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263640" y="1399032"/>
            <a:ext cx="731520" cy="292608"/>
          </a:xfrm>
          <a:prstGeom prst="rightArrow">
            <a:avLst/>
          </a:prstGeom>
          <a:solidFill>
            <a:srgbClr val="39995D"/>
          </a:solidFill>
          <a:ln>
            <a:solidFill>
              <a:srgbClr val="3999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269480" y="1143000"/>
            <a:ext cx="384048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15783" y="1234440"/>
            <a:ext cx="3547872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39995D"/>
                </a:solidFill>
                <a:latin typeface="Aptos"/>
              </a:rPr>
              <a:t>Mount Everest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478024"/>
            <a:ext cx="502920" cy="420624"/>
          </a:xfrm>
          <a:prstGeom prst="roundRect">
            <a:avLst/>
          </a:prstGeom>
          <a:solidFill>
            <a:srgbClr val="3D8ED0"/>
          </a:solidFill>
          <a:ln>
            <a:solidFill>
              <a:srgbClr val="3D8E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248716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17320" y="2313432"/>
            <a:ext cx="4572000" cy="841248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563624" y="2404872"/>
            <a:ext cx="4279392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2A323A"/>
                </a:solidFill>
                <a:latin typeface="Aptos"/>
              </a:rPr>
              <a:t>Famous lake?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6263640" y="2569464"/>
            <a:ext cx="731520" cy="292608"/>
          </a:xfrm>
          <a:prstGeom prst="rightArrow">
            <a:avLst/>
          </a:prstGeom>
          <a:solidFill>
            <a:srgbClr val="3D8ED0"/>
          </a:solidFill>
          <a:ln>
            <a:solidFill>
              <a:srgbClr val="3D8E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269480" y="2313432"/>
            <a:ext cx="384048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15783" y="2404872"/>
            <a:ext cx="3547872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3D8ED0"/>
                </a:solidFill>
                <a:latin typeface="Aptos"/>
              </a:rPr>
              <a:t>Phewa Lake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648456"/>
            <a:ext cx="502920" cy="420624"/>
          </a:xfrm>
          <a:prstGeom prst="roundRect">
            <a:avLst/>
          </a:prstGeom>
          <a:solidFill>
            <a:srgbClr val="EF8E3A"/>
          </a:solidFill>
          <a:ln>
            <a:solidFill>
              <a:srgbClr val="EF8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365760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417320" y="3483864"/>
            <a:ext cx="4572000" cy="841248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563624" y="3575304"/>
            <a:ext cx="4279392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2A323A"/>
                </a:solidFill>
                <a:latin typeface="Aptos"/>
              </a:rPr>
              <a:t>National Park?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6263640" y="3739896"/>
            <a:ext cx="731520" cy="292608"/>
          </a:xfrm>
          <a:prstGeom prst="rightArrow">
            <a:avLst/>
          </a:prstGeom>
          <a:solidFill>
            <a:srgbClr val="EF8E3A"/>
          </a:solidFill>
          <a:ln>
            <a:solidFill>
              <a:srgbClr val="EF8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7269480" y="3483864"/>
            <a:ext cx="384048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415783" y="3575304"/>
            <a:ext cx="3547872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EF8E3A"/>
                </a:solidFill>
                <a:latin typeface="Aptos"/>
              </a:rPr>
              <a:t>Chitwan National Park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4818888"/>
            <a:ext cx="502920" cy="420624"/>
          </a:xfrm>
          <a:prstGeom prst="roundRect">
            <a:avLst/>
          </a:prstGeom>
          <a:solidFill>
            <a:srgbClr val="7B5CB0"/>
          </a:solidFill>
          <a:ln>
            <a:solidFill>
              <a:srgbClr val="7B5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31520" y="4828032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417320" y="4654296"/>
            <a:ext cx="4572000" cy="841248"/>
          </a:xfrm>
          <a:prstGeom prst="roundRect">
            <a:avLst/>
          </a:prstGeom>
          <a:solidFill>
            <a:srgbClr val="F8E6F1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563624" y="4745736"/>
            <a:ext cx="4279392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2A323A"/>
                </a:solidFill>
                <a:latin typeface="Aptos"/>
              </a:rPr>
              <a:t>Capital city?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6263640" y="4910328"/>
            <a:ext cx="731520" cy="292608"/>
          </a:xfrm>
          <a:prstGeom prst="rightArrow">
            <a:avLst/>
          </a:prstGeom>
          <a:solidFill>
            <a:srgbClr val="7B5CB0"/>
          </a:solidFill>
          <a:ln>
            <a:solidFill>
              <a:srgbClr val="7B5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7269480" y="4654296"/>
            <a:ext cx="384048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415783" y="4745736"/>
            <a:ext cx="3547872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7B5CB0"/>
                </a:solidFill>
                <a:latin typeface="Aptos"/>
              </a:rPr>
              <a:t>Kathmandu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5" grpId="0" animBg="1"/>
      <p:bldP spid="16" grpId="0" animBg="1"/>
      <p:bldP spid="17" grpId="0"/>
      <p:bldP spid="22" grpId="0" animBg="1"/>
      <p:bldP spid="23" grpId="0" animBg="1"/>
      <p:bldP spid="24" grpId="0"/>
      <p:bldP spid="29" grpId="0" animBg="1"/>
      <p:bldP spid="30" grpId="0" animBg="1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Activity 2.1: Complete the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932688"/>
            <a:ext cx="1097280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26970"/>
                </a:solidFill>
                <a:latin typeface="Aptos"/>
              </a:rPr>
              <a:t>Read the text again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188720"/>
            <a:ext cx="3063240" cy="73152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32104" y="1280160"/>
            <a:ext cx="27706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 b="1">
                <a:solidFill>
                  <a:srgbClr val="1C3D5F"/>
                </a:solidFill>
                <a:latin typeface="Aptos"/>
              </a:rPr>
              <a:t>Things to see in Nepal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39" y="1188720"/>
            <a:ext cx="7726679" cy="73152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95344" y="1280160"/>
            <a:ext cx="7434071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 b="1">
                <a:solidFill>
                  <a:srgbClr val="1C3D5F"/>
                </a:solidFill>
                <a:latin typeface="Aptos"/>
              </a:rPr>
              <a:t>Information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965960"/>
            <a:ext cx="306324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2104" y="2057400"/>
            <a:ext cx="2770632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2A323A"/>
                </a:solidFill>
                <a:latin typeface="Aptos"/>
              </a:rPr>
              <a:t>mountains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49039" y="1965960"/>
            <a:ext cx="7726679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895344" y="2057400"/>
            <a:ext cx="7434071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2A323A"/>
                </a:solidFill>
                <a:latin typeface="Aptos"/>
              </a:rPr>
              <a:t>Mount Everest, Mount Dhaulagiri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843784"/>
            <a:ext cx="3063240" cy="786384"/>
          </a:xfrm>
          <a:prstGeom prst="roundRect">
            <a:avLst/>
          </a:prstGeom>
          <a:solidFill>
            <a:srgbClr val="F3F9F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2104" y="2935224"/>
            <a:ext cx="2770632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2A323A"/>
                </a:solidFill>
                <a:latin typeface="Aptos"/>
              </a:rPr>
              <a:t>lakes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749039" y="2843784"/>
            <a:ext cx="7726679" cy="786384"/>
          </a:xfrm>
          <a:prstGeom prst="roundRect">
            <a:avLst/>
          </a:prstGeom>
          <a:solidFill>
            <a:srgbClr val="F3F9F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895344" y="2935224"/>
            <a:ext cx="7434071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2A323A"/>
                </a:solidFill>
                <a:latin typeface="Aptos"/>
              </a:rPr>
              <a:t>____________________________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721608"/>
            <a:ext cx="306324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2104" y="3813048"/>
            <a:ext cx="2770632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2A323A"/>
                </a:solidFill>
                <a:latin typeface="Aptos"/>
              </a:rPr>
              <a:t>forest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749039" y="3721608"/>
            <a:ext cx="7726679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895344" y="3813048"/>
            <a:ext cx="7434071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2A323A"/>
                </a:solidFill>
                <a:latin typeface="Aptos"/>
              </a:rPr>
              <a:t>____________________________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599432"/>
            <a:ext cx="3063240" cy="786384"/>
          </a:xfrm>
          <a:prstGeom prst="roundRect">
            <a:avLst/>
          </a:prstGeom>
          <a:solidFill>
            <a:srgbClr val="F3F9F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2104" y="4690872"/>
            <a:ext cx="2770632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2A323A"/>
                </a:solidFill>
                <a:latin typeface="Aptos"/>
              </a:rPr>
              <a:t>temples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749039" y="4599432"/>
            <a:ext cx="7726679" cy="786384"/>
          </a:xfrm>
          <a:prstGeom prst="roundRect">
            <a:avLst/>
          </a:prstGeom>
          <a:solidFill>
            <a:srgbClr val="F3F9F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895344" y="4690872"/>
            <a:ext cx="7434071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2A323A"/>
                </a:solidFill>
                <a:latin typeface="Aptos"/>
              </a:rPr>
              <a:t>____________________________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28800" y="5715000"/>
            <a:ext cx="85039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7B5CB0"/>
                </a:solidFill>
                <a:latin typeface="Aptos"/>
              </a:rPr>
              <a:t>First: find it in the text. Then: write it.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Check Your Table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2926080" cy="91440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9264" y="1371600"/>
            <a:ext cx="2633472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>
                <a:solidFill>
                  <a:srgbClr val="39995D"/>
                </a:solidFill>
                <a:latin typeface="Aptos"/>
              </a:rPr>
              <a:t>mountains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069080" y="1554480"/>
            <a:ext cx="822960" cy="320040"/>
          </a:xfrm>
          <a:prstGeom prst="rightArrow">
            <a:avLst/>
          </a:prstGeom>
          <a:solidFill>
            <a:srgbClr val="39995D"/>
          </a:solidFill>
          <a:ln>
            <a:solidFill>
              <a:srgbClr val="3999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212080" y="1280160"/>
            <a:ext cx="60350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58384" y="1371600"/>
            <a:ext cx="5742431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>
                <a:solidFill>
                  <a:srgbClr val="39995D"/>
                </a:solidFill>
                <a:latin typeface="Aptos"/>
              </a:rPr>
              <a:t>Mount Everest, Mount Dhaulagiri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450591"/>
            <a:ext cx="2926080" cy="91440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9264" y="2542032"/>
            <a:ext cx="2633472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>
                <a:solidFill>
                  <a:srgbClr val="3D8ED0"/>
                </a:solidFill>
                <a:latin typeface="Aptos"/>
              </a:rPr>
              <a:t>lakes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069080" y="2724911"/>
            <a:ext cx="822960" cy="320040"/>
          </a:xfrm>
          <a:prstGeom prst="rightArrow">
            <a:avLst/>
          </a:prstGeom>
          <a:solidFill>
            <a:srgbClr val="3D8ED0"/>
          </a:solidFill>
          <a:ln>
            <a:solidFill>
              <a:srgbClr val="3D8E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212080" y="2450591"/>
            <a:ext cx="60350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58384" y="2542032"/>
            <a:ext cx="5742431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>
                <a:solidFill>
                  <a:srgbClr val="3D8ED0"/>
                </a:solidFill>
                <a:latin typeface="Aptos"/>
              </a:rPr>
              <a:t>Phewa Lake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3621024"/>
            <a:ext cx="2926080" cy="91440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9264" y="3712463"/>
            <a:ext cx="2633472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>
                <a:solidFill>
                  <a:srgbClr val="EF8E3A"/>
                </a:solidFill>
                <a:latin typeface="Aptos"/>
              </a:rPr>
              <a:t>forest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069080" y="3895344"/>
            <a:ext cx="822960" cy="320040"/>
          </a:xfrm>
          <a:prstGeom prst="rightArrow">
            <a:avLst/>
          </a:prstGeom>
          <a:solidFill>
            <a:srgbClr val="EF8E3A"/>
          </a:solidFill>
          <a:ln>
            <a:solidFill>
              <a:srgbClr val="EF8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212080" y="3621024"/>
            <a:ext cx="60350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58384" y="3712463"/>
            <a:ext cx="5742431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>
                <a:solidFill>
                  <a:srgbClr val="EF8E3A"/>
                </a:solidFill>
                <a:latin typeface="Aptos"/>
              </a:rPr>
              <a:t>Chitwan National Park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791456"/>
            <a:ext cx="2926080" cy="914400"/>
          </a:xfrm>
          <a:prstGeom prst="roundRect">
            <a:avLst/>
          </a:prstGeom>
          <a:solidFill>
            <a:srgbClr val="F8E6F1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9264" y="4882896"/>
            <a:ext cx="2633472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>
                <a:solidFill>
                  <a:srgbClr val="7B5CB0"/>
                </a:solidFill>
                <a:latin typeface="Aptos"/>
              </a:rPr>
              <a:t>temples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4069080" y="5065776"/>
            <a:ext cx="822960" cy="320040"/>
          </a:xfrm>
          <a:prstGeom prst="rightArrow">
            <a:avLst/>
          </a:prstGeom>
          <a:solidFill>
            <a:srgbClr val="7B5CB0"/>
          </a:solidFill>
          <a:ln>
            <a:solidFill>
              <a:srgbClr val="7B5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5212080" y="4791456"/>
            <a:ext cx="60350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358384" y="4882896"/>
            <a:ext cx="5742431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>
                <a:solidFill>
                  <a:srgbClr val="7B5CB0"/>
                </a:solidFill>
                <a:latin typeface="Aptos"/>
              </a:rPr>
              <a:t>Kathmandu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88720" y="5897880"/>
            <a:ext cx="9784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C3D5F"/>
                </a:solidFill>
                <a:latin typeface="Aptos"/>
              </a:rPr>
              <a:t>Tell your partner where you found each answer.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Activity 2.2: Pair Talk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280160"/>
            <a:ext cx="10835640" cy="105156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32104" y="1371600"/>
            <a:ext cx="10543032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A</a:t>
            </a:r>
          </a:p>
          <a:p>
            <a:pPr>
              <a:spcBef>
                <a:spcPts val="400"/>
              </a:spcBef>
            </a:pPr>
            <a:r>
              <a:rPr sz="2200" b="0">
                <a:solidFill>
                  <a:srgbClr val="2A323A"/>
                </a:solidFill>
                <a:latin typeface="Aptos"/>
              </a:rPr>
              <a:t>What animals can be seen in Chitwan National Park?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06040"/>
            <a:ext cx="10835640" cy="105156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2104" y="2697480"/>
            <a:ext cx="10543032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B</a:t>
            </a:r>
          </a:p>
          <a:p>
            <a:pPr>
              <a:spcBef>
                <a:spcPts val="400"/>
              </a:spcBef>
            </a:pPr>
            <a:r>
              <a:rPr sz="2200" b="0">
                <a:solidFill>
                  <a:srgbClr val="2A323A"/>
                </a:solidFill>
                <a:latin typeface="Aptos"/>
              </a:rPr>
              <a:t>Why is Phewa Lake attractive to tourists?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3931920"/>
            <a:ext cx="10835640" cy="105156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32104" y="4023359"/>
            <a:ext cx="10543032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EF8E3A"/>
                </a:solidFill>
                <a:latin typeface="Aptos"/>
              </a:rPr>
              <a:t>C</a:t>
            </a:r>
          </a:p>
          <a:p>
            <a:pPr>
              <a:spcBef>
                <a:spcPts val="400"/>
              </a:spcBef>
            </a:pPr>
            <a:r>
              <a:rPr sz="2200" b="0">
                <a:solidFill>
                  <a:srgbClr val="2A323A"/>
                </a:solidFill>
                <a:latin typeface="Aptos"/>
              </a:rPr>
              <a:t>Why should one go to visit Nepal?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5440680"/>
            <a:ext cx="8503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7B5CB0"/>
                </a:solidFill>
                <a:latin typeface="Aptos"/>
              </a:rPr>
              <a:t>Think → Talk with your partner → Take turns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Need Help? Use These Sentence Starters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698480" cy="105156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77824" y="1463040"/>
            <a:ext cx="10405872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A</a:t>
            </a:r>
          </a:p>
          <a:p>
            <a:pPr>
              <a:spcBef>
                <a:spcPts val="400"/>
              </a:spcBef>
            </a:pPr>
            <a:r>
              <a:rPr sz="2200" b="0">
                <a:solidFill>
                  <a:srgbClr val="2A323A"/>
                </a:solidFill>
                <a:latin typeface="Aptos"/>
              </a:rPr>
              <a:t>In Chitwan National Park, we can see __________.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743200"/>
            <a:ext cx="10698480" cy="105156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2834640"/>
            <a:ext cx="10405872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B</a:t>
            </a:r>
          </a:p>
          <a:p>
            <a:pPr>
              <a:spcBef>
                <a:spcPts val="400"/>
              </a:spcBef>
            </a:pPr>
            <a:r>
              <a:rPr sz="2200" b="0">
                <a:solidFill>
                  <a:srgbClr val="2A323A"/>
                </a:solidFill>
                <a:latin typeface="Aptos"/>
              </a:rPr>
              <a:t>Phewa Lake is attractive because __________.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114800"/>
            <a:ext cx="10698480" cy="105156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77824" y="4206240"/>
            <a:ext cx="10405872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EF8E3A"/>
                </a:solidFill>
                <a:latin typeface="Aptos"/>
              </a:rPr>
              <a:t>C</a:t>
            </a:r>
          </a:p>
          <a:p>
            <a:pPr>
              <a:spcBef>
                <a:spcPts val="400"/>
              </a:spcBef>
            </a:pPr>
            <a:r>
              <a:rPr sz="2200" b="0">
                <a:solidFill>
                  <a:srgbClr val="2A323A"/>
                </a:solidFill>
                <a:latin typeface="Aptos"/>
              </a:rPr>
              <a:t>We should visit Nepal because __________.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94560" y="5532120"/>
            <a:ext cx="7772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7B5CB0"/>
                </a:solidFill>
                <a:latin typeface="Aptos"/>
              </a:rPr>
              <a:t>Strong students: answer in your own words.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Let’s Check Our Ideas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234440"/>
            <a:ext cx="10835640" cy="123444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32104" y="1325880"/>
            <a:ext cx="10543032" cy="1069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A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Elephants, rhinos and tigers can be seen in Chitwan National Park.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743200"/>
            <a:ext cx="10835640" cy="132588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2104" y="2834640"/>
            <a:ext cx="10543032" cy="1161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B</a:t>
            </a:r>
          </a:p>
          <a:p>
            <a:pPr>
              <a:spcBef>
                <a:spcPts val="400"/>
              </a:spcBef>
            </a:pPr>
            <a:r>
              <a:rPr sz="1800" b="0">
                <a:solidFill>
                  <a:srgbClr val="2A323A"/>
                </a:solidFill>
                <a:latin typeface="Aptos"/>
              </a:rPr>
              <a:t>Phewa Lake is attractive because tourists can ride boats and see the reflection of mountains in the clear water.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4389120"/>
            <a:ext cx="10835640" cy="132588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32104" y="4480559"/>
            <a:ext cx="10543032" cy="1161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EF8E3A"/>
                </a:solidFill>
                <a:latin typeface="Aptos"/>
              </a:rPr>
              <a:t>C</a:t>
            </a:r>
          </a:p>
          <a:p>
            <a:pPr>
              <a:spcBef>
                <a:spcPts val="400"/>
              </a:spcBef>
            </a:pPr>
            <a:r>
              <a:rPr sz="1800" b="0">
                <a:solidFill>
                  <a:srgbClr val="2A323A"/>
                </a:solidFill>
                <a:latin typeface="Aptos"/>
              </a:rPr>
              <a:t>One should visit Nepal for its beautiful mountains, lakes, forests, temples and colourful culture.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Now Write Individually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>
                <a:solidFill>
                  <a:srgbClr val="1C3D5F"/>
                </a:solidFill>
                <a:latin typeface="Aptos"/>
              </a:rPr>
              <a:t>Write your answers to Activity 2.2 in the textbook.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40280"/>
            <a:ext cx="3200400" cy="141732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9264" y="2331720"/>
            <a:ext cx="2907792" cy="125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Step 1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Read the question.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2240280"/>
            <a:ext cx="3200400" cy="141732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26864" y="2331720"/>
            <a:ext cx="2907792" cy="125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Step 2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Find the idea in the text.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2240280"/>
            <a:ext cx="3200400" cy="141732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84464" y="2331720"/>
            <a:ext cx="2907792" cy="125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EF8E3A"/>
                </a:solidFill>
                <a:latin typeface="Aptos"/>
              </a:rPr>
              <a:t>Step 3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Write a simple answer.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4434840"/>
            <a:ext cx="8503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7B5CB0"/>
                </a:solidFill>
                <a:latin typeface="Aptos"/>
              </a:rPr>
              <a:t>Write clearly. A short correct answer is okay.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4640" y="5440680"/>
            <a:ext cx="6492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39995D"/>
                </a:solidFill>
                <a:latin typeface="Aptos"/>
              </a:rPr>
              <a:t>Teacher checks and supports.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Quick Assessment: Show Me You Can!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25880"/>
            <a:ext cx="3383280" cy="150876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32104" y="1417320"/>
            <a:ext cx="3090672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1. FIND</a:t>
            </a:r>
          </a:p>
          <a:p>
            <a:pPr>
              <a:spcBef>
                <a:spcPts val="400"/>
              </a:spcBef>
            </a:pPr>
            <a:r>
              <a:rPr sz="2100" b="0">
                <a:solidFill>
                  <a:srgbClr val="2A323A"/>
                </a:solidFill>
                <a:latin typeface="Aptos"/>
              </a:rPr>
              <a:t>Name one mountain in Nepal.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325880"/>
            <a:ext cx="3383280" cy="150876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35424" y="1417320"/>
            <a:ext cx="3090672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2. UNDERSTAND</a:t>
            </a:r>
          </a:p>
          <a:p>
            <a:pPr>
              <a:spcBef>
                <a:spcPts val="400"/>
              </a:spcBef>
            </a:pPr>
            <a:r>
              <a:rPr sz="2100" b="0">
                <a:solidFill>
                  <a:srgbClr val="2A323A"/>
                </a:solidFill>
                <a:latin typeface="Aptos"/>
              </a:rPr>
              <a:t>What is the text mainly about?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25880"/>
            <a:ext cx="3383280" cy="150876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38744" y="1417320"/>
            <a:ext cx="3090672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EF8E3A"/>
                </a:solidFill>
                <a:latin typeface="Aptos"/>
              </a:rPr>
              <a:t>3. ANSWER</a:t>
            </a:r>
          </a:p>
          <a:p>
            <a:pPr>
              <a:spcBef>
                <a:spcPts val="400"/>
              </a:spcBef>
            </a:pPr>
            <a:r>
              <a:rPr sz="2100" b="0">
                <a:solidFill>
                  <a:srgbClr val="2A323A"/>
                </a:solidFill>
                <a:latin typeface="Aptos"/>
              </a:rPr>
              <a:t>Name one animal from Chitwan.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65960" y="3886200"/>
            <a:ext cx="3749039" cy="1325880"/>
          </a:xfrm>
          <a:prstGeom prst="roundRect">
            <a:avLst/>
          </a:prstGeom>
          <a:solidFill>
            <a:srgbClr val="F8E6F1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112264" y="3977639"/>
            <a:ext cx="3456432" cy="1161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7B5CB0"/>
                </a:solidFill>
                <a:latin typeface="Aptos"/>
              </a:rPr>
              <a:t>4. PARTICIPATE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Ask your partner one question.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46520" y="3886200"/>
            <a:ext cx="3749039" cy="1325880"/>
          </a:xfrm>
          <a:prstGeom prst="roundRect">
            <a:avLst/>
          </a:prstGeom>
          <a:solidFill>
            <a:srgbClr val="FFF8D5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92824" y="3977639"/>
            <a:ext cx="3456432" cy="1161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C3D5F"/>
                </a:solidFill>
                <a:latin typeface="Aptos"/>
              </a:rPr>
              <a:t>5. LOCATE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Show the answer in the text.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1C3D5F"/>
          </a:solidFill>
          <a:ln>
            <a:solidFill>
              <a:srgbClr val="1C3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188720"/>
            <a:ext cx="103327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C3D5F"/>
                </a:solidFill>
                <a:latin typeface="Aptos"/>
              </a:rPr>
              <a:t>Before you go, complete 3 missions.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103120"/>
            <a:ext cx="3337560" cy="160020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77824" y="2194560"/>
            <a:ext cx="3044952" cy="143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READ</a:t>
            </a:r>
          </a:p>
          <a:p>
            <a:pPr>
              <a:spcBef>
                <a:spcPts val="400"/>
              </a:spcBef>
            </a:pPr>
            <a:r>
              <a:rPr sz="2200" b="0">
                <a:solidFill>
                  <a:srgbClr val="2A323A"/>
                </a:solidFill>
                <a:latin typeface="Aptos"/>
              </a:rPr>
              <a:t>Read one sentence from the text.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2103120"/>
            <a:ext cx="3337560" cy="160020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81144" y="2194560"/>
            <a:ext cx="3044952" cy="143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FIND</a:t>
            </a:r>
          </a:p>
          <a:p>
            <a:pPr>
              <a:spcBef>
                <a:spcPts val="400"/>
              </a:spcBef>
            </a:pPr>
            <a:r>
              <a:rPr sz="2200" b="0">
                <a:solidFill>
                  <a:srgbClr val="2A323A"/>
                </a:solidFill>
                <a:latin typeface="Aptos"/>
              </a:rPr>
              <a:t>Find one fact in the text.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2103120"/>
            <a:ext cx="3337560" cy="160020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84464" y="2194560"/>
            <a:ext cx="3044952" cy="143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EF8E3A"/>
                </a:solidFill>
                <a:latin typeface="Aptos"/>
              </a:rPr>
              <a:t>TALK</a:t>
            </a:r>
          </a:p>
          <a:p>
            <a:pPr>
              <a:spcBef>
                <a:spcPts val="400"/>
              </a:spcBef>
            </a:pPr>
            <a:r>
              <a:rPr sz="2200" b="0">
                <a:solidFill>
                  <a:srgbClr val="2A323A"/>
                </a:solidFill>
                <a:latin typeface="Aptos"/>
              </a:rPr>
              <a:t>Answer one question with a friend.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40" y="4663440"/>
            <a:ext cx="8321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7B5CB0"/>
                </a:solidFill>
                <a:latin typeface="Aptos"/>
              </a:rPr>
              <a:t>✓ Knowledge   ✓ Skill   ✓ Attitude &amp; Values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9456" y="146304"/>
            <a:ext cx="11750040" cy="749808"/>
          </a:xfrm>
          <a:prstGeom prst="roundRect">
            <a:avLst/>
          </a:prstGeom>
          <a:solidFill>
            <a:srgbClr val="39995D"/>
          </a:solidFill>
          <a:ln>
            <a:solidFill>
              <a:srgbClr val="3999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19456"/>
            <a:ext cx="10972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"/>
              </a:rPr>
              <a:t>What Have We Learnt Today?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234440"/>
            <a:ext cx="3337560" cy="1371600"/>
          </a:xfrm>
          <a:prstGeom prst="roundRect">
            <a:avLst/>
          </a:prstGeom>
          <a:solidFill>
            <a:srgbClr val="E7F7E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77824" y="1325880"/>
            <a:ext cx="3044952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9995D"/>
                </a:solidFill>
                <a:latin typeface="Aptos"/>
              </a:rPr>
              <a:t>We READ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a simple text about Nepal.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1234440"/>
            <a:ext cx="3337560" cy="1371600"/>
          </a:xfrm>
          <a:prstGeom prst="roundRect">
            <a:avLst/>
          </a:prstGeom>
          <a:solidFill>
            <a:srgbClr val="E3F3FE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81144" y="1325880"/>
            <a:ext cx="3044952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3D8ED0"/>
                </a:solidFill>
                <a:latin typeface="Aptos"/>
              </a:rPr>
              <a:t>We FOUND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specific information.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38160" y="1234440"/>
            <a:ext cx="3337560" cy="1371600"/>
          </a:xfrm>
          <a:prstGeom prst="roundRect">
            <a:avLst/>
          </a:prstGeom>
          <a:solidFill>
            <a:srgbClr val="FFEEDC"/>
          </a:solidFill>
          <a:ln>
            <a:solidFill>
              <a:srgbClr val="D6D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84464" y="1325880"/>
            <a:ext cx="3044952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EF8E3A"/>
                </a:solidFill>
                <a:latin typeface="Aptos"/>
              </a:rPr>
              <a:t>We UNDERSTOOD</a:t>
            </a:r>
          </a:p>
          <a:p>
            <a:pPr>
              <a:spcBef>
                <a:spcPts val="400"/>
              </a:spcBef>
            </a:pPr>
            <a:r>
              <a:rPr sz="2000" b="0">
                <a:solidFill>
                  <a:srgbClr val="2A323A"/>
                </a:solidFill>
                <a:latin typeface="Aptos"/>
              </a:rPr>
              <a:t>the general idea.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429000"/>
            <a:ext cx="103327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C3D5F"/>
                </a:solidFill>
                <a:latin typeface="Aptos"/>
              </a:rPr>
              <a:t>Nepal is a beautiful country of mountains, lakes, forests and temples.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70916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7B5CB0"/>
                </a:solidFill>
                <a:latin typeface="Aptos"/>
              </a:rPr>
              <a:t>I can read. I can find. I can understand. I can answer.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669280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626970"/>
                </a:solidFill>
                <a:latin typeface="Aptos"/>
              </a:rPr>
              <a:t>See you again in the next class. Bye!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" y="6588252"/>
            <a:ext cx="119786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40">
                <a:solidFill>
                  <a:srgbClr val="626970"/>
                </a:solidFill>
                <a:latin typeface="Arial"/>
              </a:rPr>
              <a:t>Mubarak Miah, Assistant Teacher, Julekhanagar Tea Garden Govt. Primary School, Sreemangal. Contact No: 01738-043414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1849</Words>
  <Application>Microsoft Office PowerPoint</Application>
  <PresentationFormat>Widescreen</PresentationFormat>
  <Paragraphs>274</Paragraphs>
  <Slides>24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Julekha_GPS</dc:creator>
  <cp:keywords/>
  <dc:description>generated using python-pptx</dc:description>
  <cp:lastModifiedBy>Julekha_GPS</cp:lastModifiedBy>
  <cp:revision>16</cp:revision>
  <dcterms:created xsi:type="dcterms:W3CDTF">2013-01-27T09:14:16Z</dcterms:created>
  <dcterms:modified xsi:type="dcterms:W3CDTF">2026-10-10T10:48:14Z</dcterms:modified>
  <cp:category/>
</cp:coreProperties>
</file>