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01" y="1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94B9A64-39B0-4F9F-86B3-CABF99452808}"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A71C7D6E-337F-424B-AA3F-B2A92708AB76}">
      <dgm:prSet phldrT="[Text]" custT="1"/>
      <dgm:spPr/>
      <dgm:t>
        <a:bodyPr/>
        <a:lstStyle/>
        <a:p>
          <a:r>
            <a:rPr lang="en-US" sz="2400" b="1" dirty="0" smtClean="0"/>
            <a:t>Popular</a:t>
          </a:r>
          <a:endParaRPr lang="en-US" sz="2400" b="1" dirty="0"/>
        </a:p>
      </dgm:t>
    </dgm:pt>
    <dgm:pt modelId="{2CAA7C81-43A0-4411-A6BE-95FF4EAFCCDA}" type="parTrans" cxnId="{1D77ED0D-A332-4708-8600-B341626A54CB}">
      <dgm:prSet/>
      <dgm:spPr/>
      <dgm:t>
        <a:bodyPr/>
        <a:lstStyle/>
        <a:p>
          <a:endParaRPr lang="en-US"/>
        </a:p>
      </dgm:t>
    </dgm:pt>
    <dgm:pt modelId="{9CEA6C6F-8230-45E4-9F6F-6F0218C25DF8}" type="sibTrans" cxnId="{1D77ED0D-A332-4708-8600-B341626A54CB}">
      <dgm:prSet/>
      <dgm:spPr/>
      <dgm:t>
        <a:bodyPr/>
        <a:lstStyle/>
        <a:p>
          <a:endParaRPr lang="en-US"/>
        </a:p>
      </dgm:t>
    </dgm:pt>
    <dgm:pt modelId="{D4C53A6F-21EA-494C-8520-47B2CEEB9AA4}">
      <dgm:prSet phldrT="[Text]" custT="1"/>
      <dgm:spPr>
        <a:solidFill>
          <a:schemeClr val="accent4"/>
        </a:solidFill>
      </dgm:spPr>
      <dgm:t>
        <a:bodyPr/>
        <a:lstStyle/>
        <a:p>
          <a:r>
            <a:rPr lang="en-US" sz="2800" b="1" dirty="0" smtClean="0"/>
            <a:t>Design</a:t>
          </a:r>
          <a:endParaRPr lang="en-US" sz="2800" b="1" dirty="0"/>
        </a:p>
      </dgm:t>
    </dgm:pt>
    <dgm:pt modelId="{3DCBC4F6-35F2-4AD9-85B4-95D2FAE4A4F4}" type="parTrans" cxnId="{60FFC6EC-6F32-4B8C-A282-B9B234CF1BFC}">
      <dgm:prSet/>
      <dgm:spPr/>
      <dgm:t>
        <a:bodyPr/>
        <a:lstStyle/>
        <a:p>
          <a:endParaRPr lang="en-US"/>
        </a:p>
      </dgm:t>
    </dgm:pt>
    <dgm:pt modelId="{BCCAA3EC-010B-4656-BBCA-0CF397F6B0EB}" type="sibTrans" cxnId="{60FFC6EC-6F32-4B8C-A282-B9B234CF1BFC}">
      <dgm:prSet/>
      <dgm:spPr/>
      <dgm:t>
        <a:bodyPr/>
        <a:lstStyle/>
        <a:p>
          <a:endParaRPr lang="en-US"/>
        </a:p>
      </dgm:t>
    </dgm:pt>
    <dgm:pt modelId="{9D0D6E00-00F5-47C5-9171-8094419F0E49}">
      <dgm:prSet phldrT="[Text]" custT="1"/>
      <dgm:spPr>
        <a:solidFill>
          <a:srgbClr val="00B0F0"/>
        </a:solidFill>
      </dgm:spPr>
      <dgm:t>
        <a:bodyPr/>
        <a:lstStyle/>
        <a:p>
          <a:r>
            <a:rPr lang="en-US" sz="2400" b="1" dirty="0" smtClean="0"/>
            <a:t>Famous</a:t>
          </a:r>
          <a:endParaRPr lang="en-US" sz="2400" b="1" dirty="0"/>
        </a:p>
      </dgm:t>
    </dgm:pt>
    <dgm:pt modelId="{B10B5E84-0356-4708-AD8E-171D4BC9E496}" type="parTrans" cxnId="{FB0DB0BC-3311-4046-8F5F-80B777044BFB}">
      <dgm:prSet/>
      <dgm:spPr/>
      <dgm:t>
        <a:bodyPr/>
        <a:lstStyle/>
        <a:p>
          <a:endParaRPr lang="en-US"/>
        </a:p>
      </dgm:t>
    </dgm:pt>
    <dgm:pt modelId="{D4A01BE3-0C67-4E60-8938-0F593BCCF580}" type="sibTrans" cxnId="{FB0DB0BC-3311-4046-8F5F-80B777044BFB}">
      <dgm:prSet/>
      <dgm:spPr/>
      <dgm:t>
        <a:bodyPr/>
        <a:lstStyle/>
        <a:p>
          <a:endParaRPr lang="en-US"/>
        </a:p>
      </dgm:t>
    </dgm:pt>
    <dgm:pt modelId="{375590D1-9D09-4212-B3E3-DD5D042DBF7E}">
      <dgm:prSet phldrT="[Text]" custT="1"/>
      <dgm:spPr>
        <a:solidFill>
          <a:schemeClr val="tx2">
            <a:lumMod val="75000"/>
          </a:schemeClr>
        </a:solidFill>
      </dgm:spPr>
      <dgm:t>
        <a:bodyPr/>
        <a:lstStyle/>
        <a:p>
          <a:r>
            <a:rPr lang="en-US" sz="1800" b="1" dirty="0" smtClean="0"/>
            <a:t>Expensive</a:t>
          </a:r>
          <a:endParaRPr lang="en-US" sz="1800" b="1" dirty="0"/>
        </a:p>
      </dgm:t>
    </dgm:pt>
    <dgm:pt modelId="{6F42AA8E-BAB1-4587-ABFB-16C2B69BAB64}" type="parTrans" cxnId="{B1A150D8-60B9-4332-82CB-BAF63C2208AA}">
      <dgm:prSet/>
      <dgm:spPr/>
      <dgm:t>
        <a:bodyPr/>
        <a:lstStyle/>
        <a:p>
          <a:endParaRPr lang="en-US"/>
        </a:p>
      </dgm:t>
    </dgm:pt>
    <dgm:pt modelId="{E2A9E4C3-C54B-46AC-9FD1-5C8472177439}" type="sibTrans" cxnId="{B1A150D8-60B9-4332-82CB-BAF63C2208AA}">
      <dgm:prSet/>
      <dgm:spPr/>
      <dgm:t>
        <a:bodyPr/>
        <a:lstStyle/>
        <a:p>
          <a:endParaRPr lang="en-US"/>
        </a:p>
      </dgm:t>
    </dgm:pt>
    <dgm:pt modelId="{932109A3-28A1-47B9-B5BB-AC72436B3DF6}">
      <dgm:prSet phldrT="[Text]"/>
      <dgm:spPr>
        <a:solidFill>
          <a:srgbClr val="FF0000"/>
        </a:solidFill>
      </dgm:spPr>
      <dgm:t>
        <a:bodyPr/>
        <a:lstStyle/>
        <a:p>
          <a:r>
            <a:rPr lang="en-US" dirty="0" smtClean="0"/>
            <a:t>Tradition</a:t>
          </a:r>
          <a:endParaRPr lang="en-US" dirty="0"/>
        </a:p>
      </dgm:t>
    </dgm:pt>
    <dgm:pt modelId="{233A3394-31E7-4D96-A991-4BD6A07EA6BE}" type="parTrans" cxnId="{76CEEF43-99AE-4A25-8E6C-C183B7606A60}">
      <dgm:prSet/>
      <dgm:spPr/>
      <dgm:t>
        <a:bodyPr/>
        <a:lstStyle/>
        <a:p>
          <a:endParaRPr lang="en-US"/>
        </a:p>
      </dgm:t>
    </dgm:pt>
    <dgm:pt modelId="{EDCFB01F-E14B-4607-A7AC-1F189F7776DA}" type="sibTrans" cxnId="{76CEEF43-99AE-4A25-8E6C-C183B7606A60}">
      <dgm:prSet/>
      <dgm:spPr/>
      <dgm:t>
        <a:bodyPr/>
        <a:lstStyle/>
        <a:p>
          <a:endParaRPr lang="en-US"/>
        </a:p>
      </dgm:t>
    </dgm:pt>
    <dgm:pt modelId="{FA2CC71D-1FAA-48F7-8571-73A2F8055528}" type="pres">
      <dgm:prSet presAssocID="{D94B9A64-39B0-4F9F-86B3-CABF99452808}" presName="cycle" presStyleCnt="0">
        <dgm:presLayoutVars>
          <dgm:dir/>
          <dgm:resizeHandles val="exact"/>
        </dgm:presLayoutVars>
      </dgm:prSet>
      <dgm:spPr/>
    </dgm:pt>
    <dgm:pt modelId="{F6D5E74D-6780-43A8-ADFF-83DAF5FFEA54}" type="pres">
      <dgm:prSet presAssocID="{A71C7D6E-337F-424B-AA3F-B2A92708AB76}" presName="node" presStyleLbl="node1" presStyleIdx="0" presStyleCnt="5" custRadScaleRad="100012" custRadScaleInc="2443">
        <dgm:presLayoutVars>
          <dgm:bulletEnabled val="1"/>
        </dgm:presLayoutVars>
      </dgm:prSet>
      <dgm:spPr/>
    </dgm:pt>
    <dgm:pt modelId="{BC80152F-DBAA-473B-9BCA-A6F55C8A0281}" type="pres">
      <dgm:prSet presAssocID="{9CEA6C6F-8230-45E4-9F6F-6F0218C25DF8}" presName="sibTrans" presStyleLbl="sibTrans2D1" presStyleIdx="0" presStyleCnt="5"/>
      <dgm:spPr/>
    </dgm:pt>
    <dgm:pt modelId="{B058E502-AF1A-427D-B2CD-9A41C0287AB6}" type="pres">
      <dgm:prSet presAssocID="{9CEA6C6F-8230-45E4-9F6F-6F0218C25DF8}" presName="connectorText" presStyleLbl="sibTrans2D1" presStyleIdx="0" presStyleCnt="5"/>
      <dgm:spPr/>
    </dgm:pt>
    <dgm:pt modelId="{06DC71EE-F8B7-44AA-9AF8-92CF07427DF7}" type="pres">
      <dgm:prSet presAssocID="{D4C53A6F-21EA-494C-8520-47B2CEEB9AA4}" presName="node" presStyleLbl="node1" presStyleIdx="1" presStyleCnt="5">
        <dgm:presLayoutVars>
          <dgm:bulletEnabled val="1"/>
        </dgm:presLayoutVars>
      </dgm:prSet>
      <dgm:spPr/>
    </dgm:pt>
    <dgm:pt modelId="{F7861AB6-249B-4687-8490-2EEBC02B5237}" type="pres">
      <dgm:prSet presAssocID="{BCCAA3EC-010B-4656-BBCA-0CF397F6B0EB}" presName="sibTrans" presStyleLbl="sibTrans2D1" presStyleIdx="1" presStyleCnt="5"/>
      <dgm:spPr/>
    </dgm:pt>
    <dgm:pt modelId="{EF1FAE2B-0601-41E8-98E8-5DD0AEEDCDD6}" type="pres">
      <dgm:prSet presAssocID="{BCCAA3EC-010B-4656-BBCA-0CF397F6B0EB}" presName="connectorText" presStyleLbl="sibTrans2D1" presStyleIdx="1" presStyleCnt="5"/>
      <dgm:spPr/>
    </dgm:pt>
    <dgm:pt modelId="{F67A6D6C-84D3-4B4D-A695-127F79E4E32C}" type="pres">
      <dgm:prSet presAssocID="{9D0D6E00-00F5-47C5-9171-8094419F0E49}" presName="node" presStyleLbl="node1" presStyleIdx="2" presStyleCnt="5">
        <dgm:presLayoutVars>
          <dgm:bulletEnabled val="1"/>
        </dgm:presLayoutVars>
      </dgm:prSet>
      <dgm:spPr/>
    </dgm:pt>
    <dgm:pt modelId="{8B9A99B8-5A73-4B74-85BD-AA0EA367672D}" type="pres">
      <dgm:prSet presAssocID="{D4A01BE3-0C67-4E60-8938-0F593BCCF580}" presName="sibTrans" presStyleLbl="sibTrans2D1" presStyleIdx="2" presStyleCnt="5"/>
      <dgm:spPr/>
    </dgm:pt>
    <dgm:pt modelId="{E0492561-73C1-4049-8AA5-CF4A27ED6C22}" type="pres">
      <dgm:prSet presAssocID="{D4A01BE3-0C67-4E60-8938-0F593BCCF580}" presName="connectorText" presStyleLbl="sibTrans2D1" presStyleIdx="2" presStyleCnt="5"/>
      <dgm:spPr/>
    </dgm:pt>
    <dgm:pt modelId="{DE110A3E-EDC2-4945-A26E-508F375146A1}" type="pres">
      <dgm:prSet presAssocID="{375590D1-9D09-4212-B3E3-DD5D042DBF7E}" presName="node" presStyleLbl="node1" presStyleIdx="3" presStyleCnt="5">
        <dgm:presLayoutVars>
          <dgm:bulletEnabled val="1"/>
        </dgm:presLayoutVars>
      </dgm:prSet>
      <dgm:spPr/>
      <dgm:t>
        <a:bodyPr/>
        <a:lstStyle/>
        <a:p>
          <a:endParaRPr lang="en-US"/>
        </a:p>
      </dgm:t>
    </dgm:pt>
    <dgm:pt modelId="{BD783218-067E-403B-A85F-F8D001D9E037}" type="pres">
      <dgm:prSet presAssocID="{E2A9E4C3-C54B-46AC-9FD1-5C8472177439}" presName="sibTrans" presStyleLbl="sibTrans2D1" presStyleIdx="3" presStyleCnt="5"/>
      <dgm:spPr/>
    </dgm:pt>
    <dgm:pt modelId="{0C6207A7-920B-4CCF-8C8A-066F00A23202}" type="pres">
      <dgm:prSet presAssocID="{E2A9E4C3-C54B-46AC-9FD1-5C8472177439}" presName="connectorText" presStyleLbl="sibTrans2D1" presStyleIdx="3" presStyleCnt="5"/>
      <dgm:spPr/>
    </dgm:pt>
    <dgm:pt modelId="{B74E1CD2-65E4-454F-ACD5-192BE0F29118}" type="pres">
      <dgm:prSet presAssocID="{932109A3-28A1-47B9-B5BB-AC72436B3DF6}" presName="node" presStyleLbl="node1" presStyleIdx="4" presStyleCnt="5">
        <dgm:presLayoutVars>
          <dgm:bulletEnabled val="1"/>
        </dgm:presLayoutVars>
      </dgm:prSet>
      <dgm:spPr/>
      <dgm:t>
        <a:bodyPr/>
        <a:lstStyle/>
        <a:p>
          <a:endParaRPr lang="en-US"/>
        </a:p>
      </dgm:t>
    </dgm:pt>
    <dgm:pt modelId="{F9614B64-B1FE-4188-803E-6A358F657A38}" type="pres">
      <dgm:prSet presAssocID="{EDCFB01F-E14B-4607-A7AC-1F189F7776DA}" presName="sibTrans" presStyleLbl="sibTrans2D1" presStyleIdx="4" presStyleCnt="5"/>
      <dgm:spPr/>
    </dgm:pt>
    <dgm:pt modelId="{D4EBD809-D7DE-4FD2-B8AA-8EFC6254ED5C}" type="pres">
      <dgm:prSet presAssocID="{EDCFB01F-E14B-4607-A7AC-1F189F7776DA}" presName="connectorText" presStyleLbl="sibTrans2D1" presStyleIdx="4" presStyleCnt="5"/>
      <dgm:spPr/>
    </dgm:pt>
  </dgm:ptLst>
  <dgm:cxnLst>
    <dgm:cxn modelId="{631A2E0B-702C-47E5-8BDC-BABFD14CED1A}" type="presOf" srcId="{BCCAA3EC-010B-4656-BBCA-0CF397F6B0EB}" destId="{EF1FAE2B-0601-41E8-98E8-5DD0AEEDCDD6}" srcOrd="1" destOrd="0" presId="urn:microsoft.com/office/officeart/2005/8/layout/cycle2"/>
    <dgm:cxn modelId="{60FFC6EC-6F32-4B8C-A282-B9B234CF1BFC}" srcId="{D94B9A64-39B0-4F9F-86B3-CABF99452808}" destId="{D4C53A6F-21EA-494C-8520-47B2CEEB9AA4}" srcOrd="1" destOrd="0" parTransId="{3DCBC4F6-35F2-4AD9-85B4-95D2FAE4A4F4}" sibTransId="{BCCAA3EC-010B-4656-BBCA-0CF397F6B0EB}"/>
    <dgm:cxn modelId="{8DECB378-5425-4038-BA0E-C8FF284DAAFB}" type="presOf" srcId="{EDCFB01F-E14B-4607-A7AC-1F189F7776DA}" destId="{D4EBD809-D7DE-4FD2-B8AA-8EFC6254ED5C}" srcOrd="1" destOrd="0" presId="urn:microsoft.com/office/officeart/2005/8/layout/cycle2"/>
    <dgm:cxn modelId="{8E88E7A4-892A-4AF0-8109-51CE504E5DD4}" type="presOf" srcId="{375590D1-9D09-4212-B3E3-DD5D042DBF7E}" destId="{DE110A3E-EDC2-4945-A26E-508F375146A1}" srcOrd="0" destOrd="0" presId="urn:microsoft.com/office/officeart/2005/8/layout/cycle2"/>
    <dgm:cxn modelId="{D88E8210-2B08-4454-BEE9-5CD51952D392}" type="presOf" srcId="{A71C7D6E-337F-424B-AA3F-B2A92708AB76}" destId="{F6D5E74D-6780-43A8-ADFF-83DAF5FFEA54}" srcOrd="0" destOrd="0" presId="urn:microsoft.com/office/officeart/2005/8/layout/cycle2"/>
    <dgm:cxn modelId="{B1A150D8-60B9-4332-82CB-BAF63C2208AA}" srcId="{D94B9A64-39B0-4F9F-86B3-CABF99452808}" destId="{375590D1-9D09-4212-B3E3-DD5D042DBF7E}" srcOrd="3" destOrd="0" parTransId="{6F42AA8E-BAB1-4587-ABFB-16C2B69BAB64}" sibTransId="{E2A9E4C3-C54B-46AC-9FD1-5C8472177439}"/>
    <dgm:cxn modelId="{D28F3AFB-43E8-4F81-93B1-EEC6E0F831C2}" type="presOf" srcId="{D4C53A6F-21EA-494C-8520-47B2CEEB9AA4}" destId="{06DC71EE-F8B7-44AA-9AF8-92CF07427DF7}" srcOrd="0" destOrd="0" presId="urn:microsoft.com/office/officeart/2005/8/layout/cycle2"/>
    <dgm:cxn modelId="{9897E5B8-ACB3-4043-853A-1FEC666923DE}" type="presOf" srcId="{9CEA6C6F-8230-45E4-9F6F-6F0218C25DF8}" destId="{B058E502-AF1A-427D-B2CD-9A41C0287AB6}" srcOrd="1" destOrd="0" presId="urn:microsoft.com/office/officeart/2005/8/layout/cycle2"/>
    <dgm:cxn modelId="{41849387-3245-46CF-A3CF-81C9F830C010}" type="presOf" srcId="{D4A01BE3-0C67-4E60-8938-0F593BCCF580}" destId="{E0492561-73C1-4049-8AA5-CF4A27ED6C22}" srcOrd="1" destOrd="0" presId="urn:microsoft.com/office/officeart/2005/8/layout/cycle2"/>
    <dgm:cxn modelId="{2B9C1EBF-CEE3-4C87-82FC-7538663524F7}" type="presOf" srcId="{D4A01BE3-0C67-4E60-8938-0F593BCCF580}" destId="{8B9A99B8-5A73-4B74-85BD-AA0EA367672D}" srcOrd="0" destOrd="0" presId="urn:microsoft.com/office/officeart/2005/8/layout/cycle2"/>
    <dgm:cxn modelId="{76CEEF43-99AE-4A25-8E6C-C183B7606A60}" srcId="{D94B9A64-39B0-4F9F-86B3-CABF99452808}" destId="{932109A3-28A1-47B9-B5BB-AC72436B3DF6}" srcOrd="4" destOrd="0" parTransId="{233A3394-31E7-4D96-A991-4BD6A07EA6BE}" sibTransId="{EDCFB01F-E14B-4607-A7AC-1F189F7776DA}"/>
    <dgm:cxn modelId="{FB0DB0BC-3311-4046-8F5F-80B777044BFB}" srcId="{D94B9A64-39B0-4F9F-86B3-CABF99452808}" destId="{9D0D6E00-00F5-47C5-9171-8094419F0E49}" srcOrd="2" destOrd="0" parTransId="{B10B5E84-0356-4708-AD8E-171D4BC9E496}" sibTransId="{D4A01BE3-0C67-4E60-8938-0F593BCCF580}"/>
    <dgm:cxn modelId="{C6D0374B-41E6-4AC4-A8DC-9E66EA6423D6}" type="presOf" srcId="{9CEA6C6F-8230-45E4-9F6F-6F0218C25DF8}" destId="{BC80152F-DBAA-473B-9BCA-A6F55C8A0281}" srcOrd="0" destOrd="0" presId="urn:microsoft.com/office/officeart/2005/8/layout/cycle2"/>
    <dgm:cxn modelId="{B181F5AF-9D87-4235-A502-E8A6F2E95099}" type="presOf" srcId="{BCCAA3EC-010B-4656-BBCA-0CF397F6B0EB}" destId="{F7861AB6-249B-4687-8490-2EEBC02B5237}" srcOrd="0" destOrd="0" presId="urn:microsoft.com/office/officeart/2005/8/layout/cycle2"/>
    <dgm:cxn modelId="{07879008-F415-40EC-B5E9-0AB8CE18B6EB}" type="presOf" srcId="{EDCFB01F-E14B-4607-A7AC-1F189F7776DA}" destId="{F9614B64-B1FE-4188-803E-6A358F657A38}" srcOrd="0" destOrd="0" presId="urn:microsoft.com/office/officeart/2005/8/layout/cycle2"/>
    <dgm:cxn modelId="{B7FEC106-FE57-4547-8632-03242198E6D9}" type="presOf" srcId="{9D0D6E00-00F5-47C5-9171-8094419F0E49}" destId="{F67A6D6C-84D3-4B4D-A695-127F79E4E32C}" srcOrd="0" destOrd="0" presId="urn:microsoft.com/office/officeart/2005/8/layout/cycle2"/>
    <dgm:cxn modelId="{B03197B0-16E6-4E29-B2A7-A45B89716E6D}" type="presOf" srcId="{D94B9A64-39B0-4F9F-86B3-CABF99452808}" destId="{FA2CC71D-1FAA-48F7-8571-73A2F8055528}" srcOrd="0" destOrd="0" presId="urn:microsoft.com/office/officeart/2005/8/layout/cycle2"/>
    <dgm:cxn modelId="{7F27C32B-D784-4B9A-BE14-581B41E9DD77}" type="presOf" srcId="{E2A9E4C3-C54B-46AC-9FD1-5C8472177439}" destId="{BD783218-067E-403B-A85F-F8D001D9E037}" srcOrd="0" destOrd="0" presId="urn:microsoft.com/office/officeart/2005/8/layout/cycle2"/>
    <dgm:cxn modelId="{904BE5E8-22BE-4EBB-B144-DCF08C55DD50}" type="presOf" srcId="{932109A3-28A1-47B9-B5BB-AC72436B3DF6}" destId="{B74E1CD2-65E4-454F-ACD5-192BE0F29118}" srcOrd="0" destOrd="0" presId="urn:microsoft.com/office/officeart/2005/8/layout/cycle2"/>
    <dgm:cxn modelId="{1D77ED0D-A332-4708-8600-B341626A54CB}" srcId="{D94B9A64-39B0-4F9F-86B3-CABF99452808}" destId="{A71C7D6E-337F-424B-AA3F-B2A92708AB76}" srcOrd="0" destOrd="0" parTransId="{2CAA7C81-43A0-4411-A6BE-95FF4EAFCCDA}" sibTransId="{9CEA6C6F-8230-45E4-9F6F-6F0218C25DF8}"/>
    <dgm:cxn modelId="{F259CDE2-C80A-454C-ACE1-E37F3BA52202}" type="presOf" srcId="{E2A9E4C3-C54B-46AC-9FD1-5C8472177439}" destId="{0C6207A7-920B-4CCF-8C8A-066F00A23202}" srcOrd="1" destOrd="0" presId="urn:microsoft.com/office/officeart/2005/8/layout/cycle2"/>
    <dgm:cxn modelId="{18CC529A-48D0-4FD6-81B1-D20818354CD7}" type="presParOf" srcId="{FA2CC71D-1FAA-48F7-8571-73A2F8055528}" destId="{F6D5E74D-6780-43A8-ADFF-83DAF5FFEA54}" srcOrd="0" destOrd="0" presId="urn:microsoft.com/office/officeart/2005/8/layout/cycle2"/>
    <dgm:cxn modelId="{257E0481-64D9-4B31-8E72-DA85B181AA08}" type="presParOf" srcId="{FA2CC71D-1FAA-48F7-8571-73A2F8055528}" destId="{BC80152F-DBAA-473B-9BCA-A6F55C8A0281}" srcOrd="1" destOrd="0" presId="urn:microsoft.com/office/officeart/2005/8/layout/cycle2"/>
    <dgm:cxn modelId="{2A767985-69B7-4AF3-9F7D-A480EDA73543}" type="presParOf" srcId="{BC80152F-DBAA-473B-9BCA-A6F55C8A0281}" destId="{B058E502-AF1A-427D-B2CD-9A41C0287AB6}" srcOrd="0" destOrd="0" presId="urn:microsoft.com/office/officeart/2005/8/layout/cycle2"/>
    <dgm:cxn modelId="{C77878D7-15BD-46AE-B78F-C94A6413F58D}" type="presParOf" srcId="{FA2CC71D-1FAA-48F7-8571-73A2F8055528}" destId="{06DC71EE-F8B7-44AA-9AF8-92CF07427DF7}" srcOrd="2" destOrd="0" presId="urn:microsoft.com/office/officeart/2005/8/layout/cycle2"/>
    <dgm:cxn modelId="{080A4294-5D31-4373-B21A-C1C8EE498C66}" type="presParOf" srcId="{FA2CC71D-1FAA-48F7-8571-73A2F8055528}" destId="{F7861AB6-249B-4687-8490-2EEBC02B5237}" srcOrd="3" destOrd="0" presId="urn:microsoft.com/office/officeart/2005/8/layout/cycle2"/>
    <dgm:cxn modelId="{AC7EE271-D640-4F45-A241-AE9B200D083E}" type="presParOf" srcId="{F7861AB6-249B-4687-8490-2EEBC02B5237}" destId="{EF1FAE2B-0601-41E8-98E8-5DD0AEEDCDD6}" srcOrd="0" destOrd="0" presId="urn:microsoft.com/office/officeart/2005/8/layout/cycle2"/>
    <dgm:cxn modelId="{0B3EB4E0-1681-430E-957F-E9D9CAA403BB}" type="presParOf" srcId="{FA2CC71D-1FAA-48F7-8571-73A2F8055528}" destId="{F67A6D6C-84D3-4B4D-A695-127F79E4E32C}" srcOrd="4" destOrd="0" presId="urn:microsoft.com/office/officeart/2005/8/layout/cycle2"/>
    <dgm:cxn modelId="{180B6AC5-EE84-4523-A991-770C80BB5DC6}" type="presParOf" srcId="{FA2CC71D-1FAA-48F7-8571-73A2F8055528}" destId="{8B9A99B8-5A73-4B74-85BD-AA0EA367672D}" srcOrd="5" destOrd="0" presId="urn:microsoft.com/office/officeart/2005/8/layout/cycle2"/>
    <dgm:cxn modelId="{AB8BB4B5-341B-484B-B167-E581B3BDD9E7}" type="presParOf" srcId="{8B9A99B8-5A73-4B74-85BD-AA0EA367672D}" destId="{E0492561-73C1-4049-8AA5-CF4A27ED6C22}" srcOrd="0" destOrd="0" presId="urn:microsoft.com/office/officeart/2005/8/layout/cycle2"/>
    <dgm:cxn modelId="{71F032E9-A3CC-4BC7-985E-D2153030A10A}" type="presParOf" srcId="{FA2CC71D-1FAA-48F7-8571-73A2F8055528}" destId="{DE110A3E-EDC2-4945-A26E-508F375146A1}" srcOrd="6" destOrd="0" presId="urn:microsoft.com/office/officeart/2005/8/layout/cycle2"/>
    <dgm:cxn modelId="{E21493BB-764A-44F8-960A-D1661E0F9641}" type="presParOf" srcId="{FA2CC71D-1FAA-48F7-8571-73A2F8055528}" destId="{BD783218-067E-403B-A85F-F8D001D9E037}" srcOrd="7" destOrd="0" presId="urn:microsoft.com/office/officeart/2005/8/layout/cycle2"/>
    <dgm:cxn modelId="{EA632052-DDF1-41EE-A3F7-E48B23A8EA6D}" type="presParOf" srcId="{BD783218-067E-403B-A85F-F8D001D9E037}" destId="{0C6207A7-920B-4CCF-8C8A-066F00A23202}" srcOrd="0" destOrd="0" presId="urn:microsoft.com/office/officeart/2005/8/layout/cycle2"/>
    <dgm:cxn modelId="{8411554A-D9F7-4B53-9E95-F7B294FA4103}" type="presParOf" srcId="{FA2CC71D-1FAA-48F7-8571-73A2F8055528}" destId="{B74E1CD2-65E4-454F-ACD5-192BE0F29118}" srcOrd="8" destOrd="0" presId="urn:microsoft.com/office/officeart/2005/8/layout/cycle2"/>
    <dgm:cxn modelId="{4030ACDE-DFBA-4F73-9964-10795FD73A3C}" type="presParOf" srcId="{FA2CC71D-1FAA-48F7-8571-73A2F8055528}" destId="{F9614B64-B1FE-4188-803E-6A358F657A38}" srcOrd="9" destOrd="0" presId="urn:microsoft.com/office/officeart/2005/8/layout/cycle2"/>
    <dgm:cxn modelId="{9820076C-EDCA-41F7-A2B6-A92099CD822A}" type="presParOf" srcId="{F9614B64-B1FE-4188-803E-6A358F657A38}" destId="{D4EBD809-D7DE-4FD2-B8AA-8EFC6254ED5C}" srcOrd="0" destOrd="0" presId="urn:microsoft.com/office/officeart/2005/8/layout/cycle2"/>
  </dgm:cxnLst>
  <dgm:bg>
    <a:solidFill>
      <a:schemeClr val="accent2"/>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D5E74D-6780-43A8-ADFF-83DAF5FFEA54}">
      <dsp:nvSpPr>
        <dsp:cNvPr id="0" name=""/>
        <dsp:cNvSpPr/>
      </dsp:nvSpPr>
      <dsp:spPr>
        <a:xfrm>
          <a:off x="3952791" y="1126"/>
          <a:ext cx="1646942" cy="1646942"/>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Popular</a:t>
          </a:r>
          <a:endParaRPr lang="en-US" sz="2400" b="1" kern="1200" dirty="0"/>
        </a:p>
      </dsp:txBody>
      <dsp:txXfrm>
        <a:off x="4193980" y="242315"/>
        <a:ext cx="1164564" cy="1164564"/>
      </dsp:txXfrm>
    </dsp:sp>
    <dsp:sp modelId="{BC80152F-DBAA-473B-9BCA-A6F55C8A0281}">
      <dsp:nvSpPr>
        <dsp:cNvPr id="0" name=""/>
        <dsp:cNvSpPr/>
      </dsp:nvSpPr>
      <dsp:spPr>
        <a:xfrm rot="2186673">
          <a:off x="5539126" y="1267074"/>
          <a:ext cx="425343" cy="5558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5551604" y="1340342"/>
        <a:ext cx="297740" cy="333505"/>
      </dsp:txXfrm>
    </dsp:sp>
    <dsp:sp modelId="{06DC71EE-F8B7-44AA-9AF8-92CF07427DF7}">
      <dsp:nvSpPr>
        <dsp:cNvPr id="0" name=""/>
        <dsp:cNvSpPr/>
      </dsp:nvSpPr>
      <dsp:spPr>
        <a:xfrm>
          <a:off x="5923230" y="1456225"/>
          <a:ext cx="1646942" cy="1646942"/>
        </a:xfrm>
        <a:prstGeom prst="ellipse">
          <a:avLst/>
        </a:prstGeom>
        <a:solidFill>
          <a:schemeClr val="accent4"/>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b="1" kern="1200" dirty="0" smtClean="0"/>
            <a:t>Design</a:t>
          </a:r>
          <a:endParaRPr lang="en-US" sz="2800" b="1" kern="1200" dirty="0"/>
        </a:p>
      </dsp:txBody>
      <dsp:txXfrm>
        <a:off x="6164419" y="1697414"/>
        <a:ext cx="1164564" cy="1164564"/>
      </dsp:txXfrm>
    </dsp:sp>
    <dsp:sp modelId="{F7861AB6-249B-4687-8490-2EEBC02B5237}">
      <dsp:nvSpPr>
        <dsp:cNvPr id="0" name=""/>
        <dsp:cNvSpPr/>
      </dsp:nvSpPr>
      <dsp:spPr>
        <a:xfrm rot="6480000">
          <a:off x="6148466" y="3167150"/>
          <a:ext cx="439164" cy="5558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6234697" y="3215669"/>
        <a:ext cx="307415" cy="333505"/>
      </dsp:txXfrm>
    </dsp:sp>
    <dsp:sp modelId="{F67A6D6C-84D3-4B4D-A695-127F79E4E32C}">
      <dsp:nvSpPr>
        <dsp:cNvPr id="0" name=""/>
        <dsp:cNvSpPr/>
      </dsp:nvSpPr>
      <dsp:spPr>
        <a:xfrm>
          <a:off x="5158241" y="3810617"/>
          <a:ext cx="1646942" cy="1646942"/>
        </a:xfrm>
        <a:prstGeom prst="ellipse">
          <a:avLst/>
        </a:prstGeom>
        <a:solidFill>
          <a:srgbClr val="00B0F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t>Famous</a:t>
          </a:r>
          <a:endParaRPr lang="en-US" sz="2400" b="1" kern="1200" dirty="0"/>
        </a:p>
      </dsp:txBody>
      <dsp:txXfrm>
        <a:off x="5399430" y="4051806"/>
        <a:ext cx="1164564" cy="1164564"/>
      </dsp:txXfrm>
    </dsp:sp>
    <dsp:sp modelId="{8B9A99B8-5A73-4B74-85BD-AA0EA367672D}">
      <dsp:nvSpPr>
        <dsp:cNvPr id="0" name=""/>
        <dsp:cNvSpPr/>
      </dsp:nvSpPr>
      <dsp:spPr>
        <a:xfrm rot="10800000">
          <a:off x="4536783" y="4356167"/>
          <a:ext cx="439164" cy="5558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4668532" y="4467336"/>
        <a:ext cx="307415" cy="333505"/>
      </dsp:txXfrm>
    </dsp:sp>
    <dsp:sp modelId="{DE110A3E-EDC2-4945-A26E-508F375146A1}">
      <dsp:nvSpPr>
        <dsp:cNvPr id="0" name=""/>
        <dsp:cNvSpPr/>
      </dsp:nvSpPr>
      <dsp:spPr>
        <a:xfrm>
          <a:off x="2682687" y="3810617"/>
          <a:ext cx="1646942" cy="1646942"/>
        </a:xfrm>
        <a:prstGeom prst="ellipse">
          <a:avLst/>
        </a:prstGeom>
        <a:solidFill>
          <a:schemeClr val="tx2">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smtClean="0"/>
            <a:t>Expensive</a:t>
          </a:r>
          <a:endParaRPr lang="en-US" sz="1800" b="1" kern="1200" dirty="0"/>
        </a:p>
      </dsp:txBody>
      <dsp:txXfrm>
        <a:off x="2923876" y="4051806"/>
        <a:ext cx="1164564" cy="1164564"/>
      </dsp:txXfrm>
    </dsp:sp>
    <dsp:sp modelId="{BD783218-067E-403B-A85F-F8D001D9E037}">
      <dsp:nvSpPr>
        <dsp:cNvPr id="0" name=""/>
        <dsp:cNvSpPr/>
      </dsp:nvSpPr>
      <dsp:spPr>
        <a:xfrm rot="15120000">
          <a:off x="2907923" y="3190791"/>
          <a:ext cx="439164" cy="5558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2994154" y="3364610"/>
        <a:ext cx="307415" cy="333505"/>
      </dsp:txXfrm>
    </dsp:sp>
    <dsp:sp modelId="{B74E1CD2-65E4-454F-ACD5-192BE0F29118}">
      <dsp:nvSpPr>
        <dsp:cNvPr id="0" name=""/>
        <dsp:cNvSpPr/>
      </dsp:nvSpPr>
      <dsp:spPr>
        <a:xfrm>
          <a:off x="1917699" y="1456225"/>
          <a:ext cx="1646942" cy="1646942"/>
        </a:xfrm>
        <a:prstGeom prst="ellipse">
          <a:avLst/>
        </a:prstGeom>
        <a:solidFill>
          <a:srgbClr val="FF000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Tradition</a:t>
          </a:r>
          <a:endParaRPr lang="en-US" sz="2100" kern="1200" dirty="0"/>
        </a:p>
      </dsp:txBody>
      <dsp:txXfrm>
        <a:off x="2158888" y="1697414"/>
        <a:ext cx="1164564" cy="1164564"/>
      </dsp:txXfrm>
    </dsp:sp>
    <dsp:sp modelId="{F9614B64-B1FE-4188-803E-6A358F657A38}">
      <dsp:nvSpPr>
        <dsp:cNvPr id="0" name=""/>
        <dsp:cNvSpPr/>
      </dsp:nvSpPr>
      <dsp:spPr>
        <a:xfrm rot="19466105">
          <a:off x="3521753" y="1281683"/>
          <a:ext cx="453064" cy="5558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3534430" y="1432379"/>
        <a:ext cx="317145" cy="333505"/>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998147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2688201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3517130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17557F1-B77D-426C-B719-66E2723A838A}" type="datetimeFigureOut">
              <a:rPr lang="en-US" smtClean="0"/>
              <a:t>6/19/2025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851571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17557F1-B77D-426C-B719-66E2723A838A}" type="datetimeFigureOut">
              <a:rPr lang="en-US" smtClean="0"/>
              <a:t>6/19/2025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4053855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17557F1-B77D-426C-B719-66E2723A838A}" type="datetimeFigureOut">
              <a:rPr lang="en-US" smtClean="0"/>
              <a:t>6/19/2025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3031973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7557F1-B77D-426C-B719-66E2723A838A}" type="datetimeFigureOut">
              <a:rPr lang="en-US" smtClean="0"/>
              <a:t>6/19/2025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1453184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17557F1-B77D-426C-B719-66E2723A838A}" type="datetimeFigureOut">
              <a:rPr lang="en-US" smtClean="0"/>
              <a:t>6/19/2025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2427676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17557F1-B77D-426C-B719-66E2723A838A}" type="datetimeFigureOut">
              <a:rPr lang="en-US" smtClean="0"/>
              <a:t>6/19/2025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310292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1525955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28415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626582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453864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858097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1165651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17557F1-B77D-426C-B719-66E2723A838A}" type="datetimeFigureOut">
              <a:rPr lang="en-US" smtClean="0"/>
              <a:t>6/19/2025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BEC68B-4833-42EE-957C-06ACC60B73C0}" type="slidenum">
              <a:rPr lang="en-US" smtClean="0"/>
              <a:t>‹#›</a:t>
            </a:fld>
            <a:endParaRPr lang="en-US"/>
          </a:p>
        </p:txBody>
      </p:sp>
    </p:spTree>
    <p:extLst>
      <p:ext uri="{BB962C8B-B14F-4D97-AF65-F5344CB8AC3E}">
        <p14:creationId xmlns:p14="http://schemas.microsoft.com/office/powerpoint/2010/main" val="4016024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17557F1-B77D-426C-B719-66E2723A838A}" type="datetimeFigureOut">
              <a:rPr lang="en-US" smtClean="0"/>
              <a:t>6/19/2025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6BEC68B-4833-42EE-957C-06ACC60B73C0}" type="slidenum">
              <a:rPr lang="en-US" smtClean="0"/>
              <a:t>‹#›</a:t>
            </a:fld>
            <a:endParaRPr lang="en-US"/>
          </a:p>
        </p:txBody>
      </p:sp>
    </p:spTree>
    <p:extLst>
      <p:ext uri="{BB962C8B-B14F-4D97-AF65-F5344CB8AC3E}">
        <p14:creationId xmlns:p14="http://schemas.microsoft.com/office/powerpoint/2010/main" val="3044475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fif"/><Relationship Id="rId2" Type="http://schemas.openxmlformats.org/officeDocument/2006/relationships/image" Target="../media/image4.jfif"/><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285" y="581890"/>
            <a:ext cx="9257211" cy="1200329"/>
          </a:xfrm>
          <a:prstGeom prst="rect">
            <a:avLst/>
          </a:prstGeom>
          <a:solidFill>
            <a:schemeClr val="accent2">
              <a:lumMod val="60000"/>
              <a:lumOff val="40000"/>
            </a:schemeClr>
          </a:solidFill>
          <a:ln w="19050">
            <a:solidFill>
              <a:schemeClr val="tx1"/>
            </a:solidFill>
          </a:ln>
        </p:spPr>
        <p:txBody>
          <a:bodyPr wrap="square" rtlCol="0">
            <a:spAutoFit/>
          </a:bodyPr>
          <a:lstStyle/>
          <a:p>
            <a:pPr algn="ctr"/>
            <a:r>
              <a:rPr lang="en-US" sz="7200" b="1" dirty="0" smtClean="0">
                <a:solidFill>
                  <a:schemeClr val="tx1">
                    <a:lumMod val="85000"/>
                    <a:lumOff val="15000"/>
                  </a:schemeClr>
                </a:solidFill>
                <a:latin typeface="Times New Roman" panose="02020603050405020304" pitchFamily="18" charset="0"/>
                <a:cs typeface="Times New Roman" panose="02020603050405020304" pitchFamily="18" charset="0"/>
              </a:rPr>
              <a:t>WELCOME</a:t>
            </a:r>
            <a:endParaRPr lang="en-US" sz="7200" b="1"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3"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285" y="1862842"/>
            <a:ext cx="9257211" cy="4237180"/>
          </a:xfrm>
          <a:prstGeom prst="roundRect">
            <a:avLst>
              <a:gd name="adj" fmla="val 4167"/>
            </a:avLst>
          </a:prstGeom>
          <a:solidFill>
            <a:srgbClr val="FFFFFF"/>
          </a:solidFill>
          <a:ln w="381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55510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2655" y="378690"/>
            <a:ext cx="8931563" cy="1200329"/>
          </a:xfrm>
          <a:prstGeom prst="rect">
            <a:avLst/>
          </a:prstGeom>
          <a:solidFill>
            <a:schemeClr val="accent2">
              <a:lumMod val="60000"/>
              <a:lumOff val="40000"/>
            </a:schemeClr>
          </a:solidFill>
        </p:spPr>
        <p:txBody>
          <a:bodyPr wrap="square" rtlCol="0">
            <a:spAutoFit/>
          </a:bodyPr>
          <a:lstStyle/>
          <a:p>
            <a:pPr algn="ctr"/>
            <a:r>
              <a:rPr lang="en-US" sz="7200" b="1" dirty="0" smtClean="0">
                <a:latin typeface="Arial Black" panose="020B0A04020102020204" pitchFamily="34" charset="0"/>
                <a:cs typeface="Times New Roman" panose="02020603050405020304" pitchFamily="18" charset="0"/>
              </a:rPr>
              <a:t>IDENTITY</a:t>
            </a:r>
            <a:endParaRPr lang="en-US" sz="7200" b="1" dirty="0">
              <a:latin typeface="Arial Black" panose="020B0A04020102020204" pitchFamily="34" charset="0"/>
              <a:cs typeface="Times New Roman" panose="02020603050405020304" pitchFamily="18" charset="0"/>
            </a:endParaRPr>
          </a:p>
        </p:txBody>
      </p:sp>
      <p:sp>
        <p:nvSpPr>
          <p:cNvPr id="5" name="TextBox 4"/>
          <p:cNvSpPr txBox="1"/>
          <p:nvPr/>
        </p:nvSpPr>
        <p:spPr>
          <a:xfrm>
            <a:off x="572655" y="1865745"/>
            <a:ext cx="8931563" cy="3477875"/>
          </a:xfrm>
          <a:prstGeom prst="rect">
            <a:avLst/>
          </a:prstGeom>
          <a:solidFill>
            <a:schemeClr val="accent1">
              <a:lumMod val="60000"/>
              <a:lumOff val="40000"/>
            </a:schemeClr>
          </a:solidFill>
        </p:spPr>
        <p:txBody>
          <a:bodyPr wrap="square" rtlCol="0">
            <a:spAutoFit/>
          </a:bodyPr>
          <a:lstStyle/>
          <a:p>
            <a:pPr algn="just"/>
            <a:r>
              <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rPr>
              <a:t>          </a:t>
            </a:r>
            <a:r>
              <a:rPr lang="en-US" sz="4400" b="1" dirty="0" err="1" smtClean="0">
                <a:solidFill>
                  <a:schemeClr val="tx1">
                    <a:lumMod val="75000"/>
                    <a:lumOff val="25000"/>
                  </a:schemeClr>
                </a:solidFill>
                <a:latin typeface="Times New Roman" panose="02020603050405020304" pitchFamily="18" charset="0"/>
                <a:cs typeface="Times New Roman" panose="02020603050405020304" pitchFamily="18" charset="0"/>
              </a:rPr>
              <a:t>Forid</a:t>
            </a:r>
            <a:r>
              <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rPr>
              <a:t> </a:t>
            </a:r>
            <a:r>
              <a:rPr lang="en-US" sz="4400" b="1" dirty="0" err="1" smtClean="0">
                <a:solidFill>
                  <a:schemeClr val="tx1">
                    <a:lumMod val="75000"/>
                    <a:lumOff val="25000"/>
                  </a:schemeClr>
                </a:solidFill>
                <a:latin typeface="Times New Roman" panose="02020603050405020304" pitchFamily="18" charset="0"/>
                <a:cs typeface="Times New Roman" panose="02020603050405020304" pitchFamily="18" charset="0"/>
              </a:rPr>
              <a:t>Ahamed</a:t>
            </a:r>
            <a:endPar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lgn="just"/>
            <a:r>
              <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rPr>
              <a:t>          Assistant </a:t>
            </a:r>
            <a:r>
              <a:rPr lang="en-US" sz="4400" b="1" dirty="0" err="1" smtClean="0">
                <a:solidFill>
                  <a:schemeClr val="tx1">
                    <a:lumMod val="75000"/>
                    <a:lumOff val="25000"/>
                  </a:schemeClr>
                </a:solidFill>
                <a:latin typeface="Times New Roman" panose="02020603050405020304" pitchFamily="18" charset="0"/>
                <a:cs typeface="Times New Roman" panose="02020603050405020304" pitchFamily="18" charset="0"/>
              </a:rPr>
              <a:t>Headteacher</a:t>
            </a:r>
            <a:endPar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lgn="just"/>
            <a:r>
              <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rPr>
              <a:t>         </a:t>
            </a:r>
            <a:r>
              <a:rPr lang="en-US" sz="4400" b="1" dirty="0" err="1" smtClean="0">
                <a:solidFill>
                  <a:schemeClr val="tx1">
                    <a:lumMod val="75000"/>
                    <a:lumOff val="25000"/>
                  </a:schemeClr>
                </a:solidFill>
                <a:latin typeface="Times New Roman" panose="02020603050405020304" pitchFamily="18" charset="0"/>
                <a:cs typeface="Times New Roman" panose="02020603050405020304" pitchFamily="18" charset="0"/>
              </a:rPr>
              <a:t>Daulatpur</a:t>
            </a:r>
            <a:r>
              <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rPr>
              <a:t> High School</a:t>
            </a:r>
          </a:p>
          <a:p>
            <a:pPr algn="just"/>
            <a:r>
              <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rPr>
              <a:t>         </a:t>
            </a:r>
            <a:r>
              <a:rPr lang="en-US" sz="4400" b="1" dirty="0" err="1" smtClean="0">
                <a:solidFill>
                  <a:schemeClr val="tx1">
                    <a:lumMod val="75000"/>
                    <a:lumOff val="25000"/>
                  </a:schemeClr>
                </a:solidFill>
                <a:latin typeface="Times New Roman" panose="02020603050405020304" pitchFamily="18" charset="0"/>
                <a:cs typeface="Times New Roman" panose="02020603050405020304" pitchFamily="18" charset="0"/>
              </a:rPr>
              <a:t>Gafargaon,Mymensingh</a:t>
            </a:r>
            <a:endPar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lgn="just"/>
            <a:r>
              <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rPr>
              <a:t>         </a:t>
            </a:r>
            <a:r>
              <a:rPr lang="en-US" sz="4400" b="1" dirty="0" err="1" smtClean="0">
                <a:solidFill>
                  <a:schemeClr val="tx1">
                    <a:lumMod val="75000"/>
                    <a:lumOff val="25000"/>
                  </a:schemeClr>
                </a:solidFill>
                <a:latin typeface="Times New Roman" panose="02020603050405020304" pitchFamily="18" charset="0"/>
                <a:cs typeface="Times New Roman" panose="02020603050405020304" pitchFamily="18" charset="0"/>
              </a:rPr>
              <a:t>Email:ahmforid@gmail.com</a:t>
            </a:r>
            <a:r>
              <a:rPr lang="en-US" sz="4400" b="1" dirty="0" smtClean="0">
                <a:solidFill>
                  <a:schemeClr val="tx1">
                    <a:lumMod val="75000"/>
                    <a:lumOff val="25000"/>
                  </a:schemeClr>
                </a:solidFill>
                <a:latin typeface="Times New Roman" panose="02020603050405020304" pitchFamily="18" charset="0"/>
                <a:cs typeface="Times New Roman" panose="02020603050405020304" pitchFamily="18" charset="0"/>
              </a:rPr>
              <a:t>  </a:t>
            </a:r>
            <a:endParaRPr lang="en-US" sz="4400" b="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020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8074" y="683491"/>
            <a:ext cx="8977744" cy="923330"/>
          </a:xfrm>
          <a:prstGeom prst="rect">
            <a:avLst/>
          </a:prstGeom>
          <a:solidFill>
            <a:schemeClr val="accent1"/>
          </a:solidFill>
          <a:effectLst>
            <a:glow rad="139700">
              <a:schemeClr val="accent4">
                <a:satMod val="175000"/>
                <a:alpha val="40000"/>
              </a:schemeClr>
            </a:glow>
            <a:outerShdw blurRad="50800" dist="38100" dir="5400000" algn="t" rotWithShape="0">
              <a:prstClr val="black">
                <a:alpha val="40000"/>
              </a:prstClr>
            </a:outerShdw>
          </a:effectLst>
        </p:spPr>
        <p:txBody>
          <a:bodyPr wrap="square" rtlCol="0">
            <a:spAutoFit/>
          </a:bodyPr>
          <a:lstStyle/>
          <a:p>
            <a:pPr algn="ctr"/>
            <a:r>
              <a:rPr lang="en-US" sz="5400" dirty="0" smtClean="0">
                <a:latin typeface="Arial Black" panose="020B0A04020102020204" pitchFamily="34" charset="0"/>
              </a:rPr>
              <a:t>LESSON IDENTITY</a:t>
            </a:r>
            <a:endParaRPr lang="en-US" sz="5400" dirty="0">
              <a:latin typeface="Arial Black" panose="020B0A04020102020204" pitchFamily="34" charset="0"/>
            </a:endParaRPr>
          </a:p>
        </p:txBody>
      </p:sp>
      <p:sp>
        <p:nvSpPr>
          <p:cNvPr id="3" name="TextBox 2"/>
          <p:cNvSpPr txBox="1"/>
          <p:nvPr/>
        </p:nvSpPr>
        <p:spPr>
          <a:xfrm>
            <a:off x="628074" y="1754910"/>
            <a:ext cx="8977744" cy="3416320"/>
          </a:xfrm>
          <a:prstGeom prst="rect">
            <a:avLst/>
          </a:prstGeom>
          <a:solidFill>
            <a:schemeClr val="accent1">
              <a:lumMod val="60000"/>
              <a:lumOff val="40000"/>
            </a:schemeClr>
          </a:solidFill>
          <a:ln w="28575">
            <a:solidFill>
              <a:schemeClr val="tx1"/>
            </a:solidFill>
          </a:ln>
          <a:effectLst>
            <a:glow rad="101600">
              <a:schemeClr val="accent5">
                <a:satMod val="175000"/>
                <a:alpha val="40000"/>
              </a:schemeClr>
            </a:glow>
          </a:effectLst>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Class:Eight</a:t>
            </a:r>
            <a:endParaRPr lang="en-US" sz="3600" b="1" dirty="0" smtClean="0">
              <a:latin typeface="Times New Roman" panose="02020603050405020304" pitchFamily="18" charset="0"/>
              <a:cs typeface="Times New Roman" panose="02020603050405020304" pitchFamily="18" charset="0"/>
            </a:endParaRPr>
          </a:p>
          <a:p>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Subject:English</a:t>
            </a:r>
            <a:r>
              <a:rPr lang="en-US" sz="3600" b="1" dirty="0" smtClean="0">
                <a:latin typeface="Times New Roman" panose="02020603050405020304" pitchFamily="18" charset="0"/>
                <a:cs typeface="Times New Roman" panose="02020603050405020304" pitchFamily="18" charset="0"/>
              </a:rPr>
              <a:t> First Paper</a:t>
            </a:r>
          </a:p>
          <a:p>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Unit:one</a:t>
            </a:r>
            <a:endParaRPr lang="en-US" sz="3600" b="1" dirty="0" smtClean="0">
              <a:latin typeface="Times New Roman" panose="02020603050405020304" pitchFamily="18" charset="0"/>
              <a:cs typeface="Times New Roman" panose="02020603050405020304" pitchFamily="18" charset="0"/>
            </a:endParaRPr>
          </a:p>
          <a:p>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Lesson:Two</a:t>
            </a:r>
            <a:endParaRPr lang="en-US" sz="3600" b="1" dirty="0" smtClean="0">
              <a:latin typeface="Times New Roman" panose="02020603050405020304" pitchFamily="18" charset="0"/>
              <a:cs typeface="Times New Roman" panose="02020603050405020304" pitchFamily="18" charset="0"/>
            </a:endParaRPr>
          </a:p>
          <a:p>
            <a:r>
              <a:rPr lang="en-US" sz="3600" b="1" dirty="0" smtClean="0">
                <a:latin typeface="Times New Roman" panose="02020603050405020304" pitchFamily="18" charset="0"/>
                <a:cs typeface="Times New Roman" panose="02020603050405020304" pitchFamily="18" charset="0"/>
              </a:rPr>
              <a:t>         Time:50 minutes</a:t>
            </a:r>
          </a:p>
          <a:p>
            <a:r>
              <a:rPr lang="en-US" sz="3600" b="1" dirty="0" smtClean="0">
                <a:latin typeface="Times New Roman" panose="02020603050405020304" pitchFamily="18" charset="0"/>
                <a:cs typeface="Times New Roman" panose="02020603050405020304" pitchFamily="18" charset="0"/>
              </a:rPr>
              <a:t>         Date:20.06.2025</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353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80">
                                          <p:stCondLst>
                                            <p:cond delay="0"/>
                                          </p:stCondLst>
                                        </p:cTn>
                                        <p:tgtEl>
                                          <p:spTgt spid="3"/>
                                        </p:tgtEl>
                                      </p:cBhvr>
                                    </p:animEffect>
                                    <p:anim calcmode="lin" valueType="num">
                                      <p:cBhvr>
                                        <p:cTn id="26"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gtEl>
                                      </p:cBhvr>
                                      <p:to x="100000" y="60000"/>
                                    </p:animScale>
                                    <p:animScale>
                                      <p:cBhvr>
                                        <p:cTn id="32" dur="166" decel="50000">
                                          <p:stCondLst>
                                            <p:cond delay="676"/>
                                          </p:stCondLst>
                                        </p:cTn>
                                        <p:tgtEl>
                                          <p:spTgt spid="3"/>
                                        </p:tgtEl>
                                      </p:cBhvr>
                                      <p:to x="100000" y="100000"/>
                                    </p:animScale>
                                    <p:animScale>
                                      <p:cBhvr>
                                        <p:cTn id="33" dur="26">
                                          <p:stCondLst>
                                            <p:cond delay="1312"/>
                                          </p:stCondLst>
                                        </p:cTn>
                                        <p:tgtEl>
                                          <p:spTgt spid="3"/>
                                        </p:tgtEl>
                                      </p:cBhvr>
                                      <p:to x="100000" y="80000"/>
                                    </p:animScale>
                                    <p:animScale>
                                      <p:cBhvr>
                                        <p:cTn id="34" dur="166" decel="50000">
                                          <p:stCondLst>
                                            <p:cond delay="1338"/>
                                          </p:stCondLst>
                                        </p:cTn>
                                        <p:tgtEl>
                                          <p:spTgt spid="3"/>
                                        </p:tgtEl>
                                      </p:cBhvr>
                                      <p:to x="100000" y="100000"/>
                                    </p:animScale>
                                    <p:animScale>
                                      <p:cBhvr>
                                        <p:cTn id="35" dur="26">
                                          <p:stCondLst>
                                            <p:cond delay="1642"/>
                                          </p:stCondLst>
                                        </p:cTn>
                                        <p:tgtEl>
                                          <p:spTgt spid="3"/>
                                        </p:tgtEl>
                                      </p:cBhvr>
                                      <p:to x="100000" y="90000"/>
                                    </p:animScale>
                                    <p:animScale>
                                      <p:cBhvr>
                                        <p:cTn id="36" dur="166" decel="50000">
                                          <p:stCondLst>
                                            <p:cond delay="1668"/>
                                          </p:stCondLst>
                                        </p:cTn>
                                        <p:tgtEl>
                                          <p:spTgt spid="3"/>
                                        </p:tgtEl>
                                      </p:cBhvr>
                                      <p:to x="100000" y="100000"/>
                                    </p:animScale>
                                    <p:animScale>
                                      <p:cBhvr>
                                        <p:cTn id="37" dur="26">
                                          <p:stCondLst>
                                            <p:cond delay="1808"/>
                                          </p:stCondLst>
                                        </p:cTn>
                                        <p:tgtEl>
                                          <p:spTgt spid="3"/>
                                        </p:tgtEl>
                                      </p:cBhvr>
                                      <p:to x="100000" y="95000"/>
                                    </p:animScale>
                                    <p:animScale>
                                      <p:cBhvr>
                                        <p:cTn id="38"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8181" y="1201570"/>
            <a:ext cx="4802910" cy="507915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146" y="1201570"/>
            <a:ext cx="4211781" cy="5087889"/>
          </a:xfrm>
          <a:prstGeom prst="rect">
            <a:avLst/>
          </a:prstGeom>
        </p:spPr>
      </p:pic>
      <p:sp>
        <p:nvSpPr>
          <p:cNvPr id="4" name="TextBox 3"/>
          <p:cNvSpPr txBox="1"/>
          <p:nvPr/>
        </p:nvSpPr>
        <p:spPr>
          <a:xfrm>
            <a:off x="323273" y="406400"/>
            <a:ext cx="8922327" cy="646331"/>
          </a:xfrm>
          <a:prstGeom prst="rect">
            <a:avLst/>
          </a:prstGeom>
          <a:solidFill>
            <a:schemeClr val="accent5">
              <a:lumMod val="60000"/>
              <a:lumOff val="40000"/>
            </a:schemeClr>
          </a:solidFill>
          <a:effectLst>
            <a:glow rad="139700">
              <a:schemeClr val="accent5">
                <a:satMod val="175000"/>
                <a:alpha val="40000"/>
              </a:schemeClr>
            </a:glow>
          </a:effectLst>
        </p:spPr>
        <p:txBody>
          <a:bodyPr wrap="square" rtlCol="0">
            <a:spAutoFit/>
          </a:bodyPr>
          <a:lstStyle/>
          <a:p>
            <a:pPr algn="ctr"/>
            <a:r>
              <a:rPr lang="en-US" sz="3600" b="1" i="1" dirty="0" smtClean="0">
                <a:latin typeface="Times New Roman" panose="02020603050405020304" pitchFamily="18" charset="0"/>
                <a:cs typeface="Times New Roman" panose="02020603050405020304" pitchFamily="18" charset="0"/>
              </a:rPr>
              <a:t>What can you see in pictures?</a:t>
            </a:r>
            <a:endParaRPr lang="en-US" sz="36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6427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3505" y="815170"/>
            <a:ext cx="9171622" cy="769441"/>
          </a:xfrm>
          <a:prstGeom prst="rect">
            <a:avLst/>
          </a:prstGeom>
          <a:solidFill>
            <a:schemeClr val="accent1">
              <a:lumMod val="60000"/>
              <a:lumOff val="40000"/>
            </a:schemeClr>
          </a:solidFill>
        </p:spPr>
        <p:txBody>
          <a:bodyPr wrap="square">
            <a:spAutoFit/>
          </a:bodyPr>
          <a:lstStyle/>
          <a:p>
            <a:pPr algn="ctr"/>
            <a:r>
              <a:rPr lang="en-US" sz="4400" b="1" dirty="0">
                <a:latin typeface="Times New Roman" panose="02020603050405020304" pitchFamily="18" charset="0"/>
                <a:cs typeface="Times New Roman" panose="02020603050405020304" pitchFamily="18" charset="0"/>
              </a:rPr>
              <a:t>Let’s see some picture</a:t>
            </a:r>
          </a:p>
        </p:txBody>
      </p:sp>
      <p:pic>
        <p:nvPicPr>
          <p:cNvPr id="3"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505" y="2091625"/>
            <a:ext cx="2198077" cy="3694544"/>
          </a:xfrm>
          <a:prstGeom prst="rect">
            <a:avLst/>
          </a:prstGeom>
          <a:effectLst>
            <a:glow rad="101600">
              <a:schemeClr val="accent2">
                <a:satMod val="175000"/>
                <a:alpha val="40000"/>
              </a:schemeClr>
            </a:glo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7310" y="2091624"/>
            <a:ext cx="3103418" cy="369454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57818" y="1976582"/>
            <a:ext cx="3398982" cy="380958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17653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5"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2000"/>
                                        <p:tgtEl>
                                          <p:spTgt spid="2"/>
                                        </p:tgtEl>
                                      </p:cBhvr>
                                    </p:animEffect>
                                    <p:anim calcmode="lin" valueType="num">
                                      <p:cBhvr>
                                        <p:cTn id="29" dur="2000" fill="hold"/>
                                        <p:tgtEl>
                                          <p:spTgt spid="2"/>
                                        </p:tgtEl>
                                        <p:attrNameLst>
                                          <p:attrName>ppt_w</p:attrName>
                                        </p:attrNameLst>
                                      </p:cBhvr>
                                      <p:tavLst>
                                        <p:tav tm="0" fmla="#ppt_w*sin(2.5*pi*$)">
                                          <p:val>
                                            <p:fltVal val="0"/>
                                          </p:val>
                                        </p:tav>
                                        <p:tav tm="100000">
                                          <p:val>
                                            <p:fltVal val="1"/>
                                          </p:val>
                                        </p:tav>
                                      </p:tavLst>
                                    </p:anim>
                                    <p:anim calcmode="lin" valueType="num">
                                      <p:cBhvr>
                                        <p:cTn id="30"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128" y="184727"/>
            <a:ext cx="9393382" cy="637309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ln w="38100">
                <a:solidFill>
                  <a:schemeClr val="tx1"/>
                </a:solidFill>
              </a:ln>
              <a:solidFill>
                <a:schemeClr val="tx1"/>
              </a:solidFill>
            </a:endParaRPr>
          </a:p>
        </p:txBody>
      </p:sp>
      <p:sp>
        <p:nvSpPr>
          <p:cNvPr id="3" name="Rectangle 2"/>
          <p:cNvSpPr/>
          <p:nvPr/>
        </p:nvSpPr>
        <p:spPr>
          <a:xfrm>
            <a:off x="417352" y="3105825"/>
            <a:ext cx="8726648" cy="923330"/>
          </a:xfrm>
          <a:prstGeom prst="rect">
            <a:avLst/>
          </a:prstGeom>
          <a:solidFill>
            <a:schemeClr val="accent1">
              <a:lumMod val="20000"/>
              <a:lumOff val="80000"/>
            </a:schemeClr>
          </a:solidFill>
        </p:spPr>
        <p:txBody>
          <a:bodyPr wrap="square" lIns="91440" tIns="45720" rIns="91440" bIns="45720">
            <a:spAutoFit/>
          </a:bodyPr>
          <a:lstStyle/>
          <a:p>
            <a:pPr algn="ctr"/>
            <a:r>
              <a:rPr lang="en-US" sz="5400" b="1" dirty="0" smtClean="0">
                <a:ln w="22225">
                  <a:solidFill>
                    <a:schemeClr val="accent2"/>
                  </a:solidFill>
                  <a:prstDash val="solid"/>
                </a:ln>
                <a:solidFill>
                  <a:srgbClr val="C00000"/>
                </a:solidFill>
              </a:rPr>
              <a:t>NAKSHI KANTHA</a:t>
            </a:r>
            <a:endParaRPr lang="en-US" sz="5400" b="1" cap="none" spc="0" dirty="0" smtClean="0">
              <a:ln w="22225">
                <a:solidFill>
                  <a:schemeClr val="accent2"/>
                </a:solidFill>
                <a:prstDash val="solid"/>
              </a:ln>
              <a:solidFill>
                <a:srgbClr val="C00000"/>
              </a:solidFill>
              <a:effectLst/>
            </a:endParaRPr>
          </a:p>
        </p:txBody>
      </p:sp>
      <p:sp>
        <p:nvSpPr>
          <p:cNvPr id="4" name="TextBox 3"/>
          <p:cNvSpPr txBox="1"/>
          <p:nvPr/>
        </p:nvSpPr>
        <p:spPr>
          <a:xfrm>
            <a:off x="417352" y="585058"/>
            <a:ext cx="8726648" cy="2308324"/>
          </a:xfrm>
          <a:prstGeom prst="rect">
            <a:avLst/>
          </a:prstGeom>
          <a:solidFill>
            <a:schemeClr val="accent2">
              <a:lumMod val="40000"/>
              <a:lumOff val="60000"/>
            </a:schemeClr>
          </a:solidFill>
        </p:spPr>
        <p:txBody>
          <a:bodyPr wrap="square" rtlCol="0">
            <a:spAutoFit/>
          </a:bodyPr>
          <a:lstStyle/>
          <a:p>
            <a:r>
              <a:rPr lang="en-US" sz="7200" i="1" dirty="0" smtClean="0"/>
              <a:t>Our today’s topic is----</a:t>
            </a:r>
            <a:endParaRPr lang="en-US" sz="7200" i="1" dirty="0"/>
          </a:p>
        </p:txBody>
      </p:sp>
    </p:spTree>
    <p:extLst>
      <p:ext uri="{BB962C8B-B14F-4D97-AF65-F5344CB8AC3E}">
        <p14:creationId xmlns:p14="http://schemas.microsoft.com/office/powerpoint/2010/main" val="634061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rot="10800000" flipV="1">
            <a:off x="267854" y="169803"/>
            <a:ext cx="9134763" cy="769441"/>
          </a:xfrm>
          <a:prstGeom prst="rect">
            <a:avLst/>
          </a:prstGeom>
          <a:solidFill>
            <a:schemeClr val="accent1">
              <a:lumMod val="60000"/>
              <a:lumOff val="40000"/>
            </a:schemeClr>
          </a:solidFill>
        </p:spPr>
        <p:txBody>
          <a:bodyPr wrap="square" rtlCol="0">
            <a:spAutoFit/>
          </a:bodyPr>
          <a:lstStyle/>
          <a:p>
            <a:pPr algn="ctr"/>
            <a:r>
              <a:rPr lang="en-US" sz="4400" b="1" i="1" u="sng" dirty="0">
                <a:solidFill>
                  <a:srgbClr val="002060"/>
                </a:solidFill>
                <a:effectLst>
                  <a:outerShdw blurRad="38100" dist="38100" dir="2700000" algn="tl">
                    <a:srgbClr val="000000">
                      <a:alpha val="43137"/>
                    </a:srgbClr>
                  </a:outerShdw>
                </a:effectLst>
                <a:latin typeface="NikoshBAN" pitchFamily="2" charset="0"/>
                <a:cs typeface="NikoshBAN" pitchFamily="2" charset="0"/>
              </a:rPr>
              <a:t>Learning </a:t>
            </a:r>
            <a:r>
              <a:rPr lang="en-US" sz="4400" b="1" i="1" u="sng" dirty="0" smtClean="0">
                <a:solidFill>
                  <a:srgbClr val="002060"/>
                </a:solidFill>
                <a:effectLst>
                  <a:outerShdw blurRad="38100" dist="38100" dir="2700000" algn="tl">
                    <a:srgbClr val="000000">
                      <a:alpha val="43137"/>
                    </a:srgbClr>
                  </a:outerShdw>
                </a:effectLst>
                <a:latin typeface="NikoshBAN" pitchFamily="2" charset="0"/>
                <a:cs typeface="NikoshBAN" pitchFamily="2" charset="0"/>
              </a:rPr>
              <a:t>Outcomes----</a:t>
            </a:r>
            <a:endParaRPr lang="en-US" sz="4400" b="1" i="1" u="sng" dirty="0">
              <a:solidFill>
                <a:srgbClr val="002060"/>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3" name="TextBox 2"/>
          <p:cNvSpPr txBox="1"/>
          <p:nvPr/>
        </p:nvSpPr>
        <p:spPr>
          <a:xfrm>
            <a:off x="332510" y="1097564"/>
            <a:ext cx="9134763" cy="1323439"/>
          </a:xfrm>
          <a:prstGeom prst="rect">
            <a:avLst/>
          </a:prstGeom>
          <a:solidFill>
            <a:schemeClr val="accent1">
              <a:lumMod val="20000"/>
              <a:lumOff val="80000"/>
            </a:schemeClr>
          </a:solidFill>
        </p:spPr>
        <p:txBody>
          <a:bodyPr wrap="square" rtlCol="0">
            <a:spAutoFit/>
          </a:bodyPr>
          <a:lstStyle/>
          <a:p>
            <a:r>
              <a:rPr lang="en-US" sz="4000" b="1" dirty="0" smtClean="0">
                <a:latin typeface="NikoshBAN" pitchFamily="2" charset="0"/>
                <a:cs typeface="NikoshBAN" pitchFamily="2" charset="0"/>
              </a:rPr>
              <a:t>By the end of the lesson, students </a:t>
            </a:r>
            <a:r>
              <a:rPr lang="en-US" sz="4000" b="1" dirty="0">
                <a:latin typeface="NikoshBAN" pitchFamily="2" charset="0"/>
                <a:cs typeface="NikoshBAN" pitchFamily="2" charset="0"/>
              </a:rPr>
              <a:t>will be able to-</a:t>
            </a:r>
          </a:p>
        </p:txBody>
      </p:sp>
      <p:sp>
        <p:nvSpPr>
          <p:cNvPr id="4" name="TextBox 3"/>
          <p:cNvSpPr txBox="1"/>
          <p:nvPr/>
        </p:nvSpPr>
        <p:spPr>
          <a:xfrm>
            <a:off x="641928" y="2618915"/>
            <a:ext cx="8515926" cy="646331"/>
          </a:xfrm>
          <a:prstGeom prst="rect">
            <a:avLst/>
          </a:prstGeom>
          <a:noFill/>
        </p:spPr>
        <p:txBody>
          <a:bodyPr wrap="square" rtlCol="0">
            <a:spAutoFit/>
          </a:bodyPr>
          <a:lstStyle/>
          <a:p>
            <a:pPr marL="457200" indent="-457200">
              <a:buFont typeface="Wingdings" panose="05000000000000000000" pitchFamily="2" charset="2"/>
              <a:buChar char="Ø"/>
            </a:pPr>
            <a:r>
              <a:rPr lang="en-US" sz="3600" b="1" i="1" dirty="0" smtClean="0">
                <a:latin typeface="NikoshBAN" pitchFamily="2" charset="0"/>
                <a:cs typeface="NikoshBAN" pitchFamily="2" charset="0"/>
              </a:rPr>
              <a:t>read </a:t>
            </a:r>
            <a:r>
              <a:rPr lang="en-US" sz="3600" b="1" i="1" dirty="0" smtClean="0">
                <a:latin typeface="NikoshBAN" pitchFamily="2" charset="0"/>
                <a:cs typeface="NikoshBAN" pitchFamily="2" charset="0"/>
              </a:rPr>
              <a:t>and </a:t>
            </a:r>
            <a:r>
              <a:rPr lang="en-US" sz="3600" b="1" i="1" dirty="0" smtClean="0">
                <a:latin typeface="NikoshBAN" pitchFamily="2" charset="0"/>
                <a:cs typeface="NikoshBAN" pitchFamily="2" charset="0"/>
              </a:rPr>
              <a:t>explain</a:t>
            </a:r>
            <a:r>
              <a:rPr lang="en-US" sz="3600" b="1" i="1" dirty="0" smtClean="0">
                <a:latin typeface="NikoshBAN" pitchFamily="2" charset="0"/>
                <a:cs typeface="NikoshBAN" pitchFamily="2" charset="0"/>
              </a:rPr>
              <a:t> </a:t>
            </a:r>
            <a:r>
              <a:rPr lang="en-US" sz="3600" b="1" i="1" dirty="0" smtClean="0">
                <a:latin typeface="NikoshBAN" pitchFamily="2" charset="0"/>
                <a:cs typeface="NikoshBAN" pitchFamily="2" charset="0"/>
              </a:rPr>
              <a:t>the text</a:t>
            </a:r>
            <a:endParaRPr lang="en-US" sz="3600" b="1" i="1" dirty="0">
              <a:latin typeface="NikoshBAN" pitchFamily="2" charset="0"/>
              <a:cs typeface="NikoshBAN" pitchFamily="2" charset="0"/>
            </a:endParaRPr>
          </a:p>
        </p:txBody>
      </p:sp>
      <p:sp>
        <p:nvSpPr>
          <p:cNvPr id="5" name="TextBox 4"/>
          <p:cNvSpPr txBox="1"/>
          <p:nvPr/>
        </p:nvSpPr>
        <p:spPr>
          <a:xfrm>
            <a:off x="267854" y="3375203"/>
            <a:ext cx="7886193" cy="584775"/>
          </a:xfrm>
          <a:prstGeom prst="rect">
            <a:avLst/>
          </a:prstGeom>
          <a:noFill/>
        </p:spPr>
        <p:txBody>
          <a:bodyPr wrap="square" rtlCol="0">
            <a:spAutoFit/>
          </a:bodyPr>
          <a:lstStyle/>
          <a:p>
            <a:pPr marL="914400" lvl="1" indent="-457200">
              <a:buFont typeface="Wingdings" panose="05000000000000000000" pitchFamily="2" charset="2"/>
              <a:buChar char="Ø"/>
            </a:pPr>
            <a:r>
              <a:rPr lang="en-US" sz="3200" b="1" i="1" dirty="0" smtClean="0">
                <a:latin typeface="Times New Roman" pitchFamily="18" charset="0"/>
                <a:cs typeface="Times New Roman" pitchFamily="18" charset="0"/>
              </a:rPr>
              <a:t> </a:t>
            </a:r>
            <a:r>
              <a:rPr lang="en-US" sz="3200" b="1" i="1" dirty="0" smtClean="0">
                <a:latin typeface="NikoshBAN" pitchFamily="2" charset="0"/>
                <a:cs typeface="NikoshBAN" pitchFamily="2" charset="0"/>
              </a:rPr>
              <a:t>ask </a:t>
            </a:r>
            <a:r>
              <a:rPr lang="en-US" sz="3200" b="1" i="1" dirty="0">
                <a:latin typeface="NikoshBAN" pitchFamily="2" charset="0"/>
                <a:cs typeface="NikoshBAN" pitchFamily="2" charset="0"/>
              </a:rPr>
              <a:t>and answer </a:t>
            </a:r>
            <a:r>
              <a:rPr lang="en-US" sz="3200" b="1" i="1" dirty="0" smtClean="0">
                <a:latin typeface="NikoshBAN" pitchFamily="2" charset="0"/>
                <a:cs typeface="NikoshBAN" pitchFamily="2" charset="0"/>
              </a:rPr>
              <a:t>questions</a:t>
            </a:r>
            <a:endParaRPr lang="en-US" sz="3200" b="1" i="1" dirty="0">
              <a:latin typeface="NikoshBAN" pitchFamily="2" charset="0"/>
              <a:cs typeface="NikoshBAN" pitchFamily="2" charset="0"/>
            </a:endParaRPr>
          </a:p>
        </p:txBody>
      </p:sp>
      <p:sp>
        <p:nvSpPr>
          <p:cNvPr id="6" name="TextBox 5"/>
          <p:cNvSpPr txBox="1"/>
          <p:nvPr/>
        </p:nvSpPr>
        <p:spPr>
          <a:xfrm>
            <a:off x="711201" y="4069935"/>
            <a:ext cx="4277524" cy="584775"/>
          </a:xfrm>
          <a:prstGeom prst="rect">
            <a:avLst/>
          </a:prstGeom>
          <a:noFill/>
        </p:spPr>
        <p:txBody>
          <a:bodyPr wrap="square" rtlCol="0">
            <a:spAutoFit/>
          </a:bodyPr>
          <a:lstStyle/>
          <a:p>
            <a:pPr marL="457200" indent="-457200">
              <a:buFont typeface="Wingdings" panose="05000000000000000000" pitchFamily="2" charset="2"/>
              <a:buChar char="Ø"/>
            </a:pPr>
            <a:r>
              <a:rPr lang="en-US" sz="3200" b="1" i="1" dirty="0" smtClean="0">
                <a:latin typeface="NikoshBAN" pitchFamily="2" charset="0"/>
                <a:cs typeface="NikoshBAN" pitchFamily="2" charset="0"/>
              </a:rPr>
              <a:t> </a:t>
            </a:r>
            <a:r>
              <a:rPr lang="en-US" sz="3200" b="1" i="1" dirty="0">
                <a:latin typeface="NikoshBAN" pitchFamily="2" charset="0"/>
                <a:cs typeface="NikoshBAN" pitchFamily="2" charset="0"/>
              </a:rPr>
              <a:t>f</a:t>
            </a:r>
            <a:r>
              <a:rPr lang="en-US" sz="3200" b="1" i="1" dirty="0" smtClean="0">
                <a:latin typeface="NikoshBAN" pitchFamily="2" charset="0"/>
                <a:cs typeface="NikoshBAN" pitchFamily="2" charset="0"/>
              </a:rPr>
              <a:t>ill in the gaps</a:t>
            </a:r>
            <a:endParaRPr lang="en-US" sz="3200" b="1" i="1" dirty="0">
              <a:latin typeface="NikoshBAN" pitchFamily="2" charset="0"/>
              <a:cs typeface="NikoshBAN" pitchFamily="2" charset="0"/>
            </a:endParaRPr>
          </a:p>
        </p:txBody>
      </p:sp>
      <p:sp>
        <p:nvSpPr>
          <p:cNvPr id="7" name="TextBox 6"/>
          <p:cNvSpPr txBox="1"/>
          <p:nvPr/>
        </p:nvSpPr>
        <p:spPr>
          <a:xfrm>
            <a:off x="711201" y="4764667"/>
            <a:ext cx="4561255" cy="584775"/>
          </a:xfrm>
          <a:prstGeom prst="rect">
            <a:avLst/>
          </a:prstGeom>
          <a:noFill/>
        </p:spPr>
        <p:txBody>
          <a:bodyPr wrap="square" rtlCol="0">
            <a:spAutoFit/>
          </a:bodyPr>
          <a:lstStyle/>
          <a:p>
            <a:pPr marL="457200" indent="-457200">
              <a:buFont typeface="Wingdings" panose="05000000000000000000" pitchFamily="2" charset="2"/>
              <a:buChar char="Ø"/>
            </a:pPr>
            <a:r>
              <a:rPr lang="en-US" sz="3200" b="1" i="1" dirty="0" smtClean="0">
                <a:latin typeface="NikoshBAN" pitchFamily="2" charset="0"/>
                <a:cs typeface="NikoshBAN" pitchFamily="2" charset="0"/>
              </a:rPr>
              <a:t> </a:t>
            </a:r>
            <a:r>
              <a:rPr lang="en-US" sz="3200" b="1" i="1" dirty="0" smtClean="0">
                <a:latin typeface="NikoshBAN" pitchFamily="2" charset="0"/>
                <a:cs typeface="NikoshBAN" pitchFamily="2" charset="0"/>
              </a:rPr>
              <a:t>Make sentences</a:t>
            </a:r>
            <a:endParaRPr lang="en-US" b="1" i="1" dirty="0">
              <a:latin typeface="NikoshBAN" pitchFamily="2" charset="0"/>
              <a:cs typeface="NikoshBAN" pitchFamily="2" charset="0"/>
            </a:endParaRPr>
          </a:p>
        </p:txBody>
      </p:sp>
    </p:spTree>
    <p:extLst>
      <p:ext uri="{BB962C8B-B14F-4D97-AF65-F5344CB8AC3E}">
        <p14:creationId xmlns:p14="http://schemas.microsoft.com/office/powerpoint/2010/main" val="3957978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down)">
                                      <p:cBhvr>
                                        <p:cTn id="35" dur="580">
                                          <p:stCondLst>
                                            <p:cond delay="0"/>
                                          </p:stCondLst>
                                        </p:cTn>
                                        <p:tgtEl>
                                          <p:spTgt spid="5"/>
                                        </p:tgtEl>
                                      </p:cBhvr>
                                    </p:animEffect>
                                    <p:anim calcmode="lin" valueType="num">
                                      <p:cBhvr>
                                        <p:cTn id="3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1" dur="26">
                                          <p:stCondLst>
                                            <p:cond delay="650"/>
                                          </p:stCondLst>
                                        </p:cTn>
                                        <p:tgtEl>
                                          <p:spTgt spid="5"/>
                                        </p:tgtEl>
                                      </p:cBhvr>
                                      <p:to x="100000" y="60000"/>
                                    </p:animScale>
                                    <p:animScale>
                                      <p:cBhvr>
                                        <p:cTn id="42" dur="166" decel="50000">
                                          <p:stCondLst>
                                            <p:cond delay="676"/>
                                          </p:stCondLst>
                                        </p:cTn>
                                        <p:tgtEl>
                                          <p:spTgt spid="5"/>
                                        </p:tgtEl>
                                      </p:cBhvr>
                                      <p:to x="100000" y="100000"/>
                                    </p:animScale>
                                    <p:animScale>
                                      <p:cBhvr>
                                        <p:cTn id="43" dur="26">
                                          <p:stCondLst>
                                            <p:cond delay="1312"/>
                                          </p:stCondLst>
                                        </p:cTn>
                                        <p:tgtEl>
                                          <p:spTgt spid="5"/>
                                        </p:tgtEl>
                                      </p:cBhvr>
                                      <p:to x="100000" y="80000"/>
                                    </p:animScale>
                                    <p:animScale>
                                      <p:cBhvr>
                                        <p:cTn id="44" dur="166" decel="50000">
                                          <p:stCondLst>
                                            <p:cond delay="1338"/>
                                          </p:stCondLst>
                                        </p:cTn>
                                        <p:tgtEl>
                                          <p:spTgt spid="5"/>
                                        </p:tgtEl>
                                      </p:cBhvr>
                                      <p:to x="100000" y="100000"/>
                                    </p:animScale>
                                    <p:animScale>
                                      <p:cBhvr>
                                        <p:cTn id="45" dur="26">
                                          <p:stCondLst>
                                            <p:cond delay="1642"/>
                                          </p:stCondLst>
                                        </p:cTn>
                                        <p:tgtEl>
                                          <p:spTgt spid="5"/>
                                        </p:tgtEl>
                                      </p:cBhvr>
                                      <p:to x="100000" y="90000"/>
                                    </p:animScale>
                                    <p:animScale>
                                      <p:cBhvr>
                                        <p:cTn id="46" dur="166" decel="50000">
                                          <p:stCondLst>
                                            <p:cond delay="1668"/>
                                          </p:stCondLst>
                                        </p:cTn>
                                        <p:tgtEl>
                                          <p:spTgt spid="5"/>
                                        </p:tgtEl>
                                      </p:cBhvr>
                                      <p:to x="100000" y="100000"/>
                                    </p:animScale>
                                    <p:animScale>
                                      <p:cBhvr>
                                        <p:cTn id="47" dur="26">
                                          <p:stCondLst>
                                            <p:cond delay="1808"/>
                                          </p:stCondLst>
                                        </p:cTn>
                                        <p:tgtEl>
                                          <p:spTgt spid="5"/>
                                        </p:tgtEl>
                                      </p:cBhvr>
                                      <p:to x="100000" y="95000"/>
                                    </p:animScale>
                                    <p:animScale>
                                      <p:cBhvr>
                                        <p:cTn id="48" dur="166" decel="50000">
                                          <p:stCondLst>
                                            <p:cond delay="1834"/>
                                          </p:stCondLst>
                                        </p:cTn>
                                        <p:tgtEl>
                                          <p:spTgt spid="5"/>
                                        </p:tgtEl>
                                      </p:cBhvr>
                                      <p:to x="100000" y="100000"/>
                                    </p:animScale>
                                  </p:childTnLst>
                                </p:cTn>
                              </p:par>
                            </p:childTnLst>
                          </p:cTn>
                        </p:par>
                      </p:childTnLst>
                    </p:cTn>
                  </p:par>
                  <p:par>
                    <p:cTn id="49" fill="hold">
                      <p:stCondLst>
                        <p:cond delay="indefinite"/>
                      </p:stCondLst>
                      <p:childTnLst>
                        <p:par>
                          <p:cTn id="50" fill="hold">
                            <p:stCondLst>
                              <p:cond delay="0"/>
                            </p:stCondLst>
                            <p:childTnLst>
                              <p:par>
                                <p:cTn id="51" presetID="26"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down)">
                                      <p:cBhvr>
                                        <p:cTn id="53" dur="580">
                                          <p:stCondLst>
                                            <p:cond delay="0"/>
                                          </p:stCondLst>
                                        </p:cTn>
                                        <p:tgtEl>
                                          <p:spTgt spid="6"/>
                                        </p:tgtEl>
                                      </p:cBhvr>
                                    </p:animEffect>
                                    <p:anim calcmode="lin" valueType="num">
                                      <p:cBhvr>
                                        <p:cTn id="5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59" dur="26">
                                          <p:stCondLst>
                                            <p:cond delay="650"/>
                                          </p:stCondLst>
                                        </p:cTn>
                                        <p:tgtEl>
                                          <p:spTgt spid="6"/>
                                        </p:tgtEl>
                                      </p:cBhvr>
                                      <p:to x="100000" y="60000"/>
                                    </p:animScale>
                                    <p:animScale>
                                      <p:cBhvr>
                                        <p:cTn id="60" dur="166" decel="50000">
                                          <p:stCondLst>
                                            <p:cond delay="676"/>
                                          </p:stCondLst>
                                        </p:cTn>
                                        <p:tgtEl>
                                          <p:spTgt spid="6"/>
                                        </p:tgtEl>
                                      </p:cBhvr>
                                      <p:to x="100000" y="100000"/>
                                    </p:animScale>
                                    <p:animScale>
                                      <p:cBhvr>
                                        <p:cTn id="61" dur="26">
                                          <p:stCondLst>
                                            <p:cond delay="1312"/>
                                          </p:stCondLst>
                                        </p:cTn>
                                        <p:tgtEl>
                                          <p:spTgt spid="6"/>
                                        </p:tgtEl>
                                      </p:cBhvr>
                                      <p:to x="100000" y="80000"/>
                                    </p:animScale>
                                    <p:animScale>
                                      <p:cBhvr>
                                        <p:cTn id="62" dur="166" decel="50000">
                                          <p:stCondLst>
                                            <p:cond delay="1338"/>
                                          </p:stCondLst>
                                        </p:cTn>
                                        <p:tgtEl>
                                          <p:spTgt spid="6"/>
                                        </p:tgtEl>
                                      </p:cBhvr>
                                      <p:to x="100000" y="100000"/>
                                    </p:animScale>
                                    <p:animScale>
                                      <p:cBhvr>
                                        <p:cTn id="63" dur="26">
                                          <p:stCondLst>
                                            <p:cond delay="1642"/>
                                          </p:stCondLst>
                                        </p:cTn>
                                        <p:tgtEl>
                                          <p:spTgt spid="6"/>
                                        </p:tgtEl>
                                      </p:cBhvr>
                                      <p:to x="100000" y="90000"/>
                                    </p:animScale>
                                    <p:animScale>
                                      <p:cBhvr>
                                        <p:cTn id="64" dur="166" decel="50000">
                                          <p:stCondLst>
                                            <p:cond delay="1668"/>
                                          </p:stCondLst>
                                        </p:cTn>
                                        <p:tgtEl>
                                          <p:spTgt spid="6"/>
                                        </p:tgtEl>
                                      </p:cBhvr>
                                      <p:to x="100000" y="100000"/>
                                    </p:animScale>
                                    <p:animScale>
                                      <p:cBhvr>
                                        <p:cTn id="65" dur="26">
                                          <p:stCondLst>
                                            <p:cond delay="1808"/>
                                          </p:stCondLst>
                                        </p:cTn>
                                        <p:tgtEl>
                                          <p:spTgt spid="6"/>
                                        </p:tgtEl>
                                      </p:cBhvr>
                                      <p:to x="100000" y="95000"/>
                                    </p:animScale>
                                    <p:animScale>
                                      <p:cBhvr>
                                        <p:cTn id="66" dur="166" decel="50000">
                                          <p:stCondLst>
                                            <p:cond delay="1834"/>
                                          </p:stCondLst>
                                        </p:cTn>
                                        <p:tgtEl>
                                          <p:spTgt spid="6"/>
                                        </p:tgtEl>
                                      </p:cBhvr>
                                      <p:to x="100000" y="100000"/>
                                    </p:animScale>
                                  </p:childTnLst>
                                </p:cTn>
                              </p:par>
                            </p:childTnLst>
                          </p:cTn>
                        </p:par>
                      </p:childTnLst>
                    </p:cTn>
                  </p:par>
                  <p:par>
                    <p:cTn id="67" fill="hold">
                      <p:stCondLst>
                        <p:cond delay="indefinite"/>
                      </p:stCondLst>
                      <p:childTnLst>
                        <p:par>
                          <p:cTn id="68" fill="hold">
                            <p:stCondLst>
                              <p:cond delay="0"/>
                            </p:stCondLst>
                            <p:childTnLst>
                              <p:par>
                                <p:cTn id="69" presetID="26"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down)">
                                      <p:cBhvr>
                                        <p:cTn id="71" dur="580">
                                          <p:stCondLst>
                                            <p:cond delay="0"/>
                                          </p:stCondLst>
                                        </p:cTn>
                                        <p:tgtEl>
                                          <p:spTgt spid="7"/>
                                        </p:tgtEl>
                                      </p:cBhvr>
                                    </p:animEffect>
                                    <p:anim calcmode="lin" valueType="num">
                                      <p:cBhvr>
                                        <p:cTn id="7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77" dur="26">
                                          <p:stCondLst>
                                            <p:cond delay="650"/>
                                          </p:stCondLst>
                                        </p:cTn>
                                        <p:tgtEl>
                                          <p:spTgt spid="7"/>
                                        </p:tgtEl>
                                      </p:cBhvr>
                                      <p:to x="100000" y="60000"/>
                                    </p:animScale>
                                    <p:animScale>
                                      <p:cBhvr>
                                        <p:cTn id="78" dur="166" decel="50000">
                                          <p:stCondLst>
                                            <p:cond delay="676"/>
                                          </p:stCondLst>
                                        </p:cTn>
                                        <p:tgtEl>
                                          <p:spTgt spid="7"/>
                                        </p:tgtEl>
                                      </p:cBhvr>
                                      <p:to x="100000" y="100000"/>
                                    </p:animScale>
                                    <p:animScale>
                                      <p:cBhvr>
                                        <p:cTn id="79" dur="26">
                                          <p:stCondLst>
                                            <p:cond delay="1312"/>
                                          </p:stCondLst>
                                        </p:cTn>
                                        <p:tgtEl>
                                          <p:spTgt spid="7"/>
                                        </p:tgtEl>
                                      </p:cBhvr>
                                      <p:to x="100000" y="80000"/>
                                    </p:animScale>
                                    <p:animScale>
                                      <p:cBhvr>
                                        <p:cTn id="80" dur="166" decel="50000">
                                          <p:stCondLst>
                                            <p:cond delay="1338"/>
                                          </p:stCondLst>
                                        </p:cTn>
                                        <p:tgtEl>
                                          <p:spTgt spid="7"/>
                                        </p:tgtEl>
                                      </p:cBhvr>
                                      <p:to x="100000" y="100000"/>
                                    </p:animScale>
                                    <p:animScale>
                                      <p:cBhvr>
                                        <p:cTn id="81" dur="26">
                                          <p:stCondLst>
                                            <p:cond delay="1642"/>
                                          </p:stCondLst>
                                        </p:cTn>
                                        <p:tgtEl>
                                          <p:spTgt spid="7"/>
                                        </p:tgtEl>
                                      </p:cBhvr>
                                      <p:to x="100000" y="90000"/>
                                    </p:animScale>
                                    <p:animScale>
                                      <p:cBhvr>
                                        <p:cTn id="82" dur="166" decel="50000">
                                          <p:stCondLst>
                                            <p:cond delay="1668"/>
                                          </p:stCondLst>
                                        </p:cTn>
                                        <p:tgtEl>
                                          <p:spTgt spid="7"/>
                                        </p:tgtEl>
                                      </p:cBhvr>
                                      <p:to x="100000" y="100000"/>
                                    </p:animScale>
                                    <p:animScale>
                                      <p:cBhvr>
                                        <p:cTn id="83" dur="26">
                                          <p:stCondLst>
                                            <p:cond delay="1808"/>
                                          </p:stCondLst>
                                        </p:cTn>
                                        <p:tgtEl>
                                          <p:spTgt spid="7"/>
                                        </p:tgtEl>
                                      </p:cBhvr>
                                      <p:to x="100000" y="95000"/>
                                    </p:animScale>
                                    <p:animScale>
                                      <p:cBhvr>
                                        <p:cTn id="84"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645" y="1373239"/>
            <a:ext cx="4683519" cy="4916725"/>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2991" y="1373238"/>
            <a:ext cx="3997118" cy="4916725"/>
          </a:xfrm>
          <a:prstGeom prst="rect">
            <a:avLst/>
          </a:prstGeom>
        </p:spPr>
      </p:pic>
      <p:sp>
        <p:nvSpPr>
          <p:cNvPr id="4" name="TextBox 3"/>
          <p:cNvSpPr txBox="1"/>
          <p:nvPr/>
        </p:nvSpPr>
        <p:spPr>
          <a:xfrm>
            <a:off x="285645" y="591127"/>
            <a:ext cx="8932246" cy="646331"/>
          </a:xfrm>
          <a:prstGeom prst="rect">
            <a:avLst/>
          </a:prstGeom>
          <a:solidFill>
            <a:schemeClr val="accent5"/>
          </a:solidFill>
        </p:spPr>
        <p:txBody>
          <a:bodyPr wrap="square" rtlCol="0">
            <a:spAutoFit/>
          </a:bodyPr>
          <a:lstStyle/>
          <a:p>
            <a:r>
              <a:rPr lang="en-US" sz="3600" b="1" i="1" dirty="0" smtClean="0">
                <a:latin typeface="Times New Roman" panose="02020603050405020304" pitchFamily="18" charset="0"/>
                <a:cs typeface="Times New Roman" panose="02020603050405020304" pitchFamily="18" charset="0"/>
              </a:rPr>
              <a:t>   What are the women doing here?</a:t>
            </a:r>
            <a:endParaRPr lang="en-US" sz="3600" b="1"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066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6950" y="493180"/>
            <a:ext cx="9144214" cy="769441"/>
          </a:xfrm>
          <a:prstGeom prst="rect">
            <a:avLst/>
          </a:prstGeom>
          <a:solidFill>
            <a:schemeClr val="accent3">
              <a:lumMod val="40000"/>
              <a:lumOff val="60000"/>
            </a:schemeClr>
          </a:solidFill>
        </p:spPr>
        <p:txBody>
          <a:bodyPr wrap="square" rtlCol="0">
            <a:spAutoFit/>
          </a:bodyPr>
          <a:lstStyle/>
          <a:p>
            <a:r>
              <a:rPr lang="en-US" sz="4400" b="1" i="1" u="sng" dirty="0" smtClean="0"/>
              <a:t>        Key </a:t>
            </a:r>
            <a:r>
              <a:rPr lang="en-US" sz="4400" b="1" i="1" u="sng" dirty="0">
                <a:latin typeface="Times New Roman" pitchFamily="18" charset="0"/>
                <a:cs typeface="Times New Roman" pitchFamily="18" charset="0"/>
              </a:rPr>
              <a:t>Words</a:t>
            </a:r>
          </a:p>
        </p:txBody>
      </p:sp>
      <p:sp>
        <p:nvSpPr>
          <p:cNvPr id="3" name="TextBox 2"/>
          <p:cNvSpPr txBox="1"/>
          <p:nvPr/>
        </p:nvSpPr>
        <p:spPr>
          <a:xfrm>
            <a:off x="396949" y="2050627"/>
            <a:ext cx="1646991" cy="646331"/>
          </a:xfrm>
          <a:prstGeom prst="rect">
            <a:avLst/>
          </a:prstGeom>
          <a:solidFill>
            <a:schemeClr val="accent4"/>
          </a:solidFill>
        </p:spPr>
        <p:txBody>
          <a:bodyPr wrap="square" rtlCol="0">
            <a:spAutoFit/>
          </a:bodyPr>
          <a:lstStyle/>
          <a:p>
            <a:r>
              <a:rPr lang="en-US" sz="3600" dirty="0">
                <a:latin typeface="Times New Roman" panose="02020603050405020304" pitchFamily="18" charset="0"/>
                <a:cs typeface="Times New Roman" pitchFamily="18" charset="0"/>
              </a:rPr>
              <a:t>Quilt</a:t>
            </a:r>
          </a:p>
        </p:txBody>
      </p:sp>
      <p:pic>
        <p:nvPicPr>
          <p:cNvPr id="4" name="Picture 3">
            <a:extLst>
              <a:ext uri="{FF2B5EF4-FFF2-40B4-BE49-F238E27FC236}">
                <a16:creationId xmlns:a16="http://schemas.microsoft.com/office/drawing/2014/main" id="{5BDD5974-F72F-478F-9E62-BEB3BDD152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8078" y="1758241"/>
            <a:ext cx="2212669" cy="1474486"/>
          </a:xfrm>
          <a:prstGeom prst="rect">
            <a:avLst/>
          </a:prstGeom>
        </p:spPr>
      </p:pic>
      <p:sp>
        <p:nvSpPr>
          <p:cNvPr id="6" name="TextBox 5"/>
          <p:cNvSpPr txBox="1"/>
          <p:nvPr/>
        </p:nvSpPr>
        <p:spPr>
          <a:xfrm>
            <a:off x="4604885" y="2020561"/>
            <a:ext cx="5327099" cy="646331"/>
          </a:xfrm>
          <a:prstGeom prst="rect">
            <a:avLst/>
          </a:prstGeom>
          <a:solidFill>
            <a:schemeClr val="accent4"/>
          </a:solidFill>
        </p:spPr>
        <p:txBody>
          <a:bodyPr wrap="none" rtlCol="0">
            <a:spAutoFit/>
          </a:bodyPr>
          <a:lstStyle/>
          <a:p>
            <a:r>
              <a:rPr lang="en-US" sz="3600" dirty="0">
                <a:latin typeface="Times New Roman" panose="02020603050405020304" pitchFamily="18" charset="0"/>
                <a:cs typeface="Times New Roman" panose="02020603050405020304" pitchFamily="18" charset="0"/>
              </a:rPr>
              <a:t>a decorative cover for a bed</a:t>
            </a:r>
          </a:p>
        </p:txBody>
      </p:sp>
      <p:sp>
        <p:nvSpPr>
          <p:cNvPr id="7" name="TextBox 6"/>
          <p:cNvSpPr txBox="1"/>
          <p:nvPr/>
        </p:nvSpPr>
        <p:spPr>
          <a:xfrm>
            <a:off x="304800" y="4331854"/>
            <a:ext cx="1739140" cy="646331"/>
          </a:xfrm>
          <a:prstGeom prst="rect">
            <a:avLst/>
          </a:prstGeom>
          <a:solidFill>
            <a:schemeClr val="accent1"/>
          </a:solidFill>
        </p:spPr>
        <p:txBody>
          <a:bodyPr wrap="square" rtlCol="0">
            <a:spAutoFit/>
          </a:bodyPr>
          <a:lstStyle/>
          <a:p>
            <a:r>
              <a:rPr lang="en-US" sz="3600" dirty="0">
                <a:latin typeface="Times New Roman" panose="02020603050405020304" pitchFamily="18" charset="0"/>
                <a:cs typeface="Times New Roman" panose="02020603050405020304" pitchFamily="18" charset="0"/>
              </a:rPr>
              <a:t>artistic</a:t>
            </a:r>
            <a:endParaRPr lang="en-US" sz="3200" dirty="0">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A600E341-B0B6-4B1D-952F-34A55E3ECD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8078" y="3823856"/>
            <a:ext cx="2212669" cy="1644072"/>
          </a:xfrm>
          <a:prstGeom prst="rect">
            <a:avLst/>
          </a:prstGeom>
        </p:spPr>
      </p:pic>
      <p:sp>
        <p:nvSpPr>
          <p:cNvPr id="9" name="TextBox 8"/>
          <p:cNvSpPr txBox="1"/>
          <p:nvPr/>
        </p:nvSpPr>
        <p:spPr>
          <a:xfrm>
            <a:off x="4513874" y="4116410"/>
            <a:ext cx="6123792" cy="1077218"/>
          </a:xfrm>
          <a:prstGeom prst="rect">
            <a:avLst/>
          </a:prstGeom>
          <a:solidFill>
            <a:srgbClr val="92D050"/>
          </a:solidFill>
        </p:spPr>
        <p:txBody>
          <a:bodyPr wrap="none" rtlCol="0">
            <a:spAutoFit/>
          </a:bodyPr>
          <a:lstStyle/>
          <a:p>
            <a:r>
              <a:rPr lang="en-US" sz="3200" dirty="0">
                <a:latin typeface="Times New Roman" panose="02020603050405020304" pitchFamily="18" charset="0"/>
                <a:cs typeface="Times New Roman" panose="02020603050405020304" pitchFamily="18" charset="0"/>
              </a:rPr>
              <a:t>having or revealing natural creative </a:t>
            </a:r>
          </a:p>
          <a:p>
            <a:r>
              <a:rPr lang="en-US" sz="3200" dirty="0">
                <a:latin typeface="Times New Roman" panose="02020603050405020304" pitchFamily="18" charset="0"/>
                <a:cs typeface="Times New Roman" panose="02020603050405020304" pitchFamily="18" charset="0"/>
              </a:rPr>
              <a:t>skill </a:t>
            </a:r>
          </a:p>
        </p:txBody>
      </p:sp>
    </p:spTree>
    <p:extLst>
      <p:ext uri="{BB962C8B-B14F-4D97-AF65-F5344CB8AC3E}">
        <p14:creationId xmlns:p14="http://schemas.microsoft.com/office/powerpoint/2010/main" val="4017424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1000"/>
                                        <p:tgtEl>
                                          <p:spTgt spid="7">
                                            <p:txEl>
                                              <p:pRg st="0" end="0"/>
                                            </p:txEl>
                                          </p:spTgt>
                                        </p:tgtEl>
                                      </p:cBhvr>
                                    </p:animEffect>
                                    <p:anim calcmode="lin" valueType="num">
                                      <p:cBhvr>
                                        <p:cTn id="36"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9603BE-0FA4-4A7C-A042-AC415C63BA36}"/>
              </a:ext>
            </a:extLst>
          </p:cNvPr>
          <p:cNvSpPr txBox="1"/>
          <p:nvPr/>
        </p:nvSpPr>
        <p:spPr>
          <a:xfrm>
            <a:off x="285528" y="3989955"/>
            <a:ext cx="2613216" cy="646331"/>
          </a:xfrm>
          <a:prstGeom prst="rect">
            <a:avLst/>
          </a:prstGeom>
          <a:solidFill>
            <a:srgbClr val="FFC000"/>
          </a:solidFill>
        </p:spPr>
        <p:txBody>
          <a:bodyPr wrap="square" rtlCol="0">
            <a:spAutoFit/>
          </a:bodyPr>
          <a:lstStyle/>
          <a:p>
            <a:r>
              <a:rPr lang="en-US" sz="3600" dirty="0"/>
              <a:t>traditional</a:t>
            </a:r>
          </a:p>
        </p:txBody>
      </p:sp>
      <p:sp>
        <p:nvSpPr>
          <p:cNvPr id="3" name="TextBox 2">
            <a:extLst>
              <a:ext uri="{FF2B5EF4-FFF2-40B4-BE49-F238E27FC236}">
                <a16:creationId xmlns:a16="http://schemas.microsoft.com/office/drawing/2014/main" id="{3B397B37-5EE8-42CE-A45C-54A2DC8AA8BD}"/>
              </a:ext>
            </a:extLst>
          </p:cNvPr>
          <p:cNvSpPr txBox="1"/>
          <p:nvPr/>
        </p:nvSpPr>
        <p:spPr>
          <a:xfrm>
            <a:off x="6008125" y="3528291"/>
            <a:ext cx="5675875" cy="1569660"/>
          </a:xfrm>
          <a:prstGeom prst="rect">
            <a:avLst/>
          </a:prstGeom>
          <a:solidFill>
            <a:schemeClr val="accent1">
              <a:lumMod val="60000"/>
              <a:lumOff val="40000"/>
            </a:schemeClr>
          </a:solidFill>
        </p:spPr>
        <p:txBody>
          <a:bodyPr wrap="square" rtlCol="0">
            <a:spAutoFit/>
          </a:bodyPr>
          <a:lstStyle/>
          <a:p>
            <a:r>
              <a:rPr lang="en-US" sz="3200" dirty="0"/>
              <a:t>being part of the beliefs, customs</a:t>
            </a:r>
          </a:p>
          <a:p>
            <a:r>
              <a:rPr lang="en-US" sz="3200" dirty="0"/>
              <a:t>or way of life</a:t>
            </a:r>
          </a:p>
        </p:txBody>
      </p:sp>
      <p:sp>
        <p:nvSpPr>
          <p:cNvPr id="4" name="TextBox 3">
            <a:extLst>
              <a:ext uri="{FF2B5EF4-FFF2-40B4-BE49-F238E27FC236}">
                <a16:creationId xmlns:a16="http://schemas.microsoft.com/office/drawing/2014/main" id="{38C3C669-4588-4CF8-9429-B6442206578C}"/>
              </a:ext>
            </a:extLst>
          </p:cNvPr>
          <p:cNvSpPr txBox="1"/>
          <p:nvPr/>
        </p:nvSpPr>
        <p:spPr>
          <a:xfrm>
            <a:off x="122548" y="1350883"/>
            <a:ext cx="2939177" cy="646331"/>
          </a:xfrm>
          <a:prstGeom prst="rect">
            <a:avLst/>
          </a:prstGeom>
          <a:solidFill>
            <a:schemeClr val="accent6">
              <a:lumMod val="60000"/>
              <a:lumOff val="40000"/>
            </a:schemeClr>
          </a:solidFill>
        </p:spPr>
        <p:txBody>
          <a:bodyPr wrap="square" rtlCol="0">
            <a:spAutoFit/>
          </a:bodyPr>
          <a:lstStyle/>
          <a:p>
            <a:r>
              <a:rPr lang="en-US" sz="3600" dirty="0"/>
              <a:t>commercially</a:t>
            </a:r>
            <a:endParaRPr lang="en-US" sz="2400" dirty="0"/>
          </a:p>
        </p:txBody>
      </p:sp>
      <p:sp>
        <p:nvSpPr>
          <p:cNvPr id="5" name="TextBox 4">
            <a:extLst>
              <a:ext uri="{FF2B5EF4-FFF2-40B4-BE49-F238E27FC236}">
                <a16:creationId xmlns:a16="http://schemas.microsoft.com/office/drawing/2014/main" id="{791A7BAC-1024-4A3A-8645-0FF4FE424881}"/>
              </a:ext>
            </a:extLst>
          </p:cNvPr>
          <p:cNvSpPr txBox="1"/>
          <p:nvPr/>
        </p:nvSpPr>
        <p:spPr>
          <a:xfrm>
            <a:off x="6123709" y="917250"/>
            <a:ext cx="5560291" cy="1569660"/>
          </a:xfrm>
          <a:prstGeom prst="rect">
            <a:avLst/>
          </a:prstGeom>
          <a:solidFill>
            <a:schemeClr val="accent1">
              <a:lumMod val="60000"/>
              <a:lumOff val="40000"/>
            </a:schemeClr>
          </a:solidFill>
        </p:spPr>
        <p:txBody>
          <a:bodyPr wrap="square" rtlCol="0">
            <a:spAutoFit/>
          </a:bodyPr>
          <a:lstStyle/>
          <a:p>
            <a:r>
              <a:rPr lang="en-US" sz="3200" dirty="0"/>
              <a:t>connected with the buying </a:t>
            </a:r>
          </a:p>
          <a:p>
            <a:r>
              <a:rPr lang="en-US" sz="3200" dirty="0"/>
              <a:t>and selling of goods and services </a:t>
            </a:r>
          </a:p>
        </p:txBody>
      </p:sp>
      <p:pic>
        <p:nvPicPr>
          <p:cNvPr id="6" name="Picture 5">
            <a:extLst>
              <a:ext uri="{FF2B5EF4-FFF2-40B4-BE49-F238E27FC236}">
                <a16:creationId xmlns:a16="http://schemas.microsoft.com/office/drawing/2014/main" id="{C3AD38D5-A996-4E65-998C-E172E44D7B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4327" y="798177"/>
            <a:ext cx="2516780" cy="1751744"/>
          </a:xfrm>
          <a:prstGeom prst="rect">
            <a:avLst/>
          </a:prstGeom>
        </p:spPr>
      </p:pic>
      <p:pic>
        <p:nvPicPr>
          <p:cNvPr id="7" name="Picture 6">
            <a:extLst>
              <a:ext uri="{FF2B5EF4-FFF2-40B4-BE49-F238E27FC236}">
                <a16:creationId xmlns:a16="http://schemas.microsoft.com/office/drawing/2014/main" id="{80168B1C-6274-4974-9CED-D0D08189B0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4327" y="3528291"/>
            <a:ext cx="2516780" cy="1690840"/>
          </a:xfrm>
          <a:prstGeom prst="rect">
            <a:avLst/>
          </a:prstGeom>
        </p:spPr>
      </p:pic>
    </p:spTree>
    <p:extLst>
      <p:ext uri="{BB962C8B-B14F-4D97-AF65-F5344CB8AC3E}">
        <p14:creationId xmlns:p14="http://schemas.microsoft.com/office/powerpoint/2010/main" val="1637841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1000"/>
                                        <p:tgtEl>
                                          <p:spTgt spid="3"/>
                                        </p:tgtEl>
                                      </p:cBhvr>
                                    </p:animEffect>
                                    <p:anim calcmode="lin" valueType="num">
                                      <p:cBhvr>
                                        <p:cTn id="43" dur="1000" fill="hold"/>
                                        <p:tgtEl>
                                          <p:spTgt spid="3"/>
                                        </p:tgtEl>
                                        <p:attrNameLst>
                                          <p:attrName>ppt_x</p:attrName>
                                        </p:attrNameLst>
                                      </p:cBhvr>
                                      <p:tavLst>
                                        <p:tav tm="0">
                                          <p:val>
                                            <p:strVal val="#ppt_x"/>
                                          </p:val>
                                        </p:tav>
                                        <p:tav tm="100000">
                                          <p:val>
                                            <p:strVal val="#ppt_x"/>
                                          </p:val>
                                        </p:tav>
                                      </p:tavLst>
                                    </p:anim>
                                    <p:anim calcmode="lin" valueType="num">
                                      <p:cBhvr>
                                        <p:cTn id="4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7C3BE0-8538-475A-A937-083FD2B4D126}"/>
              </a:ext>
            </a:extLst>
          </p:cNvPr>
          <p:cNvSpPr txBox="1"/>
          <p:nvPr/>
        </p:nvSpPr>
        <p:spPr>
          <a:xfrm>
            <a:off x="190082" y="1551470"/>
            <a:ext cx="1826141" cy="646331"/>
          </a:xfrm>
          <a:prstGeom prst="rect">
            <a:avLst/>
          </a:prstGeom>
          <a:solidFill>
            <a:schemeClr val="accent1">
              <a:lumMod val="40000"/>
              <a:lumOff val="60000"/>
            </a:schemeClr>
          </a:solidFill>
        </p:spPr>
        <p:txBody>
          <a:bodyPr wrap="none" rtlCol="0">
            <a:spAutoFit/>
          </a:bodyPr>
          <a:lstStyle/>
          <a:p>
            <a:r>
              <a:rPr lang="en-US" sz="3600" dirty="0"/>
              <a:t>demand</a:t>
            </a:r>
            <a:endParaRPr lang="en-US" sz="2800" dirty="0"/>
          </a:p>
        </p:txBody>
      </p:sp>
      <p:sp>
        <p:nvSpPr>
          <p:cNvPr id="3" name="TextBox 2">
            <a:extLst>
              <a:ext uri="{FF2B5EF4-FFF2-40B4-BE49-F238E27FC236}">
                <a16:creationId xmlns:a16="http://schemas.microsoft.com/office/drawing/2014/main" id="{C758DCC2-4666-4269-BF01-99866E55CE5C}"/>
              </a:ext>
            </a:extLst>
          </p:cNvPr>
          <p:cNvSpPr txBox="1"/>
          <p:nvPr/>
        </p:nvSpPr>
        <p:spPr>
          <a:xfrm>
            <a:off x="4982552" y="1613026"/>
            <a:ext cx="5694188" cy="584775"/>
          </a:xfrm>
          <a:prstGeom prst="rect">
            <a:avLst/>
          </a:prstGeom>
          <a:solidFill>
            <a:schemeClr val="accent1">
              <a:lumMod val="40000"/>
              <a:lumOff val="60000"/>
            </a:schemeClr>
          </a:solidFill>
        </p:spPr>
        <p:txBody>
          <a:bodyPr wrap="none" rtlCol="0">
            <a:spAutoFit/>
          </a:bodyPr>
          <a:lstStyle/>
          <a:p>
            <a:r>
              <a:rPr lang="en-US" sz="3200" dirty="0"/>
              <a:t>a very firm request for needs </a:t>
            </a:r>
          </a:p>
        </p:txBody>
      </p:sp>
      <p:sp>
        <p:nvSpPr>
          <p:cNvPr id="4" name="TextBox 3">
            <a:extLst>
              <a:ext uri="{FF2B5EF4-FFF2-40B4-BE49-F238E27FC236}">
                <a16:creationId xmlns:a16="http://schemas.microsoft.com/office/drawing/2014/main" id="{F72536C2-9255-4F06-9165-B131694D1F20}"/>
              </a:ext>
            </a:extLst>
          </p:cNvPr>
          <p:cNvSpPr txBox="1"/>
          <p:nvPr/>
        </p:nvSpPr>
        <p:spPr>
          <a:xfrm>
            <a:off x="237371" y="4034240"/>
            <a:ext cx="1731564" cy="646331"/>
          </a:xfrm>
          <a:prstGeom prst="rect">
            <a:avLst/>
          </a:prstGeom>
          <a:solidFill>
            <a:schemeClr val="accent3">
              <a:lumMod val="75000"/>
            </a:schemeClr>
          </a:solidFill>
        </p:spPr>
        <p:txBody>
          <a:bodyPr wrap="none" rtlCol="0">
            <a:spAutoFit/>
          </a:bodyPr>
          <a:lstStyle/>
          <a:p>
            <a:r>
              <a:rPr lang="en-US" sz="3600" dirty="0"/>
              <a:t>pattern</a:t>
            </a:r>
          </a:p>
        </p:txBody>
      </p:sp>
      <p:sp>
        <p:nvSpPr>
          <p:cNvPr id="5" name="TextBox 4">
            <a:extLst>
              <a:ext uri="{FF2B5EF4-FFF2-40B4-BE49-F238E27FC236}">
                <a16:creationId xmlns:a16="http://schemas.microsoft.com/office/drawing/2014/main" id="{47682BEA-E287-4913-B584-DB233F11389B}"/>
              </a:ext>
            </a:extLst>
          </p:cNvPr>
          <p:cNvSpPr txBox="1"/>
          <p:nvPr/>
        </p:nvSpPr>
        <p:spPr>
          <a:xfrm>
            <a:off x="4982550" y="3818796"/>
            <a:ext cx="6599849" cy="1077218"/>
          </a:xfrm>
          <a:prstGeom prst="rect">
            <a:avLst/>
          </a:prstGeom>
          <a:solidFill>
            <a:schemeClr val="accent3">
              <a:lumMod val="75000"/>
            </a:schemeClr>
          </a:solidFill>
        </p:spPr>
        <p:txBody>
          <a:bodyPr wrap="square" rtlCol="0">
            <a:spAutoFit/>
          </a:bodyPr>
          <a:lstStyle/>
          <a:p>
            <a:r>
              <a:rPr lang="en-US" sz="3200" dirty="0"/>
              <a:t>a model  or design used as </a:t>
            </a:r>
            <a:r>
              <a:rPr lang="en-US" sz="3200" dirty="0" smtClean="0"/>
              <a:t>a  </a:t>
            </a:r>
            <a:r>
              <a:rPr lang="en-US" sz="3200" dirty="0"/>
              <a:t>guide </a:t>
            </a:r>
          </a:p>
          <a:p>
            <a:r>
              <a:rPr lang="en-US" sz="3200" dirty="0"/>
              <a:t>in needle work and other crafts     </a:t>
            </a:r>
          </a:p>
        </p:txBody>
      </p:sp>
      <p:pic>
        <p:nvPicPr>
          <p:cNvPr id="6" name="Picture 5">
            <a:extLst>
              <a:ext uri="{FF2B5EF4-FFF2-40B4-BE49-F238E27FC236}">
                <a16:creationId xmlns:a16="http://schemas.microsoft.com/office/drawing/2014/main" id="{DF151659-801B-43E1-8EA2-ADEDEAF640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3344" y="1094549"/>
            <a:ext cx="2422690" cy="1621730"/>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3400" b="13378"/>
          <a:stretch/>
        </p:blipFill>
        <p:spPr>
          <a:xfrm>
            <a:off x="2221536" y="3475783"/>
            <a:ext cx="2594498" cy="1763244"/>
          </a:xfrm>
          <a:prstGeom prst="rect">
            <a:avLst/>
          </a:prstGeom>
        </p:spPr>
      </p:pic>
    </p:spTree>
    <p:extLst>
      <p:ext uri="{BB962C8B-B14F-4D97-AF65-F5344CB8AC3E}">
        <p14:creationId xmlns:p14="http://schemas.microsoft.com/office/powerpoint/2010/main" val="266278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4109" y="424873"/>
            <a:ext cx="8709891" cy="584775"/>
          </a:xfrm>
          <a:prstGeom prst="rect">
            <a:avLst/>
          </a:prstGeom>
          <a:solidFill>
            <a:schemeClr val="accent4">
              <a:lumMod val="20000"/>
              <a:lumOff val="80000"/>
            </a:schemeClr>
          </a:solidFill>
        </p:spPr>
        <p:txBody>
          <a:bodyPr wrap="square" rtlCol="0">
            <a:spAutoFit/>
          </a:bodyPr>
          <a:lstStyle/>
          <a:p>
            <a:r>
              <a:rPr lang="en-US" sz="3200" b="1" i="1" dirty="0" smtClean="0"/>
              <a:t>Read the following text silently;</a:t>
            </a:r>
            <a:endParaRPr lang="en-US" sz="3200" b="1" i="1" dirty="0"/>
          </a:p>
        </p:txBody>
      </p:sp>
      <p:sp>
        <p:nvSpPr>
          <p:cNvPr id="3" name="Rectangle 2"/>
          <p:cNvSpPr/>
          <p:nvPr/>
        </p:nvSpPr>
        <p:spPr>
          <a:xfrm>
            <a:off x="434109" y="1305342"/>
            <a:ext cx="8709891" cy="5262979"/>
          </a:xfrm>
          <a:prstGeom prst="rect">
            <a:avLst/>
          </a:prstGeom>
          <a:solidFill>
            <a:schemeClr val="bg1"/>
          </a:solidFill>
        </p:spPr>
        <p:txBody>
          <a:bodyPr wrap="square">
            <a:spAutoFit/>
          </a:bodyPr>
          <a:lstStyle/>
          <a:p>
            <a:pPr algn="just"/>
            <a:r>
              <a:rPr lang="en-US" sz="2400" b="1" dirty="0" err="1">
                <a:latin typeface="Times New Roman" panose="02020603050405020304" pitchFamily="18" charset="0"/>
                <a:cs typeface="Times New Roman" panose="02020603050405020304" pitchFamily="18" charset="0"/>
              </a:rPr>
              <a:t>Nakshi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kantha</a:t>
            </a:r>
            <a:r>
              <a:rPr lang="en-US" sz="2400" b="1" dirty="0">
                <a:latin typeface="Times New Roman" panose="02020603050405020304" pitchFamily="18" charset="0"/>
                <a:cs typeface="Times New Roman" panose="02020603050405020304" pitchFamily="18" charset="0"/>
              </a:rPr>
              <a:t> is a kind of embroidered quilt. The name was taken from the Bangla word, '</a:t>
            </a:r>
            <a:r>
              <a:rPr lang="en-US" sz="2400" b="1" dirty="0" err="1">
                <a:latin typeface="Times New Roman" panose="02020603050405020304" pitchFamily="18" charset="0"/>
                <a:cs typeface="Times New Roman" panose="02020603050405020304" pitchFamily="18" charset="0"/>
              </a:rPr>
              <a:t>naksha</a:t>
            </a:r>
            <a:r>
              <a:rPr lang="en-US" sz="2400" b="1" dirty="0">
                <a:latin typeface="Times New Roman" panose="02020603050405020304" pitchFamily="18" charset="0"/>
                <a:cs typeface="Times New Roman" panose="02020603050405020304" pitchFamily="18" charset="0"/>
              </a:rPr>
              <a:t>' which means artistic pattern. It is a kind of traditional craft and is said to be indigenous to Bangladesh and West Bengal in India. The art has been </a:t>
            </a:r>
            <a:r>
              <a:rPr lang="en-US" sz="2400" b="1" dirty="0" err="1">
                <a:latin typeface="Times New Roman" panose="02020603050405020304" pitchFamily="18" charset="0"/>
                <a:cs typeface="Times New Roman" panose="02020603050405020304" pitchFamily="18" charset="0"/>
              </a:rPr>
              <a:t>practised</a:t>
            </a:r>
            <a:r>
              <a:rPr lang="en-US" sz="2400" b="1" dirty="0">
                <a:latin typeface="Times New Roman" panose="02020603050405020304" pitchFamily="18" charset="0"/>
                <a:cs typeface="Times New Roman" panose="02020603050405020304" pitchFamily="18" charset="0"/>
              </a:rPr>
              <a:t> in rural Bengal for centuries. The name </a:t>
            </a:r>
            <a:r>
              <a:rPr lang="en-US" sz="2400" b="1" dirty="0" err="1">
                <a:latin typeface="Times New Roman" panose="02020603050405020304" pitchFamily="18" charset="0"/>
                <a:cs typeface="Times New Roman" panose="02020603050405020304" pitchFamily="18" charset="0"/>
              </a:rPr>
              <a:t>Nakshi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Kantha</a:t>
            </a:r>
            <a:r>
              <a:rPr lang="en-US" sz="2400" b="1" dirty="0">
                <a:latin typeface="Times New Roman" panose="02020603050405020304" pitchFamily="18" charset="0"/>
                <a:cs typeface="Times New Roman" panose="02020603050405020304" pitchFamily="18" charset="0"/>
              </a:rPr>
              <a:t> became popular after the poet </a:t>
            </a:r>
            <a:r>
              <a:rPr lang="en-US" sz="2400" b="1" dirty="0" err="1">
                <a:latin typeface="Times New Roman" panose="02020603050405020304" pitchFamily="18" charset="0"/>
                <a:cs typeface="Times New Roman" panose="02020603050405020304" pitchFamily="18" charset="0"/>
              </a:rPr>
              <a:t>Jasimuddin's</a:t>
            </a:r>
            <a:r>
              <a:rPr lang="en-US" sz="2400" b="1" dirty="0">
                <a:latin typeface="Times New Roman" panose="02020603050405020304" pitchFamily="18" charset="0"/>
                <a:cs typeface="Times New Roman" panose="02020603050405020304" pitchFamily="18" charset="0"/>
              </a:rPr>
              <a:t> poem '</a:t>
            </a:r>
            <a:r>
              <a:rPr lang="en-US" sz="2400" b="1" dirty="0" err="1">
                <a:latin typeface="Times New Roman" panose="02020603050405020304" pitchFamily="18" charset="0"/>
                <a:cs typeface="Times New Roman" panose="02020603050405020304" pitchFamily="18" charset="0"/>
              </a:rPr>
              <a:t>Nakshi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Kanthar</a:t>
            </a:r>
            <a:r>
              <a:rPr lang="en-US" sz="2400" b="1" dirty="0">
                <a:latin typeface="Times New Roman" panose="02020603050405020304" pitchFamily="18" charset="0"/>
                <a:cs typeface="Times New Roman" panose="02020603050405020304" pitchFamily="18" charset="0"/>
              </a:rPr>
              <a:t> Math' was published in 1929.Traditional </a:t>
            </a:r>
            <a:r>
              <a:rPr lang="en-US" sz="2400" b="1" dirty="0" err="1">
                <a:latin typeface="Times New Roman" panose="02020603050405020304" pitchFamily="18" charset="0"/>
                <a:cs typeface="Times New Roman" panose="02020603050405020304" pitchFamily="18" charset="0"/>
              </a:rPr>
              <a:t>kanthas</a:t>
            </a:r>
            <a:r>
              <a:rPr lang="en-US" sz="2400" b="1" dirty="0">
                <a:latin typeface="Times New Roman" panose="02020603050405020304" pitchFamily="18" charset="0"/>
                <a:cs typeface="Times New Roman" panose="02020603050405020304" pitchFamily="18" charset="0"/>
              </a:rPr>
              <a:t> are made for family use. Old or new cloth and thread are used to make these quilts. </a:t>
            </a:r>
            <a:r>
              <a:rPr lang="en-US" sz="2400" b="1" dirty="0" err="1">
                <a:latin typeface="Times New Roman" panose="02020603050405020304" pitchFamily="18" charset="0"/>
                <a:cs typeface="Times New Roman" panose="02020603050405020304" pitchFamily="18" charset="0"/>
              </a:rPr>
              <a:t>Mymensingh</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Jamalpur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Rajshahi</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Faridpur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Bogura</a:t>
            </a:r>
            <a:r>
              <a:rPr lang="en-US" sz="2400" b="1" dirty="0">
                <a:latin typeface="Times New Roman" panose="02020603050405020304" pitchFamily="18" charset="0"/>
                <a:cs typeface="Times New Roman" panose="02020603050405020304" pitchFamily="18" charset="0"/>
              </a:rPr>
              <a:t> and </a:t>
            </a:r>
            <a:r>
              <a:rPr lang="en-US" sz="2400" b="1" dirty="0" err="1">
                <a:latin typeface="Times New Roman" panose="02020603050405020304" pitchFamily="18" charset="0"/>
                <a:cs typeface="Times New Roman" panose="02020603050405020304" pitchFamily="18" charset="0"/>
              </a:rPr>
              <a:t>Jashore</a:t>
            </a:r>
            <a:r>
              <a:rPr lang="en-US" sz="2400" b="1" dirty="0">
                <a:latin typeface="Times New Roman" panose="02020603050405020304" pitchFamily="18" charset="0"/>
                <a:cs typeface="Times New Roman" panose="02020603050405020304" pitchFamily="18" charset="0"/>
              </a:rPr>
              <a:t> are most famous for this craft. Now it is produced commercially. You can find them in many expensive handicraft shops in cities. The quilts are now in great demand because of the </a:t>
            </a:r>
            <a:r>
              <a:rPr lang="en-US" sz="2400" b="1" dirty="0" err="1">
                <a:latin typeface="Times New Roman" panose="02020603050405020304" pitchFamily="18" charset="0"/>
                <a:cs typeface="Times New Roman" panose="02020603050405020304" pitchFamily="18" charset="0"/>
              </a:rPr>
              <a:t>colourful</a:t>
            </a:r>
            <a:r>
              <a:rPr lang="en-US" sz="2400" b="1" dirty="0">
                <a:latin typeface="Times New Roman" panose="02020603050405020304" pitchFamily="18" charset="0"/>
                <a:cs typeface="Times New Roman" panose="02020603050405020304" pitchFamily="18" charset="0"/>
              </a:rPr>
              <a:t> patterns and designs embroidered on them.</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25971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9455" y="261081"/>
            <a:ext cx="9051636" cy="923330"/>
          </a:xfrm>
          <a:prstGeom prst="rect">
            <a:avLst/>
          </a:prstGeom>
          <a:solidFill>
            <a:schemeClr val="accent2">
              <a:lumMod val="40000"/>
              <a:lumOff val="60000"/>
            </a:schemeClr>
          </a:solidFill>
          <a:ln w="19050">
            <a:solidFill>
              <a:schemeClr val="tx1"/>
            </a:solidFill>
          </a:ln>
        </p:spPr>
        <p:txBody>
          <a:bodyPr wrap="square" lIns="91440" tIns="45720" rIns="91440" bIns="45720">
            <a:spAutoFit/>
          </a:bodyPr>
          <a:lstStyle/>
          <a:p>
            <a:pPr algn="ct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Individual work</a:t>
            </a:r>
            <a:endPar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5" name="TextBox 4"/>
          <p:cNvSpPr txBox="1"/>
          <p:nvPr/>
        </p:nvSpPr>
        <p:spPr>
          <a:xfrm>
            <a:off x="369455" y="1330159"/>
            <a:ext cx="9051635" cy="400110"/>
          </a:xfrm>
          <a:prstGeom prst="rect">
            <a:avLst/>
          </a:prstGeom>
          <a:solidFill>
            <a:schemeClr val="accent1">
              <a:lumMod val="60000"/>
              <a:lumOff val="40000"/>
            </a:schemeClr>
          </a:solidFill>
          <a:ln w="12700">
            <a:solidFill>
              <a:schemeClr val="tx1"/>
            </a:solidFill>
          </a:ln>
        </p:spPr>
        <p:txBody>
          <a:bodyPr wrap="square" rtlCol="0">
            <a:spAutoFit/>
          </a:bodyPr>
          <a:lstStyle/>
          <a:p>
            <a:pPr marL="285750" indent="-285750">
              <a:buFont typeface="Wingdings" panose="05000000000000000000" pitchFamily="2" charset="2"/>
              <a:buChar char="v"/>
            </a:pPr>
            <a:r>
              <a:rPr lang="en-US" sz="2000" b="1" i="1" dirty="0" smtClean="0">
                <a:latin typeface="Times New Roman" panose="02020603050405020304" pitchFamily="18" charset="0"/>
                <a:cs typeface="Times New Roman" panose="02020603050405020304" pitchFamily="18" charset="0"/>
              </a:rPr>
              <a:t> </a:t>
            </a:r>
            <a:r>
              <a:rPr lang="en-US" sz="2000" b="1" i="1" dirty="0">
                <a:latin typeface="Times New Roman" panose="02020603050405020304" pitchFamily="18" charset="0"/>
                <a:cs typeface="Times New Roman" panose="02020603050405020304" pitchFamily="18" charset="0"/>
              </a:rPr>
              <a:t>Complete the sentence with clues given. There are more words than necessary.</a:t>
            </a:r>
          </a:p>
        </p:txBody>
      </p:sp>
      <p:sp>
        <p:nvSpPr>
          <p:cNvPr id="6" name="TextBox 5"/>
          <p:cNvSpPr txBox="1"/>
          <p:nvPr/>
        </p:nvSpPr>
        <p:spPr>
          <a:xfrm>
            <a:off x="655781" y="2013527"/>
            <a:ext cx="8765309" cy="369332"/>
          </a:xfrm>
          <a:prstGeom prst="rect">
            <a:avLst/>
          </a:prstGeom>
          <a:noFill/>
          <a:ln w="28575">
            <a:solidFill>
              <a:schemeClr val="tx1"/>
            </a:solidFill>
          </a:ln>
        </p:spPr>
        <p:txBody>
          <a:bodyPr wrap="square" rtlCol="0">
            <a:spAutoFit/>
          </a:bodyPr>
          <a:lstStyle/>
          <a:p>
            <a:r>
              <a:rPr lang="en-US" dirty="0" smtClean="0"/>
              <a:t>Bengali  patterns  embroidery  years  fashion  art  rural designs  quilt  </a:t>
            </a:r>
            <a:r>
              <a:rPr lang="en-US" dirty="0" err="1" smtClean="0"/>
              <a:t>naksha</a:t>
            </a:r>
            <a:endParaRPr lang="en-US" dirty="0"/>
          </a:p>
        </p:txBody>
      </p:sp>
      <p:sp>
        <p:nvSpPr>
          <p:cNvPr id="7" name="TextBox 6"/>
          <p:cNvSpPr txBox="1"/>
          <p:nvPr/>
        </p:nvSpPr>
        <p:spPr>
          <a:xfrm>
            <a:off x="655781" y="2666117"/>
            <a:ext cx="8769957" cy="3331938"/>
          </a:xfrm>
          <a:prstGeom prst="rect">
            <a:avLst/>
          </a:prstGeom>
          <a:solidFill>
            <a:schemeClr val="accent2">
              <a:lumMod val="20000"/>
              <a:lumOff val="80000"/>
            </a:schemeClr>
          </a:solidFill>
        </p:spPr>
        <p:txBody>
          <a:bodyPr wrap="square" rtlCol="0">
            <a:spAutoFit/>
          </a:bodyPr>
          <a:lstStyle/>
          <a:p>
            <a:pPr marL="342900" indent="-342900">
              <a:lnSpc>
                <a:spcPct val="200000"/>
              </a:lnSpc>
              <a:buFont typeface="+mj-lt"/>
              <a:buAutoNum type="arabicPeriod"/>
            </a:pPr>
            <a:r>
              <a:rPr lang="en-US" b="1" i="1" dirty="0" err="1">
                <a:latin typeface="Times New Roman" panose="02020603050405020304" pitchFamily="18" charset="0"/>
                <a:cs typeface="Times New Roman" panose="02020603050405020304" pitchFamily="18" charset="0"/>
              </a:rPr>
              <a:t>Naksha</a:t>
            </a:r>
            <a:r>
              <a:rPr lang="en-US" b="1" i="1" dirty="0">
                <a:latin typeface="Times New Roman" panose="02020603050405020304" pitchFamily="18" charset="0"/>
                <a:cs typeface="Times New Roman" panose="02020603050405020304" pitchFamily="18" charset="0"/>
              </a:rPr>
              <a:t> means artistic </a:t>
            </a:r>
            <a:r>
              <a:rPr lang="en-US" b="1" i="1" dirty="0" smtClean="0">
                <a:latin typeface="Times New Roman" panose="02020603050405020304" pitchFamily="18" charset="0"/>
                <a:cs typeface="Times New Roman" panose="02020603050405020304" pitchFamily="18" charset="0"/>
              </a:rPr>
              <a:t>  ______.</a:t>
            </a:r>
          </a:p>
          <a:p>
            <a:pPr marL="342900" indent="-342900">
              <a:lnSpc>
                <a:spcPct val="200000"/>
              </a:lnSpc>
              <a:buFont typeface="+mj-lt"/>
              <a:buAutoNum type="arabicPeriod"/>
            </a:pPr>
            <a:r>
              <a:rPr lang="en-US" b="1" i="1" dirty="0" smtClean="0">
                <a:latin typeface="Times New Roman" panose="02020603050405020304" pitchFamily="18" charset="0"/>
                <a:cs typeface="Times New Roman" panose="02020603050405020304" pitchFamily="18" charset="0"/>
              </a:rPr>
              <a:t> The name was taken from a _______  word.</a:t>
            </a:r>
          </a:p>
          <a:p>
            <a:pPr marL="342900" indent="-342900">
              <a:lnSpc>
                <a:spcPct val="200000"/>
              </a:lnSpc>
              <a:buFont typeface="+mj-lt"/>
              <a:buAutoNum type="arabicPeriod"/>
            </a:pPr>
            <a:r>
              <a:rPr lang="en-US" b="1" i="1" dirty="0" smtClean="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The art has been  </a:t>
            </a:r>
            <a:r>
              <a:rPr lang="en-US" b="1" i="1" dirty="0" err="1">
                <a:latin typeface="Times New Roman" panose="02020603050405020304" pitchFamily="18" charset="0"/>
                <a:cs typeface="Times New Roman" panose="02020603050405020304" pitchFamily="18" charset="0"/>
              </a:rPr>
              <a:t>practised</a:t>
            </a:r>
            <a:r>
              <a:rPr lang="en-US" b="1" i="1" dirty="0">
                <a:latin typeface="Times New Roman" panose="02020603050405020304" pitchFamily="18" charset="0"/>
                <a:cs typeface="Times New Roman" panose="02020603050405020304" pitchFamily="18" charset="0"/>
              </a:rPr>
              <a:t> in </a:t>
            </a:r>
            <a:r>
              <a:rPr lang="en-US" b="1" i="1" dirty="0" smtClean="0">
                <a:latin typeface="Times New Roman" panose="02020603050405020304" pitchFamily="18" charset="0"/>
                <a:cs typeface="Times New Roman" panose="02020603050405020304" pitchFamily="18" charset="0"/>
              </a:rPr>
              <a:t>_______ </a:t>
            </a:r>
            <a:r>
              <a:rPr lang="en-US" b="1" i="1" dirty="0">
                <a:latin typeface="Times New Roman" panose="02020603050405020304" pitchFamily="18" charset="0"/>
                <a:cs typeface="Times New Roman" panose="02020603050405020304" pitchFamily="18" charset="0"/>
              </a:rPr>
              <a:t>Bengal for </a:t>
            </a:r>
            <a:r>
              <a:rPr lang="en-US" b="1" i="1" dirty="0" smtClean="0">
                <a:latin typeface="Times New Roman" panose="02020603050405020304" pitchFamily="18" charset="0"/>
                <a:cs typeface="Times New Roman" panose="02020603050405020304" pitchFamily="18" charset="0"/>
              </a:rPr>
              <a:t>_______.</a:t>
            </a:r>
            <a:endParaRPr lang="en-US" b="1" i="1" dirty="0">
              <a:latin typeface="Times New Roman" panose="02020603050405020304" pitchFamily="18" charset="0"/>
              <a:cs typeface="Times New Roman" panose="02020603050405020304" pitchFamily="18" charset="0"/>
            </a:endParaRPr>
          </a:p>
          <a:p>
            <a:pPr marL="342900" indent="-342900">
              <a:lnSpc>
                <a:spcPct val="200000"/>
              </a:lnSpc>
              <a:buFont typeface="+mj-lt"/>
              <a:buAutoNum type="arabicPeriod"/>
            </a:pP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Nakshi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kanthas</a:t>
            </a:r>
            <a:r>
              <a:rPr lang="en-US" b="1" i="1" dirty="0">
                <a:latin typeface="Times New Roman" panose="02020603050405020304" pitchFamily="18" charset="0"/>
                <a:cs typeface="Times New Roman" panose="02020603050405020304" pitchFamily="18" charset="0"/>
              </a:rPr>
              <a:t> are now sold </a:t>
            </a:r>
            <a:r>
              <a:rPr lang="en-US" b="1" i="1" dirty="0" smtClean="0">
                <a:latin typeface="Times New Roman" panose="02020603050405020304" pitchFamily="18" charset="0"/>
                <a:cs typeface="Times New Roman" panose="02020603050405020304" pitchFamily="18" charset="0"/>
              </a:rPr>
              <a:t>in ___________shops</a:t>
            </a:r>
            <a:r>
              <a:rPr lang="en-US" b="1" i="1" dirty="0">
                <a:latin typeface="Times New Roman" panose="02020603050405020304" pitchFamily="18" charset="0"/>
                <a:cs typeface="Times New Roman" panose="02020603050405020304" pitchFamily="18" charset="0"/>
              </a:rPr>
              <a:t>.</a:t>
            </a:r>
          </a:p>
          <a:p>
            <a:pPr marL="342900" indent="-342900">
              <a:lnSpc>
                <a:spcPct val="200000"/>
              </a:lnSpc>
              <a:buFont typeface="+mj-lt"/>
              <a:buAutoNum type="arabicPeriod"/>
            </a:pP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Nakshi</a:t>
            </a:r>
            <a:r>
              <a:rPr lang="en-US" b="1" i="1" dirty="0">
                <a:latin typeface="Times New Roman" panose="02020603050405020304" pitchFamily="18" charset="0"/>
                <a:cs typeface="Times New Roman" panose="02020603050405020304" pitchFamily="18" charset="0"/>
              </a:rPr>
              <a:t> </a:t>
            </a:r>
            <a:r>
              <a:rPr lang="en-US" b="1" i="1" dirty="0" err="1">
                <a:latin typeface="Times New Roman" panose="02020603050405020304" pitchFamily="18" charset="0"/>
                <a:cs typeface="Times New Roman" panose="02020603050405020304" pitchFamily="18" charset="0"/>
              </a:rPr>
              <a:t>kanthas</a:t>
            </a:r>
            <a:r>
              <a:rPr lang="en-US" b="1" i="1" dirty="0">
                <a:latin typeface="Times New Roman" panose="02020603050405020304" pitchFamily="18" charset="0"/>
                <a:cs typeface="Times New Roman" panose="02020603050405020304" pitchFamily="18" charset="0"/>
              </a:rPr>
              <a:t> are in great demand </a:t>
            </a:r>
            <a:r>
              <a:rPr lang="en-US" b="1" i="1" dirty="0" smtClean="0">
                <a:latin typeface="Times New Roman" panose="02020603050405020304" pitchFamily="18" charset="0"/>
                <a:cs typeface="Times New Roman" panose="02020603050405020304" pitchFamily="18" charset="0"/>
              </a:rPr>
              <a:t>because </a:t>
            </a:r>
            <a:r>
              <a:rPr lang="en-US" b="1" i="1" dirty="0">
                <a:latin typeface="Times New Roman" panose="02020603050405020304" pitchFamily="18" charset="0"/>
                <a:cs typeface="Times New Roman" panose="02020603050405020304" pitchFamily="18" charset="0"/>
              </a:rPr>
              <a:t>of their </a:t>
            </a:r>
            <a:r>
              <a:rPr lang="en-US" b="1" i="1" dirty="0" err="1">
                <a:latin typeface="Times New Roman" panose="02020603050405020304" pitchFamily="18" charset="0"/>
                <a:cs typeface="Times New Roman" panose="02020603050405020304" pitchFamily="18" charset="0"/>
              </a:rPr>
              <a:t>colourful</a:t>
            </a:r>
            <a:r>
              <a:rPr lang="en-US" b="1" i="1" dirty="0">
                <a:latin typeface="Times New Roman" panose="02020603050405020304" pitchFamily="18" charset="0"/>
                <a:cs typeface="Times New Roman" panose="02020603050405020304" pitchFamily="18" charset="0"/>
              </a:rPr>
              <a:t> </a:t>
            </a:r>
            <a:r>
              <a:rPr lang="en-US" b="1" i="1" dirty="0" smtClean="0">
                <a:latin typeface="Times New Roman" panose="02020603050405020304" pitchFamily="18" charset="0"/>
                <a:cs typeface="Times New Roman" panose="02020603050405020304" pitchFamily="18" charset="0"/>
              </a:rPr>
              <a:t>______    </a:t>
            </a:r>
            <a:r>
              <a:rPr lang="en-US" b="1" i="1" dirty="0">
                <a:latin typeface="Times New Roman" panose="02020603050405020304" pitchFamily="18" charset="0"/>
                <a:cs typeface="Times New Roman" panose="02020603050405020304" pitchFamily="18" charset="0"/>
              </a:rPr>
              <a:t>and </a:t>
            </a:r>
            <a:r>
              <a:rPr lang="en-US" b="1" i="1" dirty="0" smtClean="0">
                <a:latin typeface="Times New Roman" panose="02020603050405020304" pitchFamily="18" charset="0"/>
                <a:cs typeface="Times New Roman" panose="02020603050405020304" pitchFamily="18" charset="0"/>
              </a:rPr>
              <a:t>______.</a:t>
            </a:r>
            <a:r>
              <a:rPr lang="bn-BD" b="1" i="1" dirty="0" smtClean="0">
                <a:latin typeface="Times New Roman" panose="02020603050405020304" pitchFamily="18" charset="0"/>
                <a:cs typeface="Times New Roman" panose="02020603050405020304" pitchFamily="18" charset="0"/>
              </a:rPr>
              <a:t> </a:t>
            </a:r>
            <a:endParaRPr lang="en-US" b="1" i="1" dirty="0">
              <a:latin typeface="Times New Roman" panose="02020603050405020304" pitchFamily="18" charset="0"/>
              <a:cs typeface="Times New Roman" panose="02020603050405020304" pitchFamily="18" charset="0"/>
            </a:endParaRPr>
          </a:p>
          <a:p>
            <a:pPr marL="342900" indent="-342900">
              <a:lnSpc>
                <a:spcPct val="200000"/>
              </a:lnSpc>
              <a:buFont typeface="+mj-lt"/>
              <a:buAutoNum type="arabicPeriod"/>
            </a:pPr>
            <a:r>
              <a:rPr lang="en-US" b="1" i="1" dirty="0" err="1" smtClean="0">
                <a:latin typeface="Times New Roman" panose="02020603050405020304" pitchFamily="18" charset="0"/>
                <a:cs typeface="Times New Roman" panose="02020603050405020304" pitchFamily="18" charset="0"/>
              </a:rPr>
              <a:t>Nakshi</a:t>
            </a:r>
            <a:r>
              <a:rPr lang="en-US" b="1" i="1" dirty="0" smtClean="0">
                <a:latin typeface="Times New Roman" panose="02020603050405020304" pitchFamily="18" charset="0"/>
                <a:cs typeface="Times New Roman" panose="02020603050405020304" pitchFamily="18" charset="0"/>
              </a:rPr>
              <a:t> </a:t>
            </a:r>
            <a:r>
              <a:rPr lang="en-US" b="1" i="1" dirty="0" err="1" smtClean="0">
                <a:latin typeface="Times New Roman" panose="02020603050405020304" pitchFamily="18" charset="0"/>
                <a:cs typeface="Times New Roman" panose="02020603050405020304" pitchFamily="18" charset="0"/>
              </a:rPr>
              <a:t>kanthas</a:t>
            </a:r>
            <a:r>
              <a:rPr lang="en-US" b="1" i="1" dirty="0" smtClean="0">
                <a:latin typeface="Times New Roman" panose="02020603050405020304" pitchFamily="18" charset="0"/>
                <a:cs typeface="Times New Roman" panose="02020603050405020304" pitchFamily="18" charset="0"/>
              </a:rPr>
              <a:t> are kind of ________.</a:t>
            </a:r>
          </a:p>
        </p:txBody>
      </p:sp>
    </p:spTree>
    <p:extLst>
      <p:ext uri="{BB962C8B-B14F-4D97-AF65-F5344CB8AC3E}">
        <p14:creationId xmlns:p14="http://schemas.microsoft.com/office/powerpoint/2010/main" val="2493940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5709" y="350982"/>
            <a:ext cx="8940800" cy="960582"/>
          </a:xfrm>
          <a:prstGeom prst="rect">
            <a:avLst/>
          </a:prstGeom>
          <a:solidFill>
            <a:srgbClr val="002060"/>
          </a:solidFill>
        </p:spPr>
        <p:txBody>
          <a:bodyPr wrap="square" rtlCol="0">
            <a:spAutoFit/>
          </a:bodyPr>
          <a:lstStyle/>
          <a:p>
            <a:endParaRPr lang="en-US" dirty="0"/>
          </a:p>
        </p:txBody>
      </p:sp>
      <p:sp>
        <p:nvSpPr>
          <p:cNvPr id="3" name="Rectangle 2"/>
          <p:cNvSpPr/>
          <p:nvPr/>
        </p:nvSpPr>
        <p:spPr>
          <a:xfrm>
            <a:off x="665018" y="369608"/>
            <a:ext cx="8811491" cy="923330"/>
          </a:xfrm>
          <a:prstGeom prst="rect">
            <a:avLst/>
          </a:prstGeom>
          <a:noFill/>
        </p:spPr>
        <p:txBody>
          <a:bodyPr wrap="squar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Group work</a:t>
            </a:r>
            <a:endParaRPr lang="en-US" sz="5400" b="1" cap="none" spc="0" dirty="0">
              <a:ln w="22225">
                <a:solidFill>
                  <a:schemeClr val="accent2"/>
                </a:solidFill>
                <a:prstDash val="solid"/>
              </a:ln>
              <a:solidFill>
                <a:schemeClr val="accent2">
                  <a:lumMod val="40000"/>
                  <a:lumOff val="60000"/>
                </a:schemeClr>
              </a:solidFill>
              <a:effectLst/>
            </a:endParaRPr>
          </a:p>
        </p:txBody>
      </p:sp>
      <p:sp>
        <p:nvSpPr>
          <p:cNvPr id="4" name="TextBox 3"/>
          <p:cNvSpPr txBox="1"/>
          <p:nvPr/>
        </p:nvSpPr>
        <p:spPr>
          <a:xfrm>
            <a:off x="392981" y="2474683"/>
            <a:ext cx="5168979" cy="584775"/>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1. What does </a:t>
            </a:r>
            <a:r>
              <a:rPr lang="en-US" sz="3200" b="1" dirty="0" err="1" smtClean="0">
                <a:latin typeface="Times New Roman" panose="02020603050405020304" pitchFamily="18" charset="0"/>
                <a:cs typeface="Times New Roman" panose="02020603050405020304" pitchFamily="18" charset="0"/>
              </a:rPr>
              <a:t>naksha</a:t>
            </a:r>
            <a:r>
              <a:rPr lang="en-US" sz="3200" b="1" dirty="0" smtClean="0">
                <a:latin typeface="Times New Roman" panose="02020603050405020304" pitchFamily="18" charset="0"/>
                <a:cs typeface="Times New Roman" panose="02020603050405020304" pitchFamily="18" charset="0"/>
              </a:rPr>
              <a:t> mean? </a:t>
            </a:r>
            <a:endParaRPr lang="en-US" sz="32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392981" y="3285461"/>
            <a:ext cx="6495240" cy="584775"/>
          </a:xfrm>
          <a:prstGeom prst="rect">
            <a:avLst/>
          </a:prstGeom>
          <a:noFill/>
        </p:spPr>
        <p:txBody>
          <a:bodyPr wrap="none" rtlCol="0">
            <a:spAutoFit/>
          </a:bodyPr>
          <a:lstStyle/>
          <a:p>
            <a:r>
              <a:rPr lang="en-US" sz="3200" b="1" dirty="0">
                <a:latin typeface="Times New Roman" panose="02020603050405020304" pitchFamily="18" charset="0"/>
                <a:cs typeface="Times New Roman" panose="02020603050405020304" pitchFamily="18" charset="0"/>
              </a:rPr>
              <a:t>2</a:t>
            </a:r>
            <a:r>
              <a:rPr lang="en-US" sz="3200" b="1" dirty="0" smtClean="0">
                <a:latin typeface="Times New Roman" panose="02020603050405020304" pitchFamily="18" charset="0"/>
                <a:cs typeface="Times New Roman" panose="02020603050405020304" pitchFamily="18" charset="0"/>
              </a:rPr>
              <a:t>. From where was the name taken?</a:t>
            </a:r>
            <a:endParaRPr lang="en-US" sz="32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392981" y="4096239"/>
            <a:ext cx="7114448" cy="584775"/>
          </a:xfrm>
          <a:prstGeom prst="rect">
            <a:avLst/>
          </a:prstGeom>
          <a:noFill/>
        </p:spPr>
        <p:txBody>
          <a:bodyPr wrap="none" rtlCol="0">
            <a:spAutoFit/>
          </a:bodyPr>
          <a:lstStyle/>
          <a:p>
            <a:r>
              <a:rPr lang="en-US" sz="3200" b="1" dirty="0" smtClean="0">
                <a:latin typeface="Times New Roman" panose="02020603050405020304" pitchFamily="18" charset="0"/>
                <a:cs typeface="Times New Roman" panose="02020603050405020304" pitchFamily="18" charset="0"/>
              </a:rPr>
              <a:t>3. How long has the art been practiced?</a:t>
            </a:r>
            <a:endParaRPr lang="en-US" sz="3200" b="1" dirty="0">
              <a:latin typeface="Times New Roman" panose="02020603050405020304" pitchFamily="18" charset="0"/>
              <a:cs typeface="Times New Roman" panose="02020603050405020304" pitchFamily="18" charset="0"/>
            </a:endParaRPr>
          </a:p>
        </p:txBody>
      </p:sp>
      <p:sp>
        <p:nvSpPr>
          <p:cNvPr id="7" name="Rectangle 6"/>
          <p:cNvSpPr/>
          <p:nvPr/>
        </p:nvSpPr>
        <p:spPr>
          <a:xfrm>
            <a:off x="392981" y="4907017"/>
            <a:ext cx="6504858" cy="584775"/>
          </a:xfrm>
          <a:prstGeom prst="rect">
            <a:avLst/>
          </a:prstGeom>
        </p:spPr>
        <p:txBody>
          <a:bodyPr wrap="none">
            <a:spAutoFit/>
          </a:bodyPr>
          <a:lstStyle/>
          <a:p>
            <a:r>
              <a:rPr lang="en-US" sz="3200" b="1" dirty="0">
                <a:latin typeface="Times New Roman" panose="02020603050405020304" pitchFamily="18" charset="0"/>
                <a:cs typeface="Times New Roman" panose="02020603050405020304" pitchFamily="18" charset="0"/>
              </a:rPr>
              <a:t>4. </a:t>
            </a:r>
            <a:r>
              <a:rPr lang="en-US" sz="3200" b="1" dirty="0" smtClean="0">
                <a:latin typeface="Times New Roman" panose="02020603050405020304" pitchFamily="18" charset="0"/>
                <a:cs typeface="Times New Roman" panose="02020603050405020304" pitchFamily="18" charset="0"/>
              </a:rPr>
              <a:t>What are used to make this quilt?</a:t>
            </a:r>
            <a:endParaRPr lang="en-US" sz="32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535710" y="1745673"/>
            <a:ext cx="6954982" cy="523220"/>
          </a:xfrm>
          <a:prstGeom prst="rect">
            <a:avLst/>
          </a:prstGeom>
          <a:noFill/>
        </p:spPr>
        <p:txBody>
          <a:bodyPr wrap="square" rtlCol="0">
            <a:spAutoFit/>
          </a:bodyPr>
          <a:lstStyle/>
          <a:p>
            <a:pPr marL="285750" indent="-285750">
              <a:buFont typeface="Wingdings" panose="05000000000000000000" pitchFamily="2" charset="2"/>
              <a:buChar char="v"/>
            </a:pPr>
            <a:r>
              <a:rPr lang="en-US" sz="2800" b="1" i="1" dirty="0" smtClean="0">
                <a:latin typeface="Times New Roman" panose="02020603050405020304" pitchFamily="18" charset="0"/>
                <a:cs typeface="Times New Roman" panose="02020603050405020304" pitchFamily="18" charset="0"/>
              </a:rPr>
              <a:t>Write answer of the following questions</a:t>
            </a:r>
            <a:endParaRPr lang="en-US" sz="2800" b="1" i="1" dirty="0">
              <a:latin typeface="Times New Roman" panose="02020603050405020304" pitchFamily="18" charset="0"/>
              <a:cs typeface="Times New Roman" panose="02020603050405020304" pitchFamily="18" charset="0"/>
            </a:endParaRPr>
          </a:p>
        </p:txBody>
      </p:sp>
      <p:sp>
        <p:nvSpPr>
          <p:cNvPr id="9" name="Rectangle 8"/>
          <p:cNvSpPr/>
          <p:nvPr/>
        </p:nvSpPr>
        <p:spPr>
          <a:xfrm>
            <a:off x="392981" y="5551745"/>
            <a:ext cx="8185382" cy="584775"/>
          </a:xfrm>
          <a:prstGeom prst="rect">
            <a:avLst/>
          </a:prstGeom>
        </p:spPr>
        <p:txBody>
          <a:bodyPr wrap="none">
            <a:spAutoFit/>
          </a:bodyPr>
          <a:lstStyle/>
          <a:p>
            <a:r>
              <a:rPr lang="en-US" sz="3200" b="1" dirty="0">
                <a:latin typeface="Times New Roman" panose="02020603050405020304" pitchFamily="18" charset="0"/>
                <a:cs typeface="Times New Roman" panose="02020603050405020304" pitchFamily="18" charset="0"/>
              </a:rPr>
              <a:t>5. Why are </a:t>
            </a:r>
            <a:r>
              <a:rPr lang="en-US" sz="3200" b="1" dirty="0" err="1">
                <a:latin typeface="Times New Roman" panose="02020603050405020304" pitchFamily="18" charset="0"/>
                <a:cs typeface="Times New Roman" panose="02020603050405020304" pitchFamily="18" charset="0"/>
              </a:rPr>
              <a:t>Nakshi</a:t>
            </a:r>
            <a:r>
              <a:rPr lang="en-US" sz="3200" b="1" dirty="0">
                <a:latin typeface="Times New Roman" panose="02020603050405020304" pitchFamily="18" charset="0"/>
                <a:cs typeface="Times New Roman" panose="02020603050405020304" pitchFamily="18" charset="0"/>
              </a:rPr>
              <a:t> </a:t>
            </a:r>
            <a:r>
              <a:rPr lang="en-US" sz="3200" b="1" dirty="0" err="1">
                <a:latin typeface="Times New Roman" panose="02020603050405020304" pitchFamily="18" charset="0"/>
                <a:cs typeface="Times New Roman" panose="02020603050405020304" pitchFamily="18" charset="0"/>
              </a:rPr>
              <a:t>Kanthas</a:t>
            </a:r>
            <a:r>
              <a:rPr lang="en-US" sz="3200" b="1" dirty="0">
                <a:latin typeface="Times New Roman" panose="02020603050405020304" pitchFamily="18" charset="0"/>
                <a:cs typeface="Times New Roman" panose="02020603050405020304" pitchFamily="18" charset="0"/>
              </a:rPr>
              <a:t> in great demand?</a:t>
            </a:r>
          </a:p>
        </p:txBody>
      </p:sp>
    </p:spTree>
    <p:extLst>
      <p:ext uri="{BB962C8B-B14F-4D97-AF65-F5344CB8AC3E}">
        <p14:creationId xmlns:p14="http://schemas.microsoft.com/office/powerpoint/2010/main" val="2298972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2745" y="449965"/>
            <a:ext cx="9146127" cy="584775"/>
          </a:xfrm>
          <a:prstGeom prst="rect">
            <a:avLst/>
          </a:prstGeom>
          <a:solidFill>
            <a:schemeClr val="accent3">
              <a:lumMod val="20000"/>
              <a:lumOff val="80000"/>
            </a:schemeClr>
          </a:solidFill>
        </p:spPr>
        <p:txBody>
          <a:bodyPr wrap="square" rtlCol="0">
            <a:spAutoFit/>
          </a:bodyPr>
          <a:lstStyle/>
          <a:p>
            <a:pPr marL="457200" indent="-457200">
              <a:buFont typeface="Wingdings" panose="05000000000000000000" pitchFamily="2" charset="2"/>
              <a:buChar char="Ø"/>
            </a:pPr>
            <a:r>
              <a:rPr lang="en-US" sz="3200" b="1" i="1" dirty="0" smtClean="0">
                <a:latin typeface="Times New Roman" panose="02020603050405020304" pitchFamily="18" charset="0"/>
                <a:cs typeface="Times New Roman" panose="02020603050405020304" pitchFamily="18" charset="0"/>
              </a:rPr>
              <a:t>Make</a:t>
            </a:r>
            <a:r>
              <a:rPr lang="bn-BD" sz="3200" b="1" i="1" dirty="0" smtClean="0">
                <a:latin typeface="Times New Roman" panose="02020603050405020304" pitchFamily="18" charset="0"/>
              </a:rPr>
              <a:t> </a:t>
            </a:r>
            <a:r>
              <a:rPr lang="bn-BD" sz="3200" b="1" i="1" dirty="0" smtClean="0">
                <a:latin typeface="Times New Roman" panose="02020603050405020304" pitchFamily="18" charset="0"/>
              </a:rPr>
              <a:t>5 Setences from the </a:t>
            </a:r>
            <a:r>
              <a:rPr lang="bn-BD" sz="3200" b="1" i="1" dirty="0" smtClean="0">
                <a:latin typeface="Times New Roman" panose="02020603050405020304" pitchFamily="18" charset="0"/>
              </a:rPr>
              <a:t>word</a:t>
            </a:r>
            <a:r>
              <a:rPr lang="en-US" sz="3200" b="1" i="1" dirty="0" smtClean="0">
                <a:latin typeface="Times New Roman" panose="02020603050405020304" pitchFamily="18" charset="0"/>
                <a:cs typeface="Times New Roman" panose="02020603050405020304" pitchFamily="18" charset="0"/>
              </a:rPr>
              <a:t>s</a:t>
            </a:r>
            <a:r>
              <a:rPr lang="bn-BD" sz="3200" b="1" i="1" dirty="0" smtClean="0">
                <a:latin typeface="Times New Roman" panose="02020603050405020304" pitchFamily="18" charset="0"/>
              </a:rPr>
              <a:t> </a:t>
            </a:r>
            <a:r>
              <a:rPr lang="bn-BD" sz="3200" b="1" i="1" dirty="0" smtClean="0">
                <a:latin typeface="Times New Roman" panose="02020603050405020304" pitchFamily="18" charset="0"/>
              </a:rPr>
              <a:t>given below</a:t>
            </a:r>
            <a:r>
              <a:rPr lang="en-US" sz="3200" b="1" i="1" dirty="0" smtClean="0">
                <a:latin typeface="Times New Roman" panose="02020603050405020304" pitchFamily="18" charset="0"/>
                <a:cs typeface="Times New Roman" panose="02020603050405020304" pitchFamily="18" charset="0"/>
              </a:rPr>
              <a:t>.</a:t>
            </a:r>
            <a:endParaRPr lang="en-US" sz="1200" b="1" i="1" dirty="0">
              <a:latin typeface="Times New Roman" panose="02020603050405020304" pitchFamily="18" charset="0"/>
              <a:cs typeface="Times New Roman" panose="02020603050405020304" pitchFamily="18" charset="0"/>
            </a:endParaRPr>
          </a:p>
        </p:txBody>
      </p:sp>
      <p:graphicFrame>
        <p:nvGraphicFramePr>
          <p:cNvPr id="3" name="Diagram 2"/>
          <p:cNvGraphicFramePr/>
          <p:nvPr>
            <p:extLst>
              <p:ext uri="{D42A27DB-BD31-4B8C-83A1-F6EECF244321}">
                <p14:modId xmlns:p14="http://schemas.microsoft.com/office/powerpoint/2010/main" val="1410394409"/>
              </p:ext>
            </p:extLst>
          </p:nvPr>
        </p:nvGraphicFramePr>
        <p:xfrm>
          <a:off x="154892" y="1163781"/>
          <a:ext cx="9487872" cy="54586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301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1" y="455044"/>
            <a:ext cx="8672944" cy="923330"/>
          </a:xfrm>
          <a:prstGeom prst="rect">
            <a:avLst/>
          </a:prstGeom>
          <a:solidFill>
            <a:schemeClr val="accent2">
              <a:lumMod val="40000"/>
              <a:lumOff val="60000"/>
            </a:schemeClr>
          </a:solidFill>
        </p:spPr>
        <p:txBody>
          <a:bodyPr wrap="square" lIns="91440" tIns="45720" rIns="91440" bIns="45720">
            <a:spAutoFit/>
          </a:bodyPr>
          <a:lstStyle/>
          <a:p>
            <a:pPr algn="ctr"/>
            <a:r>
              <a:rPr lang="en-US" sz="5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Evaluation</a:t>
            </a:r>
            <a:endPar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3" name="Rectangle 2"/>
          <p:cNvSpPr/>
          <p:nvPr/>
        </p:nvSpPr>
        <p:spPr>
          <a:xfrm>
            <a:off x="914401" y="1505526"/>
            <a:ext cx="8783780" cy="50984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914401" y="2253673"/>
            <a:ext cx="8783780" cy="1077218"/>
          </a:xfrm>
          <a:prstGeom prst="rect">
            <a:avLst/>
          </a:prstGeom>
          <a:solidFill>
            <a:schemeClr val="accent5">
              <a:lumMod val="20000"/>
              <a:lumOff val="80000"/>
            </a:schemeClr>
          </a:solidFill>
        </p:spPr>
        <p:txBody>
          <a:bodyPr wrap="square" rtlCol="0">
            <a:spAutoFit/>
          </a:bodyPr>
          <a:lstStyle/>
          <a:p>
            <a:pPr marL="342900" indent="-342900">
              <a:buFont typeface="Wingdings" panose="05000000000000000000" pitchFamily="2" charset="2"/>
              <a:buChar char="Ø"/>
            </a:pPr>
            <a:r>
              <a:rPr lang="en-US" sz="3200" b="1" dirty="0" smtClean="0">
                <a:latin typeface="Times New Roman" panose="02020603050405020304" pitchFamily="18" charset="0"/>
                <a:cs typeface="Times New Roman" panose="02020603050405020304" pitchFamily="18" charset="0"/>
              </a:rPr>
              <a:t>Do you </a:t>
            </a:r>
            <a:r>
              <a:rPr lang="en-US" sz="3200" b="1" dirty="0" err="1" smtClean="0">
                <a:latin typeface="Times New Roman" panose="02020603050405020304" pitchFamily="18" charset="0"/>
                <a:cs typeface="Times New Roman" panose="02020603050405020304" pitchFamily="18" charset="0"/>
              </a:rPr>
              <a:t>likeNakshi</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Kantha</a:t>
            </a:r>
            <a:r>
              <a:rPr lang="en-US" sz="3200" b="1" dirty="0" smtClean="0">
                <a:latin typeface="Times New Roman" panose="02020603050405020304" pitchFamily="18" charset="0"/>
                <a:cs typeface="Times New Roman" panose="02020603050405020304" pitchFamily="18" charset="0"/>
              </a:rPr>
              <a:t> or an ordinary </a:t>
            </a:r>
            <a:r>
              <a:rPr lang="en-US" sz="3200" b="1" dirty="0" err="1" smtClean="0">
                <a:latin typeface="Times New Roman" panose="02020603050405020304" pitchFamily="18" charset="0"/>
                <a:cs typeface="Times New Roman" panose="02020603050405020304" pitchFamily="18" charset="0"/>
              </a:rPr>
              <a:t>Kantha?why</a:t>
            </a:r>
            <a:r>
              <a:rPr lang="en-US" sz="3200" b="1" dirty="0" smtClean="0">
                <a:latin typeface="Times New Roman" panose="02020603050405020304" pitchFamily="18" charset="0"/>
                <a:cs typeface="Times New Roman" panose="02020603050405020304" pitchFamily="18" charset="0"/>
              </a:rPr>
              <a:t>?</a:t>
            </a:r>
            <a:endParaRPr lang="en-US" sz="3200" b="1" dirty="0">
              <a:latin typeface="Times New Roman" panose="02020603050405020304" pitchFamily="18" charset="0"/>
              <a:cs typeface="Times New Roman" panose="02020603050405020304" pitchFamily="18" charset="0"/>
            </a:endParaRPr>
          </a:p>
        </p:txBody>
      </p:sp>
      <p:sp>
        <p:nvSpPr>
          <p:cNvPr id="5" name="TextBox 4"/>
          <p:cNvSpPr txBox="1"/>
          <p:nvPr/>
        </p:nvSpPr>
        <p:spPr>
          <a:xfrm>
            <a:off x="914401" y="3458043"/>
            <a:ext cx="8783780" cy="584775"/>
          </a:xfrm>
          <a:prstGeom prst="rect">
            <a:avLst/>
          </a:prstGeom>
          <a:solidFill>
            <a:schemeClr val="accent5">
              <a:lumMod val="20000"/>
              <a:lumOff val="80000"/>
            </a:schemeClr>
          </a:solidFill>
        </p:spPr>
        <p:txBody>
          <a:bodyPr wrap="square" rtlCol="0">
            <a:spAutoFit/>
          </a:bodyPr>
          <a:lstStyle/>
          <a:p>
            <a:pPr marL="457200" indent="-457200">
              <a:buFont typeface="Wingdings" panose="05000000000000000000" pitchFamily="2" charset="2"/>
              <a:buChar char="Ø"/>
            </a:pPr>
            <a:r>
              <a:rPr lang="en-US" sz="3200" b="1" dirty="0" smtClean="0">
                <a:latin typeface="Times New Roman" panose="02020603050405020304" pitchFamily="18" charset="0"/>
                <a:cs typeface="Times New Roman" panose="02020603050405020304" pitchFamily="18" charset="0"/>
              </a:rPr>
              <a:t>Which areas are famous for </a:t>
            </a:r>
            <a:r>
              <a:rPr lang="en-US" sz="3200" b="1" dirty="0" err="1" smtClean="0">
                <a:latin typeface="Times New Roman" panose="02020603050405020304" pitchFamily="18" charset="0"/>
                <a:cs typeface="Times New Roman" panose="02020603050405020304" pitchFamily="18" charset="0"/>
              </a:rPr>
              <a:t>Nakshi</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Kantha</a:t>
            </a:r>
            <a:r>
              <a:rPr lang="en-US" sz="3200" b="1" dirty="0" smtClean="0">
                <a:latin typeface="Times New Roman" panose="02020603050405020304" pitchFamily="18" charset="0"/>
                <a:cs typeface="Times New Roman" panose="02020603050405020304" pitchFamily="18" charset="0"/>
              </a:rPr>
              <a:t>?</a:t>
            </a:r>
            <a:endParaRPr lang="en-US" sz="3200" b="1" dirty="0">
              <a:latin typeface="Times New Roman" panose="02020603050405020304" pitchFamily="18" charset="0"/>
              <a:cs typeface="Times New Roman" panose="02020603050405020304" pitchFamily="18" charset="0"/>
            </a:endParaRPr>
          </a:p>
        </p:txBody>
      </p:sp>
      <p:sp>
        <p:nvSpPr>
          <p:cNvPr id="6" name="TextBox 5"/>
          <p:cNvSpPr txBox="1"/>
          <p:nvPr/>
        </p:nvSpPr>
        <p:spPr>
          <a:xfrm>
            <a:off x="914401" y="4169970"/>
            <a:ext cx="8783780" cy="1077218"/>
          </a:xfrm>
          <a:prstGeom prst="rect">
            <a:avLst/>
          </a:prstGeom>
          <a:solidFill>
            <a:schemeClr val="accent4">
              <a:lumMod val="20000"/>
              <a:lumOff val="80000"/>
            </a:schemeClr>
          </a:solidFill>
        </p:spPr>
        <p:txBody>
          <a:bodyPr wrap="square" rtlCol="0">
            <a:spAutoFit/>
          </a:bodyPr>
          <a:lstStyle/>
          <a:p>
            <a:pPr marL="457200" indent="-457200">
              <a:buFont typeface="Wingdings" panose="05000000000000000000" pitchFamily="2" charset="2"/>
              <a:buChar char="Ø"/>
            </a:pPr>
            <a:r>
              <a:rPr lang="en-US" sz="3200" b="1" dirty="0" smtClean="0">
                <a:latin typeface="Times New Roman" panose="02020603050405020304" pitchFamily="18" charset="0"/>
                <a:cs typeface="Times New Roman" panose="02020603050405020304" pitchFamily="18" charset="0"/>
              </a:rPr>
              <a:t>How did the name </a:t>
            </a:r>
            <a:r>
              <a:rPr lang="en-US" sz="3200" b="1" dirty="0" err="1" smtClean="0">
                <a:latin typeface="Times New Roman" panose="02020603050405020304" pitchFamily="18" charset="0"/>
                <a:cs typeface="Times New Roman" panose="02020603050405020304" pitchFamily="18" charset="0"/>
              </a:rPr>
              <a:t>Nakshi</a:t>
            </a:r>
            <a:r>
              <a:rPr lang="en-US" sz="3200" b="1" dirty="0" smtClean="0">
                <a:latin typeface="Times New Roman" panose="02020603050405020304" pitchFamily="18" charset="0"/>
                <a:cs typeface="Times New Roman" panose="02020603050405020304" pitchFamily="18" charset="0"/>
              </a:rPr>
              <a:t> </a:t>
            </a:r>
            <a:r>
              <a:rPr lang="en-US" sz="3200" b="1" dirty="0" err="1" smtClean="0">
                <a:latin typeface="Times New Roman" panose="02020603050405020304" pitchFamily="18" charset="0"/>
                <a:cs typeface="Times New Roman" panose="02020603050405020304" pitchFamily="18" charset="0"/>
              </a:rPr>
              <a:t>Kantha</a:t>
            </a:r>
            <a:r>
              <a:rPr lang="en-US" sz="3200" b="1" dirty="0" smtClean="0">
                <a:latin typeface="Times New Roman" panose="02020603050405020304" pitchFamily="18" charset="0"/>
                <a:cs typeface="Times New Roman" panose="02020603050405020304" pitchFamily="18" charset="0"/>
              </a:rPr>
              <a:t> become popular?</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09858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p:cNvSpPr txBox="1"/>
          <p:nvPr/>
        </p:nvSpPr>
        <p:spPr>
          <a:xfrm>
            <a:off x="632297" y="2525103"/>
            <a:ext cx="9552562" cy="2585323"/>
          </a:xfrm>
          <a:prstGeom prst="rect">
            <a:avLst/>
          </a:prstGeom>
          <a:blipFill>
            <a:blip r:embed="rId2"/>
            <a:tile tx="0" ty="0" sx="100000" sy="100000" flip="none" algn="tl"/>
          </a:blipFill>
        </p:spPr>
        <p:txBody>
          <a:bodyPr wrap="square" rtlCol="0">
            <a:spAutoFit/>
          </a:bodyPr>
          <a:lstStyle/>
          <a:p>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Write </a:t>
            </a:r>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ten sentences</a:t>
            </a:r>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 describing</a:t>
            </a:r>
          </a:p>
          <a:p>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 </a:t>
            </a:r>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how </a:t>
            </a:r>
            <a:r>
              <a:rPr lang="en-US" sz="5400" b="1" dirty="0" err="1" smtClean="0">
                <a:blipFill>
                  <a:blip r:embed="rId3"/>
                  <a:tile tx="0" ty="0" sx="100000" sy="100000" flip="none" algn="tl"/>
                </a:blipFill>
                <a:latin typeface="Times New Roman" panose="02020603050405020304" pitchFamily="18" charset="0"/>
                <a:cs typeface="Times New Roman" panose="02020603050405020304" pitchFamily="18" charset="0"/>
              </a:rPr>
              <a:t>Nakshi</a:t>
            </a:r>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 </a:t>
            </a:r>
            <a:r>
              <a:rPr lang="en-US" sz="5400" b="1" dirty="0" err="1" smtClean="0">
                <a:blipFill>
                  <a:blip r:embed="rId3"/>
                  <a:tile tx="0" ty="0" sx="100000" sy="100000" flip="none" algn="tl"/>
                </a:blipFill>
                <a:latin typeface="Times New Roman" panose="02020603050405020304" pitchFamily="18" charset="0"/>
                <a:cs typeface="Times New Roman" panose="02020603050405020304" pitchFamily="18" charset="0"/>
              </a:rPr>
              <a:t>Kantha</a:t>
            </a:r>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 is </a:t>
            </a:r>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made</a:t>
            </a:r>
          </a:p>
          <a:p>
            <a:r>
              <a:rPr lang="en-US" sz="5400" b="1" dirty="0" smtClean="0">
                <a:blipFill>
                  <a:blip r:embed="rId3"/>
                  <a:tile tx="0" ty="0" sx="100000" sy="100000" flip="none" algn="tl"/>
                </a:blipFill>
                <a:latin typeface="Times New Roman" panose="02020603050405020304" pitchFamily="18" charset="0"/>
                <a:cs typeface="Times New Roman" panose="02020603050405020304" pitchFamily="18" charset="0"/>
              </a:rPr>
              <a:t>.</a:t>
            </a:r>
            <a:endParaRPr lang="en-US" sz="5400" b="1" dirty="0">
              <a:blipFill>
                <a:blip r:embed="rId3"/>
                <a:tile tx="0" ty="0" sx="100000" sy="100000" flip="none" algn="tl"/>
              </a:blipFill>
              <a:latin typeface="Times New Roman" panose="02020603050405020304" pitchFamily="18" charset="0"/>
              <a:cs typeface="Times New Roman" panose="02020603050405020304" pitchFamily="18" charset="0"/>
            </a:endParaRPr>
          </a:p>
        </p:txBody>
      </p:sp>
      <p:sp>
        <p:nvSpPr>
          <p:cNvPr id="4" name="Rectangle 3"/>
          <p:cNvSpPr/>
          <p:nvPr/>
        </p:nvSpPr>
        <p:spPr>
          <a:xfrm>
            <a:off x="3222242" y="885616"/>
            <a:ext cx="3860352" cy="923330"/>
          </a:xfrm>
          <a:prstGeom prst="rect">
            <a:avLst/>
          </a:prstGeom>
          <a:noFill/>
        </p:spPr>
        <p:txBody>
          <a:bodyPr wrap="none" lIns="91440" tIns="45720" rIns="91440" bIns="45720">
            <a:spAutoFit/>
          </a:bodyPr>
          <a:lstStyle/>
          <a:p>
            <a:pPr algn="ctr"/>
            <a:r>
              <a:rPr lang="en-US" sz="5400" b="1" dirty="0" smtClean="0">
                <a:ln w="9525">
                  <a:solidFill>
                    <a:schemeClr val="bg1"/>
                  </a:solidFill>
                  <a:prstDash val="solid"/>
                </a:ln>
                <a:blipFill>
                  <a:blip r:embed="rId3"/>
                  <a:tile tx="0" ty="0" sx="100000" sy="100000" flip="none" algn="tl"/>
                </a:blipFill>
                <a:effectLst>
                  <a:outerShdw blurRad="12700" dist="38100" dir="2700000" algn="tl" rotWithShape="0">
                    <a:schemeClr val="bg1">
                      <a:lumMod val="50000"/>
                    </a:schemeClr>
                  </a:outerShdw>
                </a:effectLst>
              </a:rPr>
              <a:t>Home work</a:t>
            </a:r>
            <a:endParaRPr lang="en-US" sz="5400" b="1" cap="none" spc="0" dirty="0">
              <a:ln w="9525">
                <a:solidFill>
                  <a:schemeClr val="bg1"/>
                </a:solidFill>
                <a:prstDash val="solid"/>
              </a:ln>
              <a:blipFill>
                <a:blip r:embed="rId3"/>
                <a:tile tx="0" ty="0" sx="100000" sy="100000" flip="none" algn="tl"/>
              </a:blip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96456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5" name="Rectangle 4"/>
          <p:cNvSpPr/>
          <p:nvPr/>
        </p:nvSpPr>
        <p:spPr>
          <a:xfrm>
            <a:off x="6003633" y="2967335"/>
            <a:ext cx="184731" cy="1754326"/>
          </a:xfrm>
          <a:prstGeom prst="rect">
            <a:avLst/>
          </a:prstGeom>
          <a:noFill/>
        </p:spPr>
        <p:txBody>
          <a:bodyPr wrap="none" lIns="91440" tIns="45720" rIns="91440" bIns="45720">
            <a:spAutoFit/>
          </a:bodyPr>
          <a:lstStyle/>
          <a:p>
            <a:pPr algn="ctr"/>
            <a:endPar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pPr algn="ct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6" name="Rectangle 5"/>
          <p:cNvSpPr/>
          <p:nvPr/>
        </p:nvSpPr>
        <p:spPr>
          <a:xfrm>
            <a:off x="2325603" y="467725"/>
            <a:ext cx="4919555" cy="923330"/>
          </a:xfrm>
          <a:prstGeom prst="rect">
            <a:avLst/>
          </a:prstGeom>
          <a:noFill/>
        </p:spPr>
        <p:txBody>
          <a:bodyPr wrap="square" lIns="91440" tIns="45720" rIns="91440" bIns="45720">
            <a:spAutoFit/>
          </a:bodyPr>
          <a:lstStyle/>
          <a:p>
            <a:pPr algn="ctr"/>
            <a:r>
              <a:rPr lang="en-US" sz="5400" b="1"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Thank you </a:t>
            </a:r>
            <a:endParaRPr lang="en-US"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869" y="1391055"/>
            <a:ext cx="7939025" cy="5350213"/>
          </a:xfrm>
          <a:prstGeom prst="ellipse">
            <a:avLst/>
          </a:prstGeom>
          <a:ln>
            <a:noFill/>
          </a:ln>
          <a:effectLst>
            <a:softEdge rad="112500"/>
          </a:effectLst>
        </p:spPr>
      </p:pic>
    </p:spTree>
    <p:extLst>
      <p:ext uri="{BB962C8B-B14F-4D97-AF65-F5344CB8AC3E}">
        <p14:creationId xmlns:p14="http://schemas.microsoft.com/office/powerpoint/2010/main" val="1547452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06607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234</TotalTime>
  <Words>503</Words>
  <Application>Microsoft Office PowerPoint</Application>
  <PresentationFormat>Widescreen</PresentationFormat>
  <Paragraphs>75</Paragraphs>
  <Slides>19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Arial</vt:lpstr>
      <vt:lpstr>Arial Black</vt:lpstr>
      <vt:lpstr>NikoshBAN</vt:lpstr>
      <vt:lpstr>Times New Roman</vt:lpstr>
      <vt:lpstr>Trebuchet MS</vt:lpstr>
      <vt:lpstr>Vrinda</vt:lpstr>
      <vt:lpstr>Wingdings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all</dc:title>
  <dc:creator>DOEL</dc:creator>
  <cp:lastModifiedBy>DOEL</cp:lastModifiedBy>
  <cp:revision>42</cp:revision>
  <dcterms:created xsi:type="dcterms:W3CDTF">2025-06-18T10:43:28Z</dcterms:created>
  <dcterms:modified xsi:type="dcterms:W3CDTF">2025-06-19T20:11:57Z</dcterms:modified>
</cp:coreProperties>
</file>