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0" r:id="rId5"/>
    <p:sldId id="259" r:id="rId6"/>
    <p:sldId id="260" r:id="rId7"/>
    <p:sldId id="261" r:id="rId8"/>
    <p:sldId id="262" r:id="rId9"/>
    <p:sldId id="279" r:id="rId10"/>
    <p:sldId id="263" r:id="rId11"/>
    <p:sldId id="264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7" r:id="rId20"/>
  </p:sldIdLst>
  <p:sldSz cx="12192000" cy="6858000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fhETwFEqH8yqLnCtXajBMg" hashData="8jNhaedUXrh0ApVNN/WstuYdrUg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D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F8FAFC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5790" y="2874615"/>
            <a:ext cx="9972282" cy="68287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6000" b="1" i="0" u="none">
                <a:solidFill>
                  <a:srgbClr val="FFFFFF"/>
                </a:solidFill>
                <a:latin typeface="Hind Siliguri"/>
              </a:rPr>
              <a:t>আজকের পাঠে সবাইকে স্বাগতম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1859" y="2419350"/>
            <a:ext cx="5852160" cy="2209800"/>
          </a:xfrm>
          <a:prstGeom prst="roundRect">
            <a:avLst>
              <a:gd name="adj" fmla="val 689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" y="342900"/>
            <a:ext cx="11658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65F46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2725" y="2646402"/>
            <a:ext cx="538129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1E293B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2725" y="3407688"/>
            <a:ext cx="5142143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47857"/>
                </a:solidFill>
                <a:latin typeface="Hind Siliguri"/>
              </a:rPr>
              <a:t>সহকারী শিক্ষক </a:t>
            </a:r>
            <a:endParaRPr lang="en-US" sz="2800" b="1" i="0" u="none" dirty="0" smtClean="0">
              <a:solidFill>
                <a:srgbClr val="047857"/>
              </a:solidFill>
              <a:latin typeface="Hind Siliguri"/>
            </a:endParaRPr>
          </a:p>
          <a:p>
            <a:pPr algn="l"/>
            <a:r>
              <a:rPr sz="2800" b="1" i="0" u="none" smtClean="0">
                <a:solidFill>
                  <a:srgbClr val="047857"/>
                </a:solidFill>
                <a:latin typeface="Hind Siliguri"/>
              </a:rPr>
              <a:t>(</a:t>
            </a:r>
            <a:r>
              <a:rPr sz="2800" b="1" i="0" u="none">
                <a:solidFill>
                  <a:srgbClr val="047857"/>
                </a:solidFill>
                <a:latin typeface="Hind Siliguri"/>
              </a:rPr>
              <a:t>বি.এড, এম.এড)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896" y="4444484"/>
            <a:ext cx="5407265" cy="369332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475569"/>
                </a:solidFill>
                <a:latin typeface="Hind Siliguri"/>
              </a:rPr>
              <a:t>আর.আর.টেক্সটাইল মিলস্ উচ্চ বিদ্যালয়</a:t>
            </a:r>
          </a:p>
        </p:txBody>
      </p:sp>
      <p:pic>
        <p:nvPicPr>
          <p:cNvPr id="15" name="Picture 14" descr="miz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879" y="1847850"/>
            <a:ext cx="3350473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486025"/>
            <a:ext cx="54483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2486025"/>
            <a:ext cx="54483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4029075"/>
            <a:ext cx="54483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0300" y="4029075"/>
            <a:ext cx="54483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33400" y="3790950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2486025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2486025"/>
            <a:ext cx="57150" cy="1314450"/>
          </a:xfrm>
          <a:prstGeom prst="rect">
            <a:avLst/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72175" y="2486025"/>
            <a:ext cx="9525" cy="13144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0300" y="3790950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10300" y="2486025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0300" y="2486025"/>
            <a:ext cx="57150" cy="13144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649075" y="2486025"/>
            <a:ext cx="9525" cy="13144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33400" y="5334000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33400" y="4029075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33400" y="4029075"/>
            <a:ext cx="57150" cy="13144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72175" y="4029075"/>
            <a:ext cx="9525" cy="13144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0300" y="5334000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10300" y="4029075"/>
            <a:ext cx="5448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0300" y="4029075"/>
            <a:ext cx="57150" cy="131445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649075" y="4029075"/>
            <a:ext cx="9525" cy="13144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150" y="4733925"/>
            <a:ext cx="247650" cy="2476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923925"/>
            <a:ext cx="116586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65F46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7250" y="2762250"/>
            <a:ext cx="49434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বিষয়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7250" y="3124200"/>
            <a:ext cx="519064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1E293B"/>
                </a:solidFill>
                <a:latin typeface="Hind Siliguri"/>
              </a:rPr>
              <a:t>বাংলাদেশ ও বিশ্বপরিচয়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4150" y="2762250"/>
            <a:ext cx="49434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শ্রেণি ও অধ্যায়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4150" y="3124200"/>
            <a:ext cx="519064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1E293B"/>
                </a:solidFill>
                <a:latin typeface="Hind Siliguri"/>
              </a:rPr>
              <a:t>অষ্টম শ্রেণি | ৫ম অধ্যায়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7250" y="4305300"/>
            <a:ext cx="49434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মূল বিষয়বস্তু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7250" y="4667250"/>
            <a:ext cx="519064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1E293B"/>
                </a:solidFill>
                <a:latin typeface="Hind Siliguri"/>
              </a:rPr>
              <a:t>বাংলাদেশ: রাষ্ট্র ও সরকার ব্যবস্থা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34150" y="4305300"/>
            <a:ext cx="49434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বরাদ্দকৃত সময়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34150" y="4667250"/>
            <a:ext cx="5190648" cy="430887"/>
          </a:xfrm>
          <a:prstGeom prst="rect">
            <a:avLst/>
          </a:prstGeom>
          <a:noFill/>
        </p:spPr>
        <p:txBody>
          <a:bodyPr wrap="square" lIns="32385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1E293B"/>
                </a:solidFill>
                <a:latin typeface="Hind Siliguri"/>
              </a:rPr>
              <a:t>৫০ মিনিট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7267" y="2386524"/>
            <a:ext cx="4063878" cy="3170213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386525"/>
            <a:ext cx="4379082" cy="3104622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14400" y="478302"/>
            <a:ext cx="8018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</a:rPr>
              <a:t>ছবিগুলো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লক্ষ্য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করো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473672"/>
            <a:ext cx="11125200" cy="2806005"/>
          </a:xfrm>
          <a:prstGeom prst="roundRect">
            <a:avLst>
              <a:gd name="adj" fmla="val 6789"/>
            </a:avLst>
          </a:prstGeom>
          <a:solidFill>
            <a:srgbClr val="DCF7E8"/>
          </a:solidFill>
          <a:ln w="19050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923925"/>
            <a:ext cx="11658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65F46"/>
                </a:solidFill>
                <a:latin typeface="Hind Siliguri"/>
              </a:rPr>
              <a:t>পাঠ শিরোনাম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08454" y="3177525"/>
            <a:ext cx="6456896" cy="15773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095"/>
              </a:lnSpc>
            </a:pPr>
            <a:r>
              <a:rPr sz="4400" b="1" i="0" u="none">
                <a:solidFill>
                  <a:srgbClr val="064E3B"/>
                </a:solidFill>
                <a:latin typeface="Hind Siliguri"/>
              </a:rPr>
              <a:t>বাংলাদেশের সরকার পদ্ধতি </a:t>
            </a:r>
            <a:endParaRPr lang="en-US" sz="4400" b="1" i="0" u="none" dirty="0" smtClean="0">
              <a:solidFill>
                <a:srgbClr val="064E3B"/>
              </a:solidFill>
              <a:latin typeface="Hind Siliguri"/>
            </a:endParaRPr>
          </a:p>
          <a:p>
            <a:pPr algn="ctr">
              <a:lnSpc>
                <a:spcPts val="4095"/>
              </a:lnSpc>
            </a:pPr>
            <a:r>
              <a:rPr sz="4400" b="1" i="0" u="none" smtClean="0">
                <a:solidFill>
                  <a:srgbClr val="064E3B"/>
                </a:solidFill>
                <a:latin typeface="Hind Siliguri"/>
              </a:rPr>
              <a:t>ও </a:t>
            </a:r>
            <a:endParaRPr lang="en-US" sz="4400" b="1" i="0" u="none" dirty="0" smtClean="0">
              <a:solidFill>
                <a:srgbClr val="064E3B"/>
              </a:solidFill>
              <a:latin typeface="Hind Siliguri"/>
            </a:endParaRPr>
          </a:p>
          <a:p>
            <a:pPr algn="ctr">
              <a:lnSpc>
                <a:spcPts val="4095"/>
              </a:lnSpc>
            </a:pPr>
            <a:r>
              <a:rPr sz="4400" b="1" i="0" u="none" smtClean="0">
                <a:solidFill>
                  <a:srgbClr val="064E3B"/>
                </a:solidFill>
                <a:latin typeface="Hind Siliguri"/>
              </a:rPr>
              <a:t>রাষ্ট্রীয় </a:t>
            </a:r>
            <a:r>
              <a:rPr sz="4400" b="1" i="0" u="none">
                <a:solidFill>
                  <a:srgbClr val="064E3B"/>
                </a:solidFill>
                <a:latin typeface="Hind Siliguri"/>
              </a:rPr>
              <a:t>মূলনীতি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824162"/>
            <a:ext cx="111252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833812"/>
            <a:ext cx="111252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4843462"/>
            <a:ext cx="111252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923925"/>
            <a:ext cx="116586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65F46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2166937"/>
            <a:ext cx="112204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334155"/>
                </a:solidFill>
                <a:latin typeface="Hind Siliguri"/>
              </a:rPr>
              <a:t>এই পাঠ শেষে তোমরা—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1124" y="3048000"/>
            <a:ext cx="8944561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sz="2400" b="0" i="0" u="none">
                <a:solidFill>
                  <a:srgbClr val="1E293B"/>
                </a:solidFill>
                <a:latin typeface="Hind Siliguri"/>
              </a:rPr>
              <a:t>বাংলাদেশের সরকার পদ্ধতির প্রধান বৈশিষ্ট্যসমূহ বর্ণনা করতে পারবে।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750" y="4052887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Hind Siliguri"/>
              </a:rPr>
              <a:t>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1125" y="4057650"/>
            <a:ext cx="718230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sz="2400" b="0" i="0" u="none">
                <a:solidFill>
                  <a:srgbClr val="1E293B"/>
                </a:solidFill>
                <a:latin typeface="Hind Siliguri"/>
              </a:rPr>
              <a:t>বাংলাদেশের রাষ্ট্রীয় ৪টি মূলনীতি ব্যাখ্যা করতে পারবে।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1125" y="5067300"/>
            <a:ext cx="998118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sz="2400" b="0" i="0" u="none">
                <a:solidFill>
                  <a:srgbClr val="1E293B"/>
                </a:solidFill>
                <a:latin typeface="Hind Siliguri"/>
              </a:rPr>
              <a:t>সংবিধান ও মূলনীতি অনুসরণের মাধ্যমে দায়িত্বশীল নাগরিক হতে উদ্বুদ্ধ হবে।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3976687"/>
            <a:ext cx="11125200" cy="1666875"/>
          </a:xfrm>
          <a:prstGeom prst="roundRect">
            <a:avLst>
              <a:gd name="adj" fmla="val 6857"/>
            </a:avLst>
          </a:prstGeom>
          <a:solidFill>
            <a:srgbClr val="E6F4EA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119312"/>
            <a:ext cx="5448300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119312"/>
            <a:ext cx="5448300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923925"/>
            <a:ext cx="11658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65F46"/>
                </a:solidFill>
                <a:latin typeface="Hind Siliguri"/>
              </a:rPr>
              <a:t>বাংলাদেশের সরকার পদ্ধতি (পাঠ-২)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9555" y="4233862"/>
            <a:ext cx="11241405" cy="430887"/>
          </a:xfrm>
          <a:prstGeom prst="rect">
            <a:avLst/>
          </a:prstGeom>
          <a:noFill/>
        </p:spPr>
        <p:txBody>
          <a:bodyPr wrap="square" lIns="36195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64E3B"/>
                </a:solidFill>
                <a:latin typeface="Hind Siliguri"/>
              </a:rPr>
              <a:t>মন্ত্রিপরিষদ শাসিত সরকার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575" y="4700587"/>
            <a:ext cx="107061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1E293B"/>
                </a:solidFill>
                <a:latin typeface="Hind Siliguri"/>
              </a:rPr>
              <a:t>এখানে সংসদীয় তথা মন্ত্রিপরিষদ শাসিত সরকার ব্যবস্থা বিদ্যমান। একজন নিয়মতান্ত্রিক রাষ্ট্রপ্রধান থাকেন এবং সরকারের প্রধান হিসেবে প্রধানমন্ত্রী নেতৃত্ব দেন।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575" y="2376487"/>
            <a:ext cx="5280660" cy="369332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just"/>
            <a:r>
              <a:rPr sz="2400" b="1" i="0" u="none">
                <a:solidFill>
                  <a:srgbClr val="065F46"/>
                </a:solidFill>
                <a:latin typeface="Hind Siliguri"/>
              </a:rPr>
              <a:t>গণতান্ত্রিক ও প্রজাতন্ত্র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575" y="2843212"/>
            <a:ext cx="50292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000" b="0" i="0" u="none">
                <a:solidFill>
                  <a:srgbClr val="334155"/>
                </a:solidFill>
                <a:latin typeface="Hind Siliguri"/>
              </a:rPr>
              <a:t>বাংলাদেশ একটি গণতান্ত্রিক রাষ্ট্র। এখানে জনগণই রাষ্ট্রের মালিক এবং প্রজাতান্ত্রিক সরকার বিদ্যমান।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2376487"/>
            <a:ext cx="5280660" cy="369332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65F46"/>
                </a:solidFill>
                <a:latin typeface="Hind Siliguri"/>
              </a:rPr>
              <a:t>এককেন্দ্রিক রাষ্ট্র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7475" y="2843212"/>
            <a:ext cx="50292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Hind Siliguri"/>
              </a:rPr>
              <a:t>বাংলাদেশের কোনো প্রদেশ নেই। একটি মাত্র কেন্দ্র (রাজধানী) থেকেই সমগ্র শাসনকার্য পরিচালিত হয়।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190" y="2376487"/>
            <a:ext cx="5280660" cy="369332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65F46"/>
                </a:solidFill>
                <a:latin typeface="Hind Siliguri"/>
              </a:rPr>
              <a:t>এককেন্দ্রিক রাষ্ট্র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3190" y="2843212"/>
            <a:ext cx="50292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Hind Siliguri"/>
              </a:rPr>
              <a:t>বাংলাদেশের কোনো প্রদেশ নেই। একটি মাত্র কেন্দ্র (রাজধানী) থেকেই সমগ্র শাসনকার্য পরিচালিত হয়।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810000" y="2228850"/>
            <a:ext cx="4572000" cy="714375"/>
          </a:xfrm>
          <a:prstGeom prst="roundRect">
            <a:avLst>
              <a:gd name="adj" fmla="val 16000"/>
            </a:avLst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Rounded Rectangle 4"/>
          <p:cNvSpPr/>
          <p:nvPr/>
        </p:nvSpPr>
        <p:spPr>
          <a:xfrm>
            <a:off x="2895600" y="4772025"/>
            <a:ext cx="6881446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895600" y="3476625"/>
            <a:ext cx="30480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065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48400" y="3476625"/>
            <a:ext cx="30480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065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75" y="3095625"/>
            <a:ext cx="17145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75" y="4391025"/>
            <a:ext cx="17145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" y="646926"/>
            <a:ext cx="116586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65F46"/>
                </a:solidFill>
                <a:latin typeface="Hind Siliguri"/>
              </a:rPr>
              <a:t>বাংলাদেশ সরকার ব্যবস্থার ছক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2400300"/>
            <a:ext cx="50292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FFFFFF"/>
                </a:solidFill>
                <a:latin typeface="Hind Siliguri"/>
              </a:rPr>
              <a:t>গণপ্রজাতন্ত্রী বাংলাদেশ সরকার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5150" y="4962525"/>
            <a:ext cx="6671896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 u="none">
                <a:solidFill>
                  <a:srgbClr val="0284C7"/>
                </a:solidFill>
                <a:latin typeface="Hind Siliguri"/>
              </a:rPr>
              <a:t>সংসদীয় পদ্ধতি / মন্ত্রিপরিষদ শাসিত সরকার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3667125"/>
            <a:ext cx="3352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 u="none">
                <a:solidFill>
                  <a:srgbClr val="065F46"/>
                </a:solidFill>
                <a:latin typeface="Hind Siliguri"/>
              </a:rPr>
              <a:t>গণতান্ত্রিক রাষ্ট্র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3667125"/>
            <a:ext cx="3352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 u="none">
                <a:solidFill>
                  <a:srgbClr val="065F46"/>
                </a:solidFill>
                <a:latin typeface="Hind Siliguri"/>
              </a:rPr>
              <a:t>এককেন্দ্রিক রাষ্ট্র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708969"/>
            <a:ext cx="11125200" cy="2373510"/>
          </a:xfrm>
          <a:prstGeom prst="roundRect">
            <a:avLst>
              <a:gd name="adj" fmla="val 6420"/>
            </a:avLst>
          </a:prstGeom>
          <a:solidFill>
            <a:srgbClr val="F0F9FF"/>
          </a:solidFill>
          <a:ln w="19050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33450" y="3756719"/>
            <a:ext cx="10325100" cy="925710"/>
          </a:xfrm>
          <a:prstGeom prst="roundRect">
            <a:avLst>
              <a:gd name="adj" fmla="val 12347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3189982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923925"/>
            <a:ext cx="11658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284C7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50" y="3132832"/>
            <a:ext cx="7324285" cy="430887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369A1"/>
                </a:solidFill>
                <a:latin typeface="Hind Siliguri"/>
              </a:rPr>
              <a:t>নির্দেশ: নিচে দেওয়া প্রশ্নটির উত্তর খাতায় লেখ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9675" y="4032944"/>
            <a:ext cx="9776715" cy="3866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sz="2800" b="1" i="0" u="none">
                <a:solidFill>
                  <a:srgbClr val="1E293B"/>
                </a:solidFill>
                <a:latin typeface="Hind Siliguri"/>
              </a:rPr>
              <a:t>প্রশ্ন: বাংলাদেশের সরকার পদ্ধতির প্রধান ২টি বৈশিষ্ট্য সংক্ষেপে লেখ।</a:t>
            </a:r>
          </a:p>
        </p:txBody>
      </p:sp>
      <p:pic>
        <p:nvPicPr>
          <p:cNvPr id="16" name="Picture 15" descr="single wo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518" y="174428"/>
            <a:ext cx="4642882" cy="2534542"/>
          </a:xfrm>
          <a:prstGeom prst="rect">
            <a:avLst/>
          </a:prstGeom>
        </p:spPr>
      </p:pic>
      <p:pic>
        <p:nvPicPr>
          <p:cNvPr id="17" name="Picture 16" descr="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906" y="5257800"/>
            <a:ext cx="3533775" cy="8477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657475"/>
            <a:ext cx="5448300" cy="1409700"/>
          </a:xfrm>
          <a:prstGeom prst="roundRect">
            <a:avLst>
              <a:gd name="adj" fmla="val 9459"/>
            </a:avLst>
          </a:prstGeom>
          <a:solidFill>
            <a:srgbClr val="E6F4EA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2657475"/>
            <a:ext cx="5448300" cy="1409700"/>
          </a:xfrm>
          <a:prstGeom prst="roundRect">
            <a:avLst>
              <a:gd name="adj" fmla="val 9459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4295775"/>
            <a:ext cx="5448300" cy="1409700"/>
          </a:xfrm>
          <a:prstGeom prst="roundRect">
            <a:avLst>
              <a:gd name="adj" fmla="val 9459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0300" y="4295775"/>
            <a:ext cx="5448300" cy="1409700"/>
          </a:xfrm>
          <a:prstGeom prst="roundRect">
            <a:avLst>
              <a:gd name="adj" fmla="val 9459"/>
            </a:avLst>
          </a:prstGeom>
          <a:solidFill>
            <a:srgbClr val="FEE2E2"/>
          </a:solidFill>
          <a:ln w="9525">
            <a:solidFill>
              <a:srgbClr val="FCA5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31482"/>
            <a:ext cx="11658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65F46"/>
                </a:solidFill>
                <a:latin typeface="Hind Siliguri"/>
              </a:rPr>
              <a:t>বাংলাদেশের রাষ্ট্রীয় মূলনীতি (পাঠ-৩)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1195626"/>
            <a:ext cx="1122045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070C0"/>
                </a:solidFill>
                <a:latin typeface="Hind Siliguri"/>
              </a:rPr>
              <a:t>১৯৭২ সালের মূল সংবিধান এবং সংবিধানের পঞ্চদশ সংশোধনী অনুযায়ী বাংলাদেশ রাষ্ট্র পরিচালনার প্রধান মূলনীতি ৪টি: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48" y="3390900"/>
            <a:ext cx="6425803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65F46"/>
                </a:solidFill>
                <a:latin typeface="Hind Siliguri"/>
              </a:rPr>
              <a:t>১. জাতীয়তাবাদ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5721" y="3390900"/>
            <a:ext cx="631745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284C7"/>
                </a:solidFill>
                <a:latin typeface="Hind Siliguri"/>
              </a:rPr>
              <a:t>২. সমাজতন্ত্র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48" y="5029200"/>
            <a:ext cx="6425803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Hind Siliguri"/>
              </a:rPr>
              <a:t>৩. গণতন্ত্র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75721" y="5029200"/>
            <a:ext cx="631745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DC2626"/>
                </a:solidFill>
                <a:latin typeface="Hind Siliguri"/>
              </a:rPr>
              <a:t>৪. ধর্মনিরপেক্ষতা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438400"/>
            <a:ext cx="5486400" cy="13335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72200" y="2438400"/>
            <a:ext cx="5486400" cy="13335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924300"/>
            <a:ext cx="5486400" cy="13335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72200" y="3924300"/>
            <a:ext cx="5486400" cy="13335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33400" y="3762375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2438400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2438400"/>
            <a:ext cx="47625" cy="1333500"/>
          </a:xfrm>
          <a:prstGeom prst="rect">
            <a:avLst/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10275" y="2438400"/>
            <a:ext cx="9525" cy="13335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72200" y="3762375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2200" y="2438400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72200" y="2438400"/>
            <a:ext cx="47625" cy="13335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649075" y="2438400"/>
            <a:ext cx="9525" cy="13335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33400" y="5248275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33400" y="3924300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33400" y="3924300"/>
            <a:ext cx="47625" cy="13335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010275" y="3924300"/>
            <a:ext cx="9525" cy="13335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72200" y="5248275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72200" y="3924300"/>
            <a:ext cx="54864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72200" y="3924300"/>
            <a:ext cx="47625" cy="13335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649075" y="3924300"/>
            <a:ext cx="9525" cy="13335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923925"/>
            <a:ext cx="116586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65F46"/>
                </a:solidFill>
                <a:latin typeface="Hind Siliguri"/>
              </a:rPr>
              <a:t>রাষ্ট্রীয় ৪টি মূলনীতির সংক্ষিপ্ত ব্যাখ্যা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625" y="2638425"/>
            <a:ext cx="532066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1" i="0" u="none">
                <a:solidFill>
                  <a:srgbClr val="065F46"/>
                </a:solidFill>
                <a:latin typeface="Hind Siliguri"/>
              </a:rPr>
              <a:t>জাতীয়তাবাদ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625" y="3038475"/>
            <a:ext cx="5067300" cy="5482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sz="2000" b="1" i="0" u="none">
                <a:solidFill>
                  <a:srgbClr val="334155"/>
                </a:solidFill>
                <a:latin typeface="Hind Siliguri"/>
              </a:rPr>
              <a:t>একই ভাষা, সাহিত্য ও সংস্কৃতিতে আবদ্ধ বাঙালি জাতির ঐক্য ও সংহতিই জাতীয়তাবাদের ভিত্তি।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8425" y="2638425"/>
            <a:ext cx="532066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1" i="0" u="none">
                <a:solidFill>
                  <a:srgbClr val="0284C7"/>
                </a:solidFill>
                <a:latin typeface="Hind Siliguri"/>
              </a:rPr>
              <a:t>সমাজতন্ত্র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8425" y="3038475"/>
            <a:ext cx="5067300" cy="5482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sz="2000" b="1" i="0" u="none">
                <a:solidFill>
                  <a:srgbClr val="334155"/>
                </a:solidFill>
                <a:latin typeface="Hind Siliguri"/>
              </a:rPr>
              <a:t>অর্থনৈতিক ক্ষেত্রে সমতা এনে সবার জন্য সমান সুযোগ নিশ্চিত করা ও শোষণমুক্ত সমাজ প্রতিষ্ঠা।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625" y="4124325"/>
            <a:ext cx="532066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1" i="0" u="none">
                <a:solidFill>
                  <a:srgbClr val="D97706"/>
                </a:solidFill>
                <a:latin typeface="Hind Siliguri"/>
              </a:rPr>
              <a:t>গণতন্ত্র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625" y="4524375"/>
            <a:ext cx="5067300" cy="5482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sz="2000" b="1" i="0" u="none">
                <a:solidFill>
                  <a:srgbClr val="334155"/>
                </a:solidFill>
                <a:latin typeface="Hind Siliguri"/>
              </a:rPr>
              <a:t>রাষ্ট্রের সকল কাজে নাগরিকের অংশগ্রহণ, মৌলিক অধিকার ও স্বাধীনতা নিশ্চিত করা।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48425" y="4124325"/>
            <a:ext cx="532066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1" i="0" u="none">
                <a:solidFill>
                  <a:srgbClr val="DC2626"/>
                </a:solidFill>
                <a:latin typeface="Hind Siliguri"/>
              </a:rPr>
              <a:t>ধর্মনিরপেক্ষতা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48425" y="4524375"/>
            <a:ext cx="5067300" cy="5482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sz="2000" b="1" i="0" u="none">
                <a:solidFill>
                  <a:srgbClr val="334155"/>
                </a:solidFill>
                <a:latin typeface="Hind Siliguri"/>
              </a:rPr>
              <a:t>প্রতিটি নাগরিক স্বাধীনভাবে নিজ নিজ ধর্ম পালন করবে, কেউ কাউকে বাধা প্রদান করবে না।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548979"/>
            <a:ext cx="11125200" cy="2693491"/>
          </a:xfrm>
          <a:prstGeom prst="roundRect">
            <a:avLst>
              <a:gd name="adj" fmla="val 5658"/>
            </a:avLst>
          </a:prstGeom>
          <a:solidFill>
            <a:srgbClr val="F0FDF4"/>
          </a:solidFill>
          <a:ln w="19050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33632" y="3596729"/>
            <a:ext cx="10325100" cy="1245691"/>
          </a:xfrm>
          <a:prstGeom prst="roundRect">
            <a:avLst>
              <a:gd name="adj" fmla="val 9175"/>
            </a:avLst>
          </a:prstGeom>
          <a:solidFill>
            <a:srgbClr val="FFFFFF"/>
          </a:solidFill>
          <a:ln w="9525">
            <a:solidFill>
              <a:srgbClr val="DCFC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3029991"/>
            <a:ext cx="28575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025" y="3053804"/>
            <a:ext cx="19050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923925"/>
            <a:ext cx="11658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65F46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50" y="2972841"/>
            <a:ext cx="10025282" cy="369332"/>
          </a:xfrm>
          <a:prstGeom prst="rect">
            <a:avLst/>
          </a:prstGeom>
          <a:noFill/>
        </p:spPr>
        <p:txBody>
          <a:bodyPr wrap="square" lIns="36195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5803D"/>
                </a:solidFill>
                <a:latin typeface="Hind Siliguri"/>
              </a:rPr>
              <a:t>নির্দেশ: ৪-৫ জনের দলে বিভক্ত হয়ে পোস্টার কাগজ বা খাতায় চার্ট তৈরি কর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9675" y="3872954"/>
            <a:ext cx="10361295" cy="6932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sz="2400" b="1" i="0" u="none">
                <a:solidFill>
                  <a:srgbClr val="1E293B"/>
                </a:solidFill>
                <a:latin typeface="Hind Siliguri"/>
              </a:rPr>
              <a:t>কাজ: "বাংলাদেশের ৪টি রাষ্ট্রীয় মূলনীতি কীভাবে একটি সুন্দর ও আদর্শ সমাজ গঠনে সহায়তা করে?"— একটি সংক্ষিপ্ত পোস্টার তৈরি কর।</a:t>
            </a:r>
          </a:p>
        </p:txBody>
      </p:sp>
      <p:pic>
        <p:nvPicPr>
          <p:cNvPr id="16" name="Picture 15" descr="group wor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314" y="305633"/>
            <a:ext cx="4520418" cy="2467689"/>
          </a:xfrm>
          <a:prstGeom prst="rect">
            <a:avLst/>
          </a:prstGeom>
        </p:spPr>
      </p:pic>
      <p:pic>
        <p:nvPicPr>
          <p:cNvPr id="17" name="Picture 16" descr="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4480" y="5242470"/>
            <a:ext cx="3457575" cy="7524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181225"/>
            <a:ext cx="11125200" cy="74295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076575"/>
            <a:ext cx="11125200" cy="74295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971925"/>
            <a:ext cx="11125200" cy="74295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867275"/>
            <a:ext cx="11125200" cy="74295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2457450"/>
            <a:ext cx="19050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3352800"/>
            <a:ext cx="19050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4248150"/>
            <a:ext cx="190500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5143500"/>
            <a:ext cx="190500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923925"/>
            <a:ext cx="11658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65F46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4424" y="2381250"/>
            <a:ext cx="7568049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বাংলাদেশ একটি গণপ্রজাতন্ত্রী, এককেন্দ্রিক ও সংসদীয় পদ্ধতির রাষ্ট্র।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" y="3276600"/>
            <a:ext cx="86025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রাষ্ট্রের প্রধান নির্বাহী হলেন প্রধানমন্ত্রী এবং তিনি মন্ত্রিপরিষদ পরিচালনা করেন।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4425" y="4171950"/>
            <a:ext cx="1016786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১৯৭২ সংবিধানের ৪টি রাষ্ট্রীয় মূলনীতি: জাতীয়তাবাদ, সমাজতন্ত্র, গণতন্ত্র ও ধর্মনিরপেক্ষতা।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4424" y="5067300"/>
            <a:ext cx="661523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070C0"/>
                </a:solidFill>
                <a:latin typeface="Hind Siliguri"/>
              </a:rPr>
              <a:t>এই মূলনীতিসমূহ অনুসরণ করাই সুনাগরিকের প্রধান দায়িত্ব।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519362"/>
            <a:ext cx="111252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376612"/>
            <a:ext cx="111252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4233862"/>
            <a:ext cx="111252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5091112"/>
            <a:ext cx="111252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923925"/>
            <a:ext cx="1165860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70C0"/>
                </a:solidFill>
                <a:latin typeface="Hind Siliguri"/>
              </a:rPr>
              <a:t>পাঠ মূল্যায়ন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1995487"/>
            <a:ext cx="112204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334155"/>
                </a:solidFill>
                <a:latin typeface="Hind Siliguri"/>
              </a:rPr>
              <a:t>উত্তরগুলো মৌখিকভাবে বল অথবা খাতায় লেখ—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5" y="2700337"/>
            <a:ext cx="10744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১. বাংলাদেশের সরকার ব্যবস্থা কোন ধরণের?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3557587"/>
            <a:ext cx="10744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২. বাংলাদেশ পরিচালনার রাষ্ট্রীয় মূলনীতি কয়টি ও কি কি?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4414837"/>
            <a:ext cx="10744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৩. সমাজতন্ত্র মূলনীতির প্রধান লক্ষ্য কি?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525" y="5272087"/>
            <a:ext cx="10744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৪. মন্ত্রিপরিষদ কাদের কাছে তাদের কাজের জন্য দায়বদ্ধ থাকে?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438400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200400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962400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724400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33400" y="305752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2438400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2438400"/>
            <a:ext cx="47625" cy="628650"/>
          </a:xfrm>
          <a:prstGeom prst="rect">
            <a:avLst/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1649075" y="2438400"/>
            <a:ext cx="9525" cy="6286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33400" y="381952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33400" y="3200400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33400" y="3200400"/>
            <a:ext cx="47625" cy="628650"/>
          </a:xfrm>
          <a:prstGeom prst="rect">
            <a:avLst/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649075" y="3200400"/>
            <a:ext cx="9525" cy="6286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33400" y="458152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33400" y="3962400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33400" y="3962400"/>
            <a:ext cx="47625" cy="628650"/>
          </a:xfrm>
          <a:prstGeom prst="rect">
            <a:avLst/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1649075" y="3962400"/>
            <a:ext cx="9525" cy="6286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33400" y="534352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33400" y="4724400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33400" y="4724400"/>
            <a:ext cx="47625" cy="628650"/>
          </a:xfrm>
          <a:prstGeom prst="rect">
            <a:avLst/>
          </a:prstGeom>
          <a:solidFill>
            <a:srgbClr val="065F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649075" y="4724400"/>
            <a:ext cx="9525" cy="6286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923925"/>
            <a:ext cx="116586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65F46"/>
                </a:solidFill>
                <a:latin typeface="Hind Siliguri"/>
              </a:rPr>
              <a:t>মূল্যায়নের উত্তরমালা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1525" y="2600325"/>
            <a:ext cx="107823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১. উত্তর:</a:t>
            </a:r>
            <a:r>
              <a:rPr sz="2000" b="0" i="0" u="none">
                <a:solidFill>
                  <a:srgbClr val="1E293B"/>
                </a:solidFill>
                <a:latin typeface="Hind Siliguri"/>
              </a:rPr>
              <a:t> গণপ্রজাতন্ত্রী, এককেন্দ্রিক ও সংসদীয়/মন্ত্রিপরিষদ শাসিত সরকার।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1525" y="3362325"/>
            <a:ext cx="107823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২. উত্তর:</a:t>
            </a:r>
            <a:r>
              <a:rPr sz="2000" b="0" i="0" u="none">
                <a:solidFill>
                  <a:srgbClr val="1E293B"/>
                </a:solidFill>
                <a:latin typeface="Hind Siliguri"/>
              </a:rPr>
              <a:t> ৪টি (জাতীয়তাবাদ, সমাজতন্ত্র, গণতন্ত্র ও ধর্মনিরপেক্ষতা)।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1525" y="4124325"/>
            <a:ext cx="107823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৩. উত্তর:</a:t>
            </a:r>
            <a:r>
              <a:rPr sz="2000" b="0" i="0" u="none">
                <a:solidFill>
                  <a:srgbClr val="1E293B"/>
                </a:solidFill>
                <a:latin typeface="Hind Siliguri"/>
              </a:rPr>
              <a:t> শোষণমুক্ত, ন্যায়ভিত্তিক সমাজ প্রতিষ্ঠা ও সকলের সমতা নিশ্চিত করা।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1525" y="4886325"/>
            <a:ext cx="107823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Hind Siliguri"/>
              </a:rPr>
              <a:t>৪. উত্তর:</a:t>
            </a:r>
            <a:r>
              <a:rPr sz="2000" b="0" i="0" u="none">
                <a:solidFill>
                  <a:srgbClr val="1E293B"/>
                </a:solidFill>
                <a:latin typeface="Hind Siliguri"/>
              </a:rPr>
              <a:t> জাতীয় আইনসভার (জাতীয় সংসদ) কাছে।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676525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438525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4200525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962525"/>
            <a:ext cx="11125200" cy="62865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923925"/>
            <a:ext cx="116586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97706"/>
                </a:solidFill>
                <a:latin typeface="Hind Siliguri"/>
              </a:rPr>
              <a:t>বাড়ির কাজ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2200275"/>
            <a:ext cx="112204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334155"/>
                </a:solidFill>
                <a:latin typeface="Hind Siliguri"/>
              </a:rPr>
              <a:t>তোমাদের খাতায় প্রশ্নগুলো তুলে নাও এবং বাসায় তৈরি কর—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3425" y="2838450"/>
            <a:ext cx="10820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১.</a:t>
            </a:r>
            <a:r>
              <a:rPr sz="2400" b="0" i="0" u="none">
                <a:solidFill>
                  <a:srgbClr val="1E293B"/>
                </a:solidFill>
                <a:latin typeface="Hind Siliguri"/>
              </a:rPr>
              <a:t> বাংলাদেশের সরকার পদ্ধতির একটি প্রবাহচিত্র (Flowchart) তৈরি কর।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600450"/>
            <a:ext cx="10820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২.</a:t>
            </a:r>
            <a:r>
              <a:rPr sz="2400" b="0" i="0" u="none">
                <a:solidFill>
                  <a:srgbClr val="1E293B"/>
                </a:solidFill>
                <a:latin typeface="Hind Siliguri"/>
              </a:rPr>
              <a:t> জাতীয়তাবাদ কীভাবে বাঙালি জাতিকে ঐক্যবদ্ধ করেছিল? ব্যাখ্যা কর।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425" y="4362450"/>
            <a:ext cx="10820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৩.</a:t>
            </a:r>
            <a:r>
              <a:rPr sz="2400" b="0" i="0" u="none">
                <a:solidFill>
                  <a:srgbClr val="1E293B"/>
                </a:solidFill>
                <a:latin typeface="Hind Siliguri"/>
              </a:rPr>
              <a:t> ধর্মনিরপেক্ষতা বলতে কি বোঝায়? নিজের ভাষায় লেখ।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425" y="5124450"/>
            <a:ext cx="108204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৪.</a:t>
            </a:r>
            <a:r>
              <a:rPr sz="2400" b="0" i="0" u="none">
                <a:solidFill>
                  <a:srgbClr val="1E293B"/>
                </a:solidFill>
                <a:latin typeface="Hind Siliguri"/>
              </a:rPr>
              <a:t> 'গণতন্ত্রই নাগরিক অধিকারের প্রধান রক্ষা কবজ'— বক্তব্যটি বিশ্লেষণ কর।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0886" y="2293772"/>
            <a:ext cx="780211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 u="none">
                <a:solidFill>
                  <a:srgbClr val="0284C7"/>
                </a:solidFill>
                <a:latin typeface="Hind Siliguri"/>
              </a:rPr>
              <a:t>তোমাদের কোন প্রশ্ন আছে কি?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436" y="3122447"/>
            <a:ext cx="11057414" cy="713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800" b="1" i="0" u="none">
                <a:solidFill>
                  <a:srgbClr val="475569"/>
                </a:solidFill>
                <a:latin typeface="Hind Siliguri"/>
              </a:rPr>
              <a:t>আজকের পাঠের 'সরকার পদ্ধতি' বা 'রাষ্ট্রীয় মূলনীতি' নিয়ে কোনো অসচ্ছতা থাকলে হাত তুলে প্রশ্ন কর।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3400" y="2038350"/>
            <a:ext cx="11125200" cy="1123950"/>
          </a:xfrm>
          <a:prstGeom prst="roundRect">
            <a:avLst>
              <a:gd name="adj" fmla="val 10169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333750"/>
            <a:ext cx="11125200" cy="1123950"/>
          </a:xfrm>
          <a:prstGeom prst="roundRect">
            <a:avLst>
              <a:gd name="adj" fmla="val 10169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4629150"/>
            <a:ext cx="11125200" cy="1123950"/>
          </a:xfrm>
          <a:prstGeom prst="roundRect">
            <a:avLst>
              <a:gd name="adj" fmla="val 10169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33400" y="2038350"/>
            <a:ext cx="57150" cy="11239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33400" y="3333750"/>
            <a:ext cx="57150" cy="11239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4629150"/>
            <a:ext cx="57150" cy="11239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910" y="342900"/>
            <a:ext cx="116586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284C7"/>
                </a:solidFill>
                <a:latin typeface="Hind Siliguri"/>
              </a:rPr>
              <a:t>বাড়ির কাজের সহায়ক সংকেত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2247900"/>
            <a:ext cx="1128141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369A1"/>
                </a:solidFill>
                <a:latin typeface="Hind Siliguri"/>
              </a:rPr>
              <a:t>১. পাঠ্যবই মনোযোগ দিয়ে পড়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2647950"/>
            <a:ext cx="107442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Hind Siliguri"/>
              </a:rPr>
              <a:t>অষ্টম শ্রেণির বাংলাদেশ ও বিশ্বপরিচয় বইয়ের ৫ম অধ্যায়ের পাঠ-২ ও পাঠ-৩ অংশটি অন্ততঃ ৩ বার ভালোভাবে রিডিং পড়।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3543300"/>
            <a:ext cx="1128141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369A1"/>
                </a:solidFill>
                <a:latin typeface="Hind Siliguri"/>
              </a:rPr>
              <a:t>২. প্রধান শব্দসমূহ চিহ্নিত কর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3943350"/>
            <a:ext cx="10744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Hind Siliguri"/>
              </a:rPr>
              <a:t>'গণপ্রজাতন্ত্রী', 'এককেন্দ্রিক', 'সমাজতন্ত্র', 'ধর্মনিরপেক্ষতা' শব্দগুলোর মূল অর্থ পয়েন্ট আকারে লেখ।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4838700"/>
            <a:ext cx="1128141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369A1"/>
                </a:solidFill>
                <a:latin typeface="Hind Siliguri"/>
              </a:rPr>
              <a:t>৩. নিজস্ব মতামত যুক্ত কর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" y="5238750"/>
            <a:ext cx="107442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Hind Siliguri"/>
              </a:rPr>
              <a:t>উত্তর লেখার সময় মুখস্থ না লিখে বাস্তব জীবনের উদাহরণ ও নিজের যুক্তি দিয়ে সুন্দরভাবে প্রকাশ কর।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D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60960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33400" y="6191250"/>
            <a:ext cx="11220450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F8FAFC"/>
                </a:solidFill>
                <a:latin typeface="Hind Siliguri"/>
              </a:rPr>
              <a:t>Mizanur Rahman ( R.R.Textile Mills High School)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4058" y="2175301"/>
            <a:ext cx="2864873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 smtClean="0">
                <a:solidFill>
                  <a:srgbClr val="FFFFFF"/>
                </a:solidFill>
                <a:latin typeface="Hind Siliguri"/>
              </a:rPr>
              <a:t>ধন্যবাদ</a:t>
            </a:r>
            <a:endParaRPr sz="5400" b="1" i="0" u="none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829" y="3543300"/>
            <a:ext cx="116694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200" b="1" i="0" u="none">
                <a:solidFill>
                  <a:srgbClr val="CBD5E1"/>
                </a:solidFill>
                <a:latin typeface="Hind Siliguri"/>
              </a:rPr>
              <a:t>সবাই ভালো থেকো, সুস্থ থেকো এবং মনোযোগ দিয়ে পড়ালেখা করো।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818</Words>
  <Application>Microsoft Macintosh PowerPoint</Application>
  <PresentationFormat>Custom</PresentationFormat>
  <Paragraphs>112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Hind Siliguri</vt:lpstr>
      <vt:lpstr>Wingdings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22</cp:revision>
  <dcterms:created xsi:type="dcterms:W3CDTF">2013-01-27T09:14:16Z</dcterms:created>
  <dcterms:modified xsi:type="dcterms:W3CDTF">2026-10-02T22:15:35Z</dcterms:modified>
</cp:coreProperties>
</file>