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-8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2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31520" y="731520"/>
            <a:ext cx="45720" cy="45720"/>
          </a:xfrm>
          <a:prstGeom prst="ellipse">
            <a:avLst/>
          </a:prstGeom>
          <a:solidFill>
            <a:srgbClr val="F5F8FC"/>
          </a:solidFill>
          <a:ln>
            <a:solidFill>
              <a:srgbClr val="F5F8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920240" y="1280160"/>
            <a:ext cx="32004" cy="32004"/>
          </a:xfrm>
          <a:prstGeom prst="ellipse">
            <a:avLst/>
          </a:prstGeom>
          <a:solidFill>
            <a:srgbClr val="F5F8FC"/>
          </a:solidFill>
          <a:ln>
            <a:solidFill>
              <a:srgbClr val="F5F8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698480" y="914400"/>
            <a:ext cx="36576" cy="36576"/>
          </a:xfrm>
          <a:prstGeom prst="ellipse">
            <a:avLst/>
          </a:prstGeom>
          <a:solidFill>
            <a:srgbClr val="F5F8FC"/>
          </a:solidFill>
          <a:ln>
            <a:solidFill>
              <a:srgbClr val="F5F8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38560" y="5303520"/>
            <a:ext cx="45720" cy="45720"/>
          </a:xfrm>
          <a:prstGeom prst="ellipse">
            <a:avLst/>
          </a:prstGeom>
          <a:solidFill>
            <a:srgbClr val="F5F8FC"/>
          </a:solidFill>
          <a:ln>
            <a:solidFill>
              <a:srgbClr val="F5F8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840" y="5394960"/>
            <a:ext cx="32004" cy="32004"/>
          </a:xfrm>
          <a:prstGeom prst="ellipse">
            <a:avLst/>
          </a:prstGeom>
          <a:solidFill>
            <a:srgbClr val="F5F8FC"/>
          </a:solidFill>
          <a:ln>
            <a:solidFill>
              <a:srgbClr val="F5F8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692640" y="5852160"/>
            <a:ext cx="27432" cy="27432"/>
          </a:xfrm>
          <a:prstGeom prst="ellipse">
            <a:avLst/>
          </a:prstGeom>
          <a:solidFill>
            <a:srgbClr val="F5F8FC"/>
          </a:solidFill>
          <a:ln>
            <a:solidFill>
              <a:srgbClr val="F5F8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594360"/>
            <a:ext cx="4114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53B4FF"/>
                </a:solidFill>
                <a:latin typeface="Noto Sans Bengali"/>
              </a:rPr>
              <a:t>বিজ্ঞান • ৮ম শ্রেণি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234440"/>
            <a:ext cx="8046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Noto Sans Bengali"/>
              </a:rPr>
              <a:t>অধ্যায় ১২ : মহাকাশ ও উপগ্রহ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965960"/>
            <a:ext cx="77724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FFD050"/>
                </a:solidFill>
                <a:latin typeface="Noto Sans Bengali"/>
              </a:rPr>
              <a:t>পাঠ–৩ : প্রাকৃতিক গ্রহ ও উপগ্রহ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788920"/>
            <a:ext cx="4114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BECCE0"/>
                </a:solidFill>
                <a:latin typeface="Noto Sans Bengali"/>
              </a:rPr>
              <a:t>শ্রেণিকক্ষ উপস্থাপনা</a:t>
            </a:r>
          </a:p>
        </p:txBody>
      </p:sp>
      <p:sp>
        <p:nvSpPr>
          <p:cNvPr id="12" name="Oval 11"/>
          <p:cNvSpPr/>
          <p:nvPr/>
        </p:nvSpPr>
        <p:spPr>
          <a:xfrm>
            <a:off x="8851392" y="2359152"/>
            <a:ext cx="1133856" cy="1133856"/>
          </a:xfrm>
          <a:prstGeom prst="ellipse">
            <a:avLst/>
          </a:prstGeom>
          <a:solidFill>
            <a:srgbClr val="FFD050"/>
          </a:solidFill>
          <a:ln>
            <a:solidFill>
              <a:srgbClr val="FF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714232" y="3566160"/>
            <a:ext cx="1408176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5F8FC"/>
                </a:solidFill>
                <a:latin typeface="Noto Sans Bengali"/>
              </a:rPr>
              <a:t>সূর্য</a:t>
            </a:r>
          </a:p>
        </p:txBody>
      </p:sp>
      <p:sp>
        <p:nvSpPr>
          <p:cNvPr id="14" name="Oval 13"/>
          <p:cNvSpPr/>
          <p:nvPr/>
        </p:nvSpPr>
        <p:spPr>
          <a:xfrm>
            <a:off x="8275320" y="2377440"/>
            <a:ext cx="2286000" cy="1097280"/>
          </a:xfrm>
          <a:prstGeom prst="ellipse">
            <a:avLst/>
          </a:prstGeom>
          <a:noFill/>
          <a:ln>
            <a:solidFill>
              <a:srgbClr val="37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8065007" y="2807208"/>
            <a:ext cx="237744" cy="237744"/>
          </a:xfrm>
          <a:prstGeom prst="ellipse">
            <a:avLst/>
          </a:prstGeom>
          <a:solidFill>
            <a:srgbClr val="A0A0A0"/>
          </a:solidFill>
          <a:ln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927847" y="3118104"/>
            <a:ext cx="51206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5F8FC"/>
                </a:solidFill>
                <a:latin typeface="Noto Sans Bengali"/>
              </a:rPr>
              <a:t>বুধ</a:t>
            </a:r>
          </a:p>
        </p:txBody>
      </p:sp>
      <p:sp>
        <p:nvSpPr>
          <p:cNvPr id="17" name="Oval 16"/>
          <p:cNvSpPr/>
          <p:nvPr/>
        </p:nvSpPr>
        <p:spPr>
          <a:xfrm>
            <a:off x="7863840" y="2179929"/>
            <a:ext cx="3108960" cy="1492300"/>
          </a:xfrm>
          <a:prstGeom prst="ellipse">
            <a:avLst/>
          </a:prstGeom>
          <a:noFill/>
          <a:ln>
            <a:solidFill>
              <a:srgbClr val="37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973567" y="2807208"/>
            <a:ext cx="237744" cy="237744"/>
          </a:xfrm>
          <a:prstGeom prst="ellipse">
            <a:avLst/>
          </a:prstGeom>
          <a:solidFill>
            <a:srgbClr val="FF9753"/>
          </a:solidFill>
          <a:ln>
            <a:solidFill>
              <a:srgbClr val="FF9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836407" y="3118104"/>
            <a:ext cx="51206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5F8FC"/>
                </a:solidFill>
                <a:latin typeface="Noto Sans Bengali"/>
              </a:rPr>
              <a:t>শুক্র</a:t>
            </a:r>
          </a:p>
        </p:txBody>
      </p:sp>
      <p:sp>
        <p:nvSpPr>
          <p:cNvPr id="20" name="Oval 19"/>
          <p:cNvSpPr/>
          <p:nvPr/>
        </p:nvSpPr>
        <p:spPr>
          <a:xfrm>
            <a:off x="7406640" y="1960473"/>
            <a:ext cx="4023360" cy="1931212"/>
          </a:xfrm>
          <a:prstGeom prst="ellipse">
            <a:avLst/>
          </a:prstGeom>
          <a:noFill/>
          <a:ln>
            <a:solidFill>
              <a:srgbClr val="37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037575" y="2779776"/>
            <a:ext cx="292608" cy="292608"/>
          </a:xfrm>
          <a:prstGeom prst="ellipse">
            <a:avLst/>
          </a:prstGeom>
          <a:solidFill>
            <a:srgbClr val="5A91EB"/>
          </a:solidFill>
          <a:ln>
            <a:solidFill>
              <a:srgbClr val="5A9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900415" y="3145536"/>
            <a:ext cx="566928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5F8FC"/>
                </a:solidFill>
                <a:latin typeface="Noto Sans Bengali"/>
              </a:rPr>
              <a:t>পৃথিবী</a:t>
            </a:r>
          </a:p>
        </p:txBody>
      </p:sp>
      <p:sp>
        <p:nvSpPr>
          <p:cNvPr id="23" name="Oval 22"/>
          <p:cNvSpPr/>
          <p:nvPr/>
        </p:nvSpPr>
        <p:spPr>
          <a:xfrm>
            <a:off x="6903720" y="1719072"/>
            <a:ext cx="5029200" cy="2414015"/>
          </a:xfrm>
          <a:prstGeom prst="ellipse">
            <a:avLst/>
          </a:prstGeom>
          <a:noFill/>
          <a:ln>
            <a:solidFill>
              <a:srgbClr val="37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8156448" y="2807208"/>
            <a:ext cx="237744" cy="237744"/>
          </a:xfrm>
          <a:prstGeom prst="ellipse">
            <a:avLst/>
          </a:prstGeom>
          <a:solidFill>
            <a:srgbClr val="D25F50"/>
          </a:solidFill>
          <a:ln>
            <a:solidFill>
              <a:srgbClr val="D25F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019288" y="3118104"/>
            <a:ext cx="51206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5F8FC"/>
                </a:solidFill>
                <a:latin typeface="Noto Sans Bengali"/>
              </a:rPr>
              <a:t>মঙ্গল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" y="5166360"/>
            <a:ext cx="5029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F5F8FC"/>
                </a:solidFill>
                <a:latin typeface="Noto Sans Bengali"/>
              </a:rPr>
              <a:t>শিক্ষক : মোঃ নাজমুল হোসাইন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240" y="5577840"/>
            <a:ext cx="6217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BECCE0"/>
                </a:solidFill>
                <a:latin typeface="Noto Sans Bengali"/>
              </a:rPr>
              <a:t>সহকারী শিক্ষক (পদার্থবিজ্ঞান) • বনগাঁও উচ্চ বিদ্যালয়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2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4241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5F8FC"/>
                </a:solidFill>
                <a:latin typeface="Noto Sans Bengali"/>
              </a:rPr>
              <a:t>আজকের শিখনফল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98755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BECCE0"/>
                </a:solidFill>
                <a:latin typeface="Noto Sans Bengali"/>
              </a:rPr>
              <a:t>পাঠ শেষে শিক্ষার্থীরা যা ব্যাখ্যা করতে পারবে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365760"/>
            <a:ext cx="457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00" b="1">
                <a:solidFill>
                  <a:srgbClr val="53B4FF"/>
                </a:solidFill>
                <a:latin typeface="Noto Sans Bengali"/>
              </a:rPr>
              <a:t>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10835640" cy="804672"/>
          </a:xfrm>
          <a:prstGeom prst="roundRect">
            <a:avLst/>
          </a:prstGeom>
          <a:solidFill>
            <a:srgbClr val="182F52"/>
          </a:solidFill>
          <a:ln>
            <a:solidFill>
              <a:srgbClr val="182F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490472"/>
            <a:ext cx="4572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081226"/>
                </a:solidFill>
                <a:latin typeface="Noto Sans Bengali"/>
              </a:rPr>
              <a:t>1</a:t>
            </a:r>
          </a:p>
        </p:txBody>
      </p:sp>
      <p:sp>
        <p:nvSpPr>
          <p:cNvPr id="7" name="Oval 6"/>
          <p:cNvSpPr/>
          <p:nvPr/>
        </p:nvSpPr>
        <p:spPr>
          <a:xfrm>
            <a:off x="832104" y="1581912"/>
            <a:ext cx="475488" cy="475488"/>
          </a:xfrm>
          <a:prstGeom prst="ellipse">
            <a:avLst/>
          </a:prstGeom>
          <a:solidFill>
            <a:srgbClr val="53B4FF"/>
          </a:solidFill>
          <a:ln>
            <a:solidFill>
              <a:srgbClr val="53B4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508760" y="1490472"/>
            <a:ext cx="950976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0">
                <a:solidFill>
                  <a:srgbClr val="F5F8FC"/>
                </a:solidFill>
                <a:latin typeface="Noto Sans Bengali"/>
              </a:rPr>
              <a:t>গ্রহ ও প্রাকৃতিক উপগ্রহের ধারণা বলতে পারবে।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496312"/>
            <a:ext cx="10835640" cy="804672"/>
          </a:xfrm>
          <a:prstGeom prst="roundRect">
            <a:avLst/>
          </a:prstGeom>
          <a:solidFill>
            <a:srgbClr val="182F52"/>
          </a:solidFill>
          <a:ln>
            <a:solidFill>
              <a:srgbClr val="182F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68680" y="2569464"/>
            <a:ext cx="4572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081226"/>
                </a:solidFill>
                <a:latin typeface="Noto Sans Bengali"/>
              </a:rPr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832104" y="2660904"/>
            <a:ext cx="475488" cy="475488"/>
          </a:xfrm>
          <a:prstGeom prst="ellipse">
            <a:avLst/>
          </a:prstGeom>
          <a:solidFill>
            <a:srgbClr val="53B4FF"/>
          </a:solidFill>
          <a:ln>
            <a:solidFill>
              <a:srgbClr val="53B4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508760" y="2569464"/>
            <a:ext cx="950976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0">
                <a:solidFill>
                  <a:srgbClr val="F5F8FC"/>
                </a:solidFill>
                <a:latin typeface="Noto Sans Bengali"/>
              </a:rPr>
              <a:t>সৌরজগতের ৮টি গ্রহের নাম ক্রমানুসারে বলতে পারবে।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575304"/>
            <a:ext cx="10835640" cy="804672"/>
          </a:xfrm>
          <a:prstGeom prst="roundRect">
            <a:avLst/>
          </a:prstGeom>
          <a:solidFill>
            <a:srgbClr val="182F52"/>
          </a:solidFill>
          <a:ln>
            <a:solidFill>
              <a:srgbClr val="182F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8680" y="3648456"/>
            <a:ext cx="4572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081226"/>
                </a:solidFill>
                <a:latin typeface="Noto Sans Bengali"/>
              </a:rPr>
              <a:t>3</a:t>
            </a:r>
          </a:p>
        </p:txBody>
      </p:sp>
      <p:sp>
        <p:nvSpPr>
          <p:cNvPr id="15" name="Oval 14"/>
          <p:cNvSpPr/>
          <p:nvPr/>
        </p:nvSpPr>
        <p:spPr>
          <a:xfrm>
            <a:off x="832104" y="3739896"/>
            <a:ext cx="475488" cy="475488"/>
          </a:xfrm>
          <a:prstGeom prst="ellipse">
            <a:avLst/>
          </a:prstGeom>
          <a:solidFill>
            <a:srgbClr val="53B4FF"/>
          </a:solidFill>
          <a:ln>
            <a:solidFill>
              <a:srgbClr val="53B4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08760" y="3648456"/>
            <a:ext cx="950976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0">
                <a:solidFill>
                  <a:srgbClr val="F5F8FC"/>
                </a:solidFill>
                <a:latin typeface="Noto Sans Bengali"/>
              </a:rPr>
              <a:t>গ্রহ ও উপগ্রহের গতি ও মাধ্যাকর্ষণের সম্পর্ক ব্যাখ্যা করতে পারবে।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4654296"/>
            <a:ext cx="10835640" cy="804672"/>
          </a:xfrm>
          <a:prstGeom prst="roundRect">
            <a:avLst/>
          </a:prstGeom>
          <a:solidFill>
            <a:srgbClr val="182F52"/>
          </a:solidFill>
          <a:ln>
            <a:solidFill>
              <a:srgbClr val="182F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68680" y="4727448"/>
            <a:ext cx="4572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081226"/>
                </a:solidFill>
                <a:latin typeface="Noto Sans Bengali"/>
              </a:rPr>
              <a:t>4</a:t>
            </a:r>
          </a:p>
        </p:txBody>
      </p:sp>
      <p:sp>
        <p:nvSpPr>
          <p:cNvPr id="19" name="Oval 18"/>
          <p:cNvSpPr/>
          <p:nvPr/>
        </p:nvSpPr>
        <p:spPr>
          <a:xfrm>
            <a:off x="832104" y="4818888"/>
            <a:ext cx="475488" cy="475488"/>
          </a:xfrm>
          <a:prstGeom prst="ellipse">
            <a:avLst/>
          </a:prstGeom>
          <a:solidFill>
            <a:srgbClr val="53B4FF"/>
          </a:solidFill>
          <a:ln>
            <a:solidFill>
              <a:srgbClr val="53B4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08760" y="4727448"/>
            <a:ext cx="950976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0">
                <a:solidFill>
                  <a:srgbClr val="F5F8FC"/>
                </a:solidFill>
                <a:latin typeface="Noto Sans Bengali"/>
              </a:rPr>
              <a:t>গ্রহ ও উপগ্রহের প্রধান পার্থক্য শনাক্ত করতে পারবে।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6473952"/>
            <a:ext cx="10789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CE0"/>
                </a:solidFill>
                <a:latin typeface="Noto Sans Bengali"/>
              </a:rPr>
              <a:t>মোঃ নাজমুল হোসাইন • সহকারী শিক্ষক (পদার্থবিজ্ঞান) • বনগাঁও উচ্চ বিদ্যালয়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2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4241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5F8FC"/>
                </a:solidFill>
                <a:latin typeface="Noto Sans Bengali"/>
              </a:rPr>
              <a:t>১. গ্রহ কী?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98755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BECCE0"/>
                </a:solidFill>
                <a:latin typeface="Noto Sans Bengali"/>
              </a:rPr>
              <a:t>সূর্যকে কেন্দ্র করে আবর্তনশীল বৃহৎ জ্যোতিষ্ক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365760"/>
            <a:ext cx="457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00" b="1">
                <a:solidFill>
                  <a:srgbClr val="53B4FF"/>
                </a:solidFill>
                <a:latin typeface="Noto Sans Bengali"/>
              </a:rPr>
              <a:t>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6400800" cy="438912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783080"/>
            <a:ext cx="585216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F5F8FC"/>
                </a:solidFill>
                <a:latin typeface="Noto Sans Bengali"/>
              </a:defRPr>
            </a:pPr>
            <a:r>
              <a:t>• গ্রহ হলো এমন জ্যোতিষ্ক, যা একটি নক্ষত্রকে কেন্দ্র করে নির্দিষ্ট কক্ষপথে আবর্তন করে।</a:t>
            </a:r>
          </a:p>
          <a:p>
            <a:pPr>
              <a:spcAft>
                <a:spcPts val="1000"/>
              </a:spcAft>
              <a:defRPr sz="2000">
                <a:solidFill>
                  <a:srgbClr val="F5F8FC"/>
                </a:solidFill>
                <a:latin typeface="Noto Sans Bengali"/>
              </a:defRPr>
            </a:pPr>
            <a:r>
              <a:t>• সৌরজগতের গ্রহগুলো সূর্যকে কেন্দ্র করে ঘোরে।</a:t>
            </a:r>
          </a:p>
          <a:p>
            <a:pPr>
              <a:spcAft>
                <a:spcPts val="1000"/>
              </a:spcAft>
              <a:defRPr sz="2000">
                <a:solidFill>
                  <a:srgbClr val="F5F8FC"/>
                </a:solidFill>
                <a:latin typeface="Noto Sans Bengali"/>
              </a:defRPr>
            </a:pPr>
            <a:r>
              <a:t>• গ্রহ নিজে দৃশ্যমান আলো উৎপন্ন করে না; সূর্যের আলো প্রতিফলিত করে দেখা যায়।</a:t>
            </a:r>
          </a:p>
          <a:p>
            <a:pPr>
              <a:spcAft>
                <a:spcPts val="1000"/>
              </a:spcAft>
              <a:defRPr sz="2000">
                <a:solidFill>
                  <a:srgbClr val="F5F8FC"/>
                </a:solidFill>
                <a:latin typeface="Noto Sans Bengali"/>
              </a:defRPr>
            </a:pPr>
            <a:r>
              <a:t>• সৌরজগতে মোট ৮টি গ্রহ রয়েছে।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79" y="1508760"/>
            <a:ext cx="3840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D050"/>
                </a:solidFill>
                <a:latin typeface="Noto Sans Bengali"/>
              </a:rPr>
              <a:t>সূর্য → গ্রহের কক্ষপথ</a:t>
            </a:r>
          </a:p>
        </p:txBody>
      </p:sp>
      <p:sp>
        <p:nvSpPr>
          <p:cNvPr id="8" name="Oval 7"/>
          <p:cNvSpPr/>
          <p:nvPr/>
        </p:nvSpPr>
        <p:spPr>
          <a:xfrm>
            <a:off x="8979408" y="2990088"/>
            <a:ext cx="877824" cy="877824"/>
          </a:xfrm>
          <a:prstGeom prst="ellipse">
            <a:avLst/>
          </a:prstGeom>
          <a:solidFill>
            <a:srgbClr val="FFD050"/>
          </a:solidFill>
          <a:ln>
            <a:solidFill>
              <a:srgbClr val="FF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42248" y="3941064"/>
            <a:ext cx="115214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5F8FC"/>
                </a:solidFill>
                <a:latin typeface="Noto Sans Bengali"/>
              </a:rPr>
              <a:t>সূর্য</a:t>
            </a:r>
          </a:p>
        </p:txBody>
      </p:sp>
      <p:sp>
        <p:nvSpPr>
          <p:cNvPr id="10" name="Oval 9"/>
          <p:cNvSpPr/>
          <p:nvPr/>
        </p:nvSpPr>
        <p:spPr>
          <a:xfrm>
            <a:off x="8275320" y="2834640"/>
            <a:ext cx="2286000" cy="1188720"/>
          </a:xfrm>
          <a:prstGeom prst="ellipse">
            <a:avLst/>
          </a:prstGeom>
          <a:noFill/>
          <a:ln>
            <a:solidFill>
              <a:srgbClr val="4359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7863840" y="2620670"/>
            <a:ext cx="3108960" cy="1616659"/>
          </a:xfrm>
          <a:prstGeom prst="ellipse">
            <a:avLst/>
          </a:prstGeom>
          <a:noFill/>
          <a:ln>
            <a:solidFill>
              <a:srgbClr val="4359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7406640" y="2382926"/>
            <a:ext cx="4023360" cy="2092147"/>
          </a:xfrm>
          <a:prstGeom prst="ellipse">
            <a:avLst/>
          </a:prstGeom>
          <a:noFill/>
          <a:ln>
            <a:solidFill>
              <a:srgbClr val="4359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065007" y="3310128"/>
            <a:ext cx="237744" cy="237744"/>
          </a:xfrm>
          <a:prstGeom prst="ellipse">
            <a:avLst/>
          </a:prstGeom>
          <a:solidFill>
            <a:srgbClr val="969696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927847" y="3621024"/>
            <a:ext cx="512064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5F8FC"/>
                </a:solidFill>
                <a:latin typeface="Noto Sans Bengali"/>
              </a:rPr>
              <a:t>বুধ</a:t>
            </a:r>
          </a:p>
        </p:txBody>
      </p:sp>
      <p:sp>
        <p:nvSpPr>
          <p:cNvPr id="15" name="Oval 14"/>
          <p:cNvSpPr/>
          <p:nvPr/>
        </p:nvSpPr>
        <p:spPr>
          <a:xfrm>
            <a:off x="7772400" y="3291840"/>
            <a:ext cx="274320" cy="274320"/>
          </a:xfrm>
          <a:prstGeom prst="ellipse">
            <a:avLst/>
          </a:prstGeom>
          <a:solidFill>
            <a:srgbClr val="FF9753"/>
          </a:solidFill>
          <a:ln>
            <a:solidFill>
              <a:srgbClr val="FF9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635240" y="3639312"/>
            <a:ext cx="5486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5F8FC"/>
                </a:solidFill>
                <a:latin typeface="Noto Sans Bengali"/>
              </a:rPr>
              <a:t>শুক্র</a:t>
            </a:r>
          </a:p>
        </p:txBody>
      </p:sp>
      <p:sp>
        <p:nvSpPr>
          <p:cNvPr id="17" name="Oval 16"/>
          <p:cNvSpPr/>
          <p:nvPr/>
        </p:nvSpPr>
        <p:spPr>
          <a:xfrm>
            <a:off x="7306056" y="3282696"/>
            <a:ext cx="292608" cy="292608"/>
          </a:xfrm>
          <a:prstGeom prst="ellipse">
            <a:avLst/>
          </a:prstGeom>
          <a:solidFill>
            <a:srgbClr val="5091EB"/>
          </a:solidFill>
          <a:ln>
            <a:solidFill>
              <a:srgbClr val="509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168896" y="3648456"/>
            <a:ext cx="566928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5F8FC"/>
                </a:solidFill>
                <a:latin typeface="Noto Sans Bengali"/>
              </a:rPr>
              <a:t>পৃথিবী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473952"/>
            <a:ext cx="10789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CE0"/>
                </a:solidFill>
                <a:latin typeface="Noto Sans Bengali"/>
              </a:rPr>
              <a:t>মোঃ নাজমুল হোসাইন • সহকারী শিক্ষক (পদার্থবিজ্ঞান) • বনগাঁও উচ্চ বিদ্যালয়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2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4241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5F8FC"/>
                </a:solidFill>
                <a:latin typeface="Noto Sans Bengali"/>
              </a:rPr>
              <a:t>২. সৌরজগতের ৮টি গ্রহ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98755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BECCE0"/>
                </a:solidFill>
                <a:latin typeface="Noto Sans Bengali"/>
              </a:rPr>
              <a:t>সূর্য থেকে দূরত্বের ক্রম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365760"/>
            <a:ext cx="457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00" b="1">
                <a:solidFill>
                  <a:srgbClr val="53B4FF"/>
                </a:solidFill>
                <a:latin typeface="Noto Sans Bengali"/>
              </a:rPr>
              <a:t>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371600"/>
            <a:ext cx="5212080" cy="91440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50392" y="1554480"/>
            <a:ext cx="530352" cy="530352"/>
          </a:xfrm>
          <a:prstGeom prst="ellipse">
            <a:avLst/>
          </a:prstGeom>
          <a:solidFill>
            <a:srgbClr val="969696"/>
          </a:solidFill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50392" y="1554480"/>
            <a:ext cx="530352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081226"/>
                </a:solidFill>
                <a:latin typeface="Noto Sans Bengali"/>
              </a:rPr>
              <a:t>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1481328"/>
            <a:ext cx="150876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F5F8FC"/>
                </a:solidFill>
                <a:latin typeface="Noto Sans Bengali"/>
              </a:rPr>
              <a:t>বুধ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1828800"/>
            <a:ext cx="3977639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BECCE0"/>
                </a:solidFill>
                <a:latin typeface="Noto Sans Bengali"/>
              </a:rPr>
              <a:t>সবচেয়ে কাছের গ্রহ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371600"/>
            <a:ext cx="5212080" cy="91440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6473952" y="1554480"/>
            <a:ext cx="530352" cy="530352"/>
          </a:xfrm>
          <a:prstGeom prst="ellipse">
            <a:avLst/>
          </a:prstGeom>
          <a:solidFill>
            <a:srgbClr val="FF9753"/>
          </a:solidFill>
          <a:ln>
            <a:solidFill>
              <a:srgbClr val="FF9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73952" y="1554480"/>
            <a:ext cx="530352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081226"/>
                </a:solidFill>
                <a:latin typeface="Noto Sans Bengali"/>
              </a:rPr>
              <a:t>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78040" y="1481328"/>
            <a:ext cx="150876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F5F8FC"/>
                </a:solidFill>
                <a:latin typeface="Noto Sans Bengali"/>
              </a:rPr>
              <a:t>শুক্র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78040" y="1828800"/>
            <a:ext cx="3977639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BECCE0"/>
                </a:solidFill>
                <a:latin typeface="Noto Sans Bengali"/>
              </a:rPr>
              <a:t>উষ্ণ গ্রহ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2560320"/>
            <a:ext cx="5212080" cy="91440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50392" y="2743200"/>
            <a:ext cx="530352" cy="530352"/>
          </a:xfrm>
          <a:prstGeom prst="ellipse">
            <a:avLst/>
          </a:prstGeom>
          <a:solidFill>
            <a:srgbClr val="5091EB"/>
          </a:solidFill>
          <a:ln>
            <a:solidFill>
              <a:srgbClr val="509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50392" y="2743200"/>
            <a:ext cx="530352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081226"/>
                </a:solidFill>
                <a:latin typeface="Noto Sans Bengali"/>
              </a:rPr>
              <a:t>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54480" y="2670048"/>
            <a:ext cx="150876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F5F8FC"/>
                </a:solidFill>
                <a:latin typeface="Noto Sans Bengali"/>
              </a:rPr>
              <a:t>পৃথিবী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54480" y="3017520"/>
            <a:ext cx="3977639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BECCE0"/>
                </a:solidFill>
                <a:latin typeface="Noto Sans Bengali"/>
              </a:rPr>
              <a:t>জীবনের আবাস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2560320"/>
            <a:ext cx="5212080" cy="91440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6473952" y="2743200"/>
            <a:ext cx="530352" cy="530352"/>
          </a:xfrm>
          <a:prstGeom prst="ellipse">
            <a:avLst/>
          </a:prstGeom>
          <a:solidFill>
            <a:srgbClr val="CD5246"/>
          </a:solidFill>
          <a:ln>
            <a:solidFill>
              <a:srgbClr val="CD52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73952" y="2743200"/>
            <a:ext cx="530352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081226"/>
                </a:solidFill>
                <a:latin typeface="Noto Sans Bengali"/>
              </a:rPr>
              <a:t>৪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78040" y="2670048"/>
            <a:ext cx="150876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F5F8FC"/>
                </a:solidFill>
                <a:latin typeface="Noto Sans Bengali"/>
              </a:rPr>
              <a:t>মঙ্গল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78040" y="3017520"/>
            <a:ext cx="3977639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BECCE0"/>
                </a:solidFill>
                <a:latin typeface="Noto Sans Bengali"/>
              </a:rPr>
              <a:t>লাল গ্রহ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5800" y="3749039"/>
            <a:ext cx="5212080" cy="91440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50392" y="3931920"/>
            <a:ext cx="530352" cy="530352"/>
          </a:xfrm>
          <a:prstGeom prst="ellipse">
            <a:avLst/>
          </a:prstGeom>
          <a:solidFill>
            <a:srgbClr val="C39664"/>
          </a:solidFill>
          <a:ln>
            <a:solidFill>
              <a:srgbClr val="C396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50392" y="3931920"/>
            <a:ext cx="530352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081226"/>
                </a:solidFill>
                <a:latin typeface="Noto Sans Bengali"/>
              </a:rPr>
              <a:t>৫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3858768"/>
            <a:ext cx="150876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F5F8FC"/>
                </a:solidFill>
                <a:latin typeface="Noto Sans Bengali"/>
              </a:rPr>
              <a:t>বৃহস্পতি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4206240"/>
            <a:ext cx="3977639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BECCE0"/>
                </a:solidFill>
                <a:latin typeface="Noto Sans Bengali"/>
              </a:rPr>
              <a:t>সবচেয়ে বড় গ্রহ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49039"/>
            <a:ext cx="5212080" cy="91440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6473952" y="3931920"/>
            <a:ext cx="530352" cy="530352"/>
          </a:xfrm>
          <a:prstGeom prst="ellipse">
            <a:avLst/>
          </a:prstGeom>
          <a:solidFill>
            <a:srgbClr val="D2B478"/>
          </a:solidFill>
          <a:ln>
            <a:solidFill>
              <a:srgbClr val="D2B4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473952" y="3931920"/>
            <a:ext cx="530352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081226"/>
                </a:solidFill>
                <a:latin typeface="Noto Sans Bengali"/>
              </a:rPr>
              <a:t>৬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78040" y="3858768"/>
            <a:ext cx="150876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F5F8FC"/>
                </a:solidFill>
                <a:latin typeface="Noto Sans Bengali"/>
              </a:rPr>
              <a:t>শনি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78040" y="4206240"/>
            <a:ext cx="3977639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BECCE0"/>
                </a:solidFill>
                <a:latin typeface="Noto Sans Bengali"/>
              </a:rPr>
              <a:t>বলয়যুক্ত গ্রহ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85800" y="4937760"/>
            <a:ext cx="5212080" cy="91440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50392" y="5120640"/>
            <a:ext cx="530352" cy="530352"/>
          </a:xfrm>
          <a:prstGeom prst="ellipse">
            <a:avLst/>
          </a:prstGeom>
          <a:solidFill>
            <a:srgbClr val="78C8D2"/>
          </a:solidFill>
          <a:ln>
            <a:solidFill>
              <a:srgbClr val="78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50392" y="5120640"/>
            <a:ext cx="530352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081226"/>
                </a:solidFill>
                <a:latin typeface="Noto Sans Bengali"/>
              </a:rPr>
              <a:t>৭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554480" y="5047488"/>
            <a:ext cx="150876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F5F8FC"/>
                </a:solidFill>
                <a:latin typeface="Noto Sans Bengali"/>
              </a:rPr>
              <a:t>ইউরেনাস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554480" y="5394960"/>
            <a:ext cx="3977639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BECCE0"/>
                </a:solidFill>
                <a:latin typeface="Noto Sans Bengali"/>
              </a:rPr>
              <a:t>বরফীয় দৈত্য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309360" y="4937760"/>
            <a:ext cx="5212080" cy="91440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6473952" y="5120640"/>
            <a:ext cx="530352" cy="530352"/>
          </a:xfrm>
          <a:prstGeom prst="ellipse">
            <a:avLst/>
          </a:prstGeom>
          <a:solidFill>
            <a:srgbClr val="4669CD"/>
          </a:solidFill>
          <a:ln>
            <a:solidFill>
              <a:srgbClr val="466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473952" y="5120640"/>
            <a:ext cx="530352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081226"/>
                </a:solidFill>
                <a:latin typeface="Noto Sans Bengali"/>
              </a:rPr>
              <a:t>৮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178040" y="5047488"/>
            <a:ext cx="150876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F5F8FC"/>
                </a:solidFill>
                <a:latin typeface="Noto Sans Bengali"/>
              </a:rPr>
              <a:t>নেপচুন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178040" y="5394960"/>
            <a:ext cx="3977639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BECCE0"/>
                </a:solidFill>
                <a:latin typeface="Noto Sans Bengali"/>
              </a:rPr>
              <a:t>সূর্য থেকে সবচেয়ে দূরের গ্রহ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94360" y="6473952"/>
            <a:ext cx="10789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CE0"/>
                </a:solidFill>
                <a:latin typeface="Noto Sans Bengali"/>
              </a:rPr>
              <a:t>মোঃ নাজমুল হোসাইন • সহকারী শিক্ষক (পদার্থবিজ্ঞান) • বনগাঁও উচ্চ বিদ্যালয়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2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4241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5F8FC"/>
                </a:solidFill>
                <a:latin typeface="Noto Sans Bengali"/>
              </a:rPr>
              <a:t>৩. প্রাকৃতিক উপগ্রহ কী?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98755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BECCE0"/>
                </a:solidFill>
                <a:latin typeface="Noto Sans Bengali"/>
              </a:rPr>
              <a:t>গ্রহকে কেন্দ্র করে আবর্তনশীল প্রাকৃতিক জ্যোতিষ্ক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365760"/>
            <a:ext cx="457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00" b="1">
                <a:solidFill>
                  <a:srgbClr val="53B4FF"/>
                </a:solidFill>
                <a:latin typeface="Noto Sans Bengali"/>
              </a:rPr>
              <a:t>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325880"/>
            <a:ext cx="6537960" cy="448056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673352"/>
            <a:ext cx="5989320" cy="3703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F5F8FC"/>
                </a:solidFill>
                <a:latin typeface="Noto Sans Bengali"/>
              </a:defRPr>
            </a:pPr>
            <a:r>
              <a:t>• যে প্রাকৃতিক জ্যোতিষ্ক কোনো গ্রহকে কেন্দ্র করে আবর্তন করে তাকে প্রাকৃতিক উপগ্রহ বলে।</a:t>
            </a:r>
          </a:p>
          <a:p>
            <a:pPr>
              <a:spcAft>
                <a:spcPts val="1000"/>
              </a:spcAft>
              <a:defRPr sz="1900">
                <a:solidFill>
                  <a:srgbClr val="F5F8FC"/>
                </a:solidFill>
                <a:latin typeface="Noto Sans Bengali"/>
              </a:defRPr>
            </a:pPr>
            <a:r>
              <a:t>• চাঁদ হলো পৃথিবীর একমাত্র প্রাকৃতিক উপগ্রহ।</a:t>
            </a:r>
          </a:p>
          <a:p>
            <a:pPr>
              <a:spcAft>
                <a:spcPts val="1000"/>
              </a:spcAft>
              <a:defRPr sz="1900">
                <a:solidFill>
                  <a:srgbClr val="F5F8FC"/>
                </a:solidFill>
                <a:latin typeface="Noto Sans Bengali"/>
              </a:defRPr>
            </a:pPr>
            <a:r>
              <a:t>• কোনো কোনো গ্রহের একাধিক প্রাকৃতিক উপগ্রহ আছে।</a:t>
            </a:r>
          </a:p>
          <a:p>
            <a:pPr>
              <a:spcAft>
                <a:spcPts val="1000"/>
              </a:spcAft>
              <a:defRPr sz="1900">
                <a:solidFill>
                  <a:srgbClr val="F5F8FC"/>
                </a:solidFill>
                <a:latin typeface="Noto Sans Bengali"/>
              </a:defRPr>
            </a:pPr>
            <a:r>
              <a:t>• উপগ্রহও সূর্যের আলো প্রতিফলিত করে দৃশ্যমান হয়।</a:t>
            </a:r>
          </a:p>
          <a:p>
            <a:pPr>
              <a:spcAft>
                <a:spcPts val="1000"/>
              </a:spcAft>
              <a:defRPr sz="1900">
                <a:solidFill>
                  <a:srgbClr val="F5F8FC"/>
                </a:solidFill>
                <a:latin typeface="Noto Sans Bengali"/>
              </a:defRPr>
            </a:pPr>
            <a:r>
              <a:t>• গ্রহের মাধ্যাকর্ষণ বল উপগ্রহকে তার কক্ষপথে আবদ্ধ রাখতে সাহায্য করে।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0" y="1417320"/>
            <a:ext cx="36576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53B4FF"/>
                </a:solidFill>
                <a:latin typeface="Noto Sans Bengali"/>
              </a:rPr>
              <a:t>পৃথিবী–চাঁদ ব্যবস্থা</a:t>
            </a:r>
          </a:p>
        </p:txBody>
      </p:sp>
      <p:sp>
        <p:nvSpPr>
          <p:cNvPr id="8" name="Oval 7"/>
          <p:cNvSpPr/>
          <p:nvPr/>
        </p:nvSpPr>
        <p:spPr>
          <a:xfrm>
            <a:off x="7726679" y="1965960"/>
            <a:ext cx="3474720" cy="2148840"/>
          </a:xfrm>
          <a:prstGeom prst="ellipse">
            <a:avLst/>
          </a:prstGeom>
          <a:noFill/>
          <a:ln>
            <a:solidFill>
              <a:srgbClr val="445D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897112" y="2478024"/>
            <a:ext cx="1133856" cy="1133856"/>
          </a:xfrm>
          <a:prstGeom prst="ellipse">
            <a:avLst/>
          </a:prstGeom>
          <a:solidFill>
            <a:srgbClr val="4B87E1"/>
          </a:solidFill>
          <a:ln>
            <a:solidFill>
              <a:srgbClr val="4B8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759952" y="3685032"/>
            <a:ext cx="1408176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5F8FC"/>
                </a:solidFill>
                <a:latin typeface="Noto Sans Bengali"/>
              </a:rPr>
              <a:t>পৃথিবী</a:t>
            </a:r>
          </a:p>
        </p:txBody>
      </p:sp>
      <p:sp>
        <p:nvSpPr>
          <p:cNvPr id="11" name="Oval 10"/>
          <p:cNvSpPr/>
          <p:nvPr/>
        </p:nvSpPr>
        <p:spPr>
          <a:xfrm>
            <a:off x="10588752" y="2843784"/>
            <a:ext cx="402336" cy="402336"/>
          </a:xfrm>
          <a:prstGeom prst="ellipse">
            <a:avLst/>
          </a:prstGeom>
          <a:solidFill>
            <a:srgbClr val="B9BEC8"/>
          </a:solidFill>
          <a:ln>
            <a:solidFill>
              <a:srgbClr val="B9BE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451592" y="3319272"/>
            <a:ext cx="676656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5F8FC"/>
                </a:solidFill>
                <a:latin typeface="Noto Sans Bengali"/>
              </a:rPr>
              <a:t>চাঁদ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52360" y="4480560"/>
            <a:ext cx="4023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>
                <a:solidFill>
                  <a:srgbClr val="BECCE0"/>
                </a:solidFill>
                <a:latin typeface="Noto Sans Bengali"/>
              </a:rPr>
              <a:t>চাঁদ পৃথিবীকে কেন্দ্র করে আবর্তন করে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473952"/>
            <a:ext cx="10789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CE0"/>
                </a:solidFill>
                <a:latin typeface="Noto Sans Bengali"/>
              </a:rPr>
              <a:t>মোঃ নাজমুল হোসাইন • সহকারী শিক্ষক (পদার্থবিজ্ঞান) • বনগাঁও উচ্চ বিদ্যালয়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2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4241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5F8FC"/>
                </a:solidFill>
                <a:latin typeface="Noto Sans Bengali"/>
              </a:rPr>
              <a:t>৪. গ্রহ ও উপগ্রহের গতি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98755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BECCE0"/>
                </a:solidFill>
                <a:latin typeface="Noto Sans Bengali"/>
              </a:rPr>
              <a:t>দুই ধরনের আবর্তনকে আলাদা করে বোঝা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365760"/>
            <a:ext cx="457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00" b="1">
                <a:solidFill>
                  <a:srgbClr val="53B4FF"/>
                </a:solidFill>
                <a:latin typeface="Noto Sans Bengali"/>
              </a:rPr>
              <a:t>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3429000" cy="192024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645920"/>
            <a:ext cx="2971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53B4FF"/>
                </a:solidFill>
                <a:latin typeface="Noto Sans Bengali"/>
              </a:rPr>
              <a:t>পরিক্রমণ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76272"/>
            <a:ext cx="278892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>
                <a:solidFill>
                  <a:srgbClr val="F5F8FC"/>
                </a:solidFill>
                <a:latin typeface="Noto Sans Bengali"/>
              </a:rPr>
              <a:t>সূর্যকে কেন্দ্র করে গ্রহের কক্ষপথে চলা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80560" y="1417320"/>
            <a:ext cx="3429000" cy="192024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1645920"/>
            <a:ext cx="2971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58D391"/>
                </a:solidFill>
                <a:latin typeface="Noto Sans Bengali"/>
              </a:rPr>
              <a:t>উপগ্রহের পরিক্রমণ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00600" y="2176272"/>
            <a:ext cx="278892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>
                <a:solidFill>
                  <a:srgbClr val="F5F8FC"/>
                </a:solidFill>
                <a:latin typeface="Noto Sans Bengali"/>
              </a:rPr>
              <a:t>গ্রহকে কেন্দ্র করে উপগ্রহের কক্ষপথে চলা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75320" y="1417320"/>
            <a:ext cx="3429000" cy="192024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503920" y="1645920"/>
            <a:ext cx="2971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D050"/>
                </a:solidFill>
                <a:latin typeface="Noto Sans Bengali"/>
              </a:rPr>
              <a:t>মাধ্যাকর্ষণ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95360" y="2176272"/>
            <a:ext cx="278892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>
                <a:solidFill>
                  <a:srgbClr val="F5F8FC"/>
                </a:solidFill>
                <a:latin typeface="Noto Sans Bengali"/>
              </a:rPr>
              <a:t>আকর্ষণ বল কক্ষপথে আবর্তনে গুরুত্বপূর্ণ ভূমিকা রাখে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251960"/>
            <a:ext cx="1188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FFD050"/>
                </a:solidFill>
                <a:latin typeface="Noto Sans Bengali"/>
              </a:rPr>
              <a:t>সূর্য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48840" y="4224528"/>
            <a:ext cx="6400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F5F8FC"/>
                </a:solidFill>
                <a:latin typeface="Noto Sans Bengali"/>
              </a:rP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88920" y="4251960"/>
            <a:ext cx="1371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53B4FF"/>
                </a:solidFill>
                <a:latin typeface="Noto Sans Bengali"/>
              </a:rPr>
              <a:t>পৃথিবী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51960" y="4224528"/>
            <a:ext cx="6400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F5F8FC"/>
                </a:solidFill>
                <a:latin typeface="Noto Sans Bengali"/>
              </a:rPr>
              <a:t>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251960"/>
            <a:ext cx="1188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58D391"/>
                </a:solidFill>
                <a:latin typeface="Noto Sans Bengali"/>
              </a:rPr>
              <a:t>চাঁদ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977639"/>
            <a:ext cx="45720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F5F8FC"/>
                </a:solidFill>
                <a:latin typeface="Noto Sans Bengali"/>
              </a:rPr>
              <a:t>সূর্যকে ঘিরে পৃথিবী; পৃথিবীকে ঘিরে চাঁদ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20240" y="5349240"/>
            <a:ext cx="8412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BECCE0"/>
                </a:solidFill>
                <a:latin typeface="Noto Sans Bengali"/>
              </a:rPr>
              <a:t>মনে রাখো: একই জ্যোতিষ্ক একাধিক ধরনের গতিতে অংশ নিতে পারে।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6473952"/>
            <a:ext cx="10789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CE0"/>
                </a:solidFill>
                <a:latin typeface="Noto Sans Bengali"/>
              </a:rPr>
              <a:t>মোঃ নাজমুল হোসাইন • সহকারী শিক্ষক (পদার্থবিজ্ঞান) • বনগাঁও উচ্চ বিদ্যালয়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2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4241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5F8FC"/>
                </a:solidFill>
                <a:latin typeface="Noto Sans Bengali"/>
              </a:rPr>
              <a:t>৫. গ্রহ বনাম প্রাকৃতিক উপগ্রহ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98755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BECCE0"/>
                </a:solidFill>
                <a:latin typeface="Noto Sans Bengali"/>
              </a:rPr>
              <a:t>পার্থক্যগুলো এক নজরে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365760"/>
            <a:ext cx="457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00" b="1">
                <a:solidFill>
                  <a:srgbClr val="53B4FF"/>
                </a:solidFill>
                <a:latin typeface="Noto Sans Bengali"/>
              </a:rPr>
              <a:t>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325880"/>
            <a:ext cx="2743200" cy="640080"/>
          </a:xfrm>
          <a:prstGeom prst="roundRect">
            <a:avLst/>
          </a:prstGeom>
          <a:solidFill>
            <a:srgbClr val="182F52"/>
          </a:solidFill>
          <a:ln>
            <a:solidFill>
              <a:srgbClr val="182F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353312"/>
            <a:ext cx="27432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53B4FF"/>
                </a:solidFill>
                <a:latin typeface="Noto Sans Bengali"/>
              </a:rPr>
              <a:t>বিষয়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0" y="1325880"/>
            <a:ext cx="2743200" cy="640080"/>
          </a:xfrm>
          <a:prstGeom prst="roundRect">
            <a:avLst/>
          </a:prstGeom>
          <a:solidFill>
            <a:srgbClr val="182F52"/>
          </a:solidFill>
          <a:ln>
            <a:solidFill>
              <a:srgbClr val="182F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72000" y="1353312"/>
            <a:ext cx="27432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53B4FF"/>
                </a:solidFill>
                <a:latin typeface="Noto Sans Bengali"/>
              </a:rPr>
              <a:t>গ্রহ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55279" y="1325880"/>
            <a:ext cx="2743200" cy="640080"/>
          </a:xfrm>
          <a:prstGeom prst="roundRect">
            <a:avLst/>
          </a:prstGeom>
          <a:solidFill>
            <a:srgbClr val="182F52"/>
          </a:solidFill>
          <a:ln>
            <a:solidFill>
              <a:srgbClr val="182F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955279" y="1353312"/>
            <a:ext cx="27432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53B4FF"/>
                </a:solidFill>
                <a:latin typeface="Noto Sans Bengali"/>
              </a:rPr>
              <a:t>প্রাকৃতিক উপগ্রহ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2103120"/>
            <a:ext cx="2743200" cy="713232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05840" y="2176272"/>
            <a:ext cx="2560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>
                <a:solidFill>
                  <a:srgbClr val="F5F8FC"/>
                </a:solidFill>
                <a:latin typeface="Noto Sans Bengali"/>
              </a:rPr>
              <a:t>কাকে কেন্দ্র করে চলে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0" y="2103120"/>
            <a:ext cx="2743200" cy="713232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63440" y="2176272"/>
            <a:ext cx="2560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>
                <a:solidFill>
                  <a:srgbClr val="F5F8FC"/>
                </a:solidFill>
                <a:latin typeface="Noto Sans Bengali"/>
              </a:rPr>
              <a:t>নক্ষত্রকে কেন্দ্র করে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55279" y="2103120"/>
            <a:ext cx="2743200" cy="713232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046719" y="2176272"/>
            <a:ext cx="2560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>
                <a:solidFill>
                  <a:srgbClr val="F5F8FC"/>
                </a:solidFill>
                <a:latin typeface="Noto Sans Bengali"/>
              </a:rPr>
              <a:t>গ্রহকে কেন্দ্র করে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2971800"/>
            <a:ext cx="2743200" cy="713232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05840" y="3044952"/>
            <a:ext cx="2560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>
                <a:solidFill>
                  <a:srgbClr val="F5F8FC"/>
                </a:solidFill>
                <a:latin typeface="Noto Sans Bengali"/>
              </a:rPr>
              <a:t>উদাহরণ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0" y="2971800"/>
            <a:ext cx="2743200" cy="713232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663440" y="3044952"/>
            <a:ext cx="2560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>
                <a:solidFill>
                  <a:srgbClr val="F5F8FC"/>
                </a:solidFill>
                <a:latin typeface="Noto Sans Bengali"/>
              </a:rPr>
              <a:t>পৃথিবী, মঙ্গল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955279" y="2971800"/>
            <a:ext cx="2743200" cy="713232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046719" y="3044952"/>
            <a:ext cx="2560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>
                <a:solidFill>
                  <a:srgbClr val="F5F8FC"/>
                </a:solidFill>
                <a:latin typeface="Noto Sans Bengali"/>
              </a:rPr>
              <a:t>চাঁদ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3840479"/>
            <a:ext cx="2743200" cy="713232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05840" y="3913631"/>
            <a:ext cx="2560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>
                <a:solidFill>
                  <a:srgbClr val="F5F8FC"/>
                </a:solidFill>
                <a:latin typeface="Noto Sans Bengali"/>
              </a:rPr>
              <a:t>সৌরজগতের অবস্থান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0" y="3840479"/>
            <a:ext cx="2743200" cy="713232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663440" y="3913631"/>
            <a:ext cx="2560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>
                <a:solidFill>
                  <a:srgbClr val="F5F8FC"/>
                </a:solidFill>
                <a:latin typeface="Noto Sans Bengali"/>
              </a:rPr>
              <a:t>সূর্যের চারদিকে কক্ষপথ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55279" y="3840479"/>
            <a:ext cx="2743200" cy="713232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046719" y="3913631"/>
            <a:ext cx="2560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>
                <a:solidFill>
                  <a:srgbClr val="F5F8FC"/>
                </a:solidFill>
                <a:latin typeface="Noto Sans Bengali"/>
              </a:rPr>
              <a:t>গ্রহের চারদিকে কক্ষপথ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14400" y="4709159"/>
            <a:ext cx="2743200" cy="713232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05840" y="4782312"/>
            <a:ext cx="2560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>
                <a:solidFill>
                  <a:srgbClr val="F5F8FC"/>
                </a:solidFill>
                <a:latin typeface="Noto Sans Bengali"/>
              </a:rPr>
              <a:t>নিজস্ব আলো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572000" y="4709159"/>
            <a:ext cx="2743200" cy="713232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663440" y="4782312"/>
            <a:ext cx="2560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>
                <a:solidFill>
                  <a:srgbClr val="F5F8FC"/>
                </a:solidFill>
                <a:latin typeface="Noto Sans Bengali"/>
              </a:rPr>
              <a:t>নিজস্ব আলো নেই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955279" y="4709159"/>
            <a:ext cx="2743200" cy="713232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046719" y="4782312"/>
            <a:ext cx="25603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>
                <a:solidFill>
                  <a:srgbClr val="F5F8FC"/>
                </a:solidFill>
                <a:latin typeface="Noto Sans Bengali"/>
              </a:rPr>
              <a:t>নিজস্ব আলো নেই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4360" y="6473952"/>
            <a:ext cx="10789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CE0"/>
                </a:solidFill>
                <a:latin typeface="Noto Sans Bengali"/>
              </a:rPr>
              <a:t>মোঃ নাজমুল হোসাইন • সহকারী শিক্ষক (পদার্থবিজ্ঞান) • বনগাঁও উচ্চ বিদ্যালয়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2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4241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5F8FC"/>
                </a:solidFill>
                <a:latin typeface="Noto Sans Bengali"/>
              </a:rPr>
              <a:t>৬. গুরুত্বপূর্ণ উদাহরণ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98755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BECCE0"/>
                </a:solidFill>
                <a:latin typeface="Noto Sans Bengali"/>
              </a:rPr>
              <a:t>পাঠের ধারণাগুলো বাস্তব উদাহরণে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365760"/>
            <a:ext cx="457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00" b="1">
                <a:solidFill>
                  <a:srgbClr val="53B4FF"/>
                </a:solidFill>
                <a:latin typeface="Noto Sans Bengali"/>
              </a:rPr>
              <a:t>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257800" cy="164592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14983" y="1764792"/>
            <a:ext cx="621792" cy="621792"/>
          </a:xfrm>
          <a:prstGeom prst="ellipse">
            <a:avLst/>
          </a:prstGeom>
          <a:solidFill>
            <a:srgbClr val="53B4FF"/>
          </a:solidFill>
          <a:ln>
            <a:solidFill>
              <a:srgbClr val="53B4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828800" y="1645920"/>
            <a:ext cx="1554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53B4FF"/>
                </a:solidFill>
                <a:latin typeface="Noto Sans Bengali"/>
              </a:rPr>
              <a:t>পৃথিবী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2130552"/>
            <a:ext cx="37947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F5F8FC"/>
                </a:solidFill>
                <a:latin typeface="Noto Sans Bengali"/>
              </a:rPr>
              <a:t>সূর্যের একটি গ্রহ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417320"/>
            <a:ext cx="5257800" cy="164592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638544" y="1764792"/>
            <a:ext cx="621792" cy="621792"/>
          </a:xfrm>
          <a:prstGeom prst="ellipse">
            <a:avLst/>
          </a:prstGeom>
          <a:solidFill>
            <a:srgbClr val="58D391"/>
          </a:solidFill>
          <a:ln>
            <a:solidFill>
              <a:srgbClr val="58D3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452360" y="1645920"/>
            <a:ext cx="1554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58D391"/>
                </a:solidFill>
                <a:latin typeface="Noto Sans Bengali"/>
              </a:rPr>
              <a:t>চাঁদ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52360" y="2130552"/>
            <a:ext cx="37947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F5F8FC"/>
                </a:solidFill>
                <a:latin typeface="Noto Sans Bengali"/>
              </a:rPr>
              <a:t>পৃথিবীর প্রাকৃতিক উপগ্রহ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474720"/>
            <a:ext cx="5257800" cy="164592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014983" y="3822191"/>
            <a:ext cx="621792" cy="621792"/>
          </a:xfrm>
          <a:prstGeom prst="ellipse">
            <a:avLst/>
          </a:prstGeom>
          <a:solidFill>
            <a:srgbClr val="FF9753"/>
          </a:solidFill>
          <a:ln>
            <a:solidFill>
              <a:srgbClr val="FF9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828800" y="3703320"/>
            <a:ext cx="1554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FF9753"/>
                </a:solidFill>
                <a:latin typeface="Noto Sans Bengali"/>
              </a:rPr>
              <a:t>মঙ্গল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28800" y="4187952"/>
            <a:ext cx="37947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F5F8FC"/>
                </a:solidFill>
                <a:latin typeface="Noto Sans Bengali"/>
              </a:rPr>
              <a:t>সূর্যের একটি গ্রহ; এর প্রাকৃতিক উপগ্রহ আছে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3474720"/>
            <a:ext cx="5257800" cy="164592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638544" y="3822191"/>
            <a:ext cx="621792" cy="621792"/>
          </a:xfrm>
          <a:prstGeom prst="ellipse">
            <a:avLst/>
          </a:prstGeom>
          <a:solidFill>
            <a:srgbClr val="FFD050"/>
          </a:solidFill>
          <a:ln>
            <a:solidFill>
              <a:srgbClr val="FF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452360" y="3703320"/>
            <a:ext cx="1554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FFD050"/>
                </a:solidFill>
                <a:latin typeface="Noto Sans Bengali"/>
              </a:rPr>
              <a:t>বৃহস্পতি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52360" y="4187952"/>
            <a:ext cx="37947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F5F8FC"/>
                </a:solidFill>
                <a:latin typeface="Noto Sans Bengali"/>
              </a:rPr>
              <a:t>সৌরজগতের বৃহত্তম গ্রহ; একাধিক উপগ্রহ রয়েছে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920240" y="5623560"/>
            <a:ext cx="8321040" cy="530352"/>
          </a:xfrm>
          <a:prstGeom prst="roundRect">
            <a:avLst/>
          </a:prstGeom>
          <a:solidFill>
            <a:srgbClr val="182F52"/>
          </a:solidFill>
          <a:ln>
            <a:solidFill>
              <a:srgbClr val="182F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2057400" y="5650992"/>
            <a:ext cx="8046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5F8FC"/>
                </a:solidFill>
                <a:latin typeface="Noto Sans Bengali"/>
              </a:rPr>
              <a:t>মূল কথা: ‘গ্রহ’ ও ‘উপগ্রহ’—দুটিই প্রাকৃতিক জ্যোতিষ্ক, কিন্তু তাদের কক্ষপথের কেন্দ্র আলাদা।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473952"/>
            <a:ext cx="10789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CE0"/>
                </a:solidFill>
                <a:latin typeface="Noto Sans Bengali"/>
              </a:rPr>
              <a:t>মোঃ নাজমুল হোসাইন • সহকারী শিক্ষক (পদার্থবিজ্ঞান) • বনগাঁও উচ্চ বিদ্যালয়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2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4241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5F8FC"/>
                </a:solidFill>
                <a:latin typeface="Noto Sans Bengali"/>
              </a:rPr>
              <a:t>৭. শ্রেণিকক্ষ কার্যক্রম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98755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BECCE0"/>
                </a:solidFill>
                <a:latin typeface="Noto Sans Bengali"/>
              </a:rPr>
              <a:t>শিক্ষার্থীদের দিয়ে ধারণা যাচাই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365760"/>
            <a:ext cx="457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00" b="1">
                <a:solidFill>
                  <a:srgbClr val="53B4FF"/>
                </a:solidFill>
                <a:latin typeface="Noto Sans Bengali"/>
              </a:rPr>
              <a:t>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417320"/>
            <a:ext cx="10515600" cy="100584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" y="1572768"/>
            <a:ext cx="1371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53B4FF"/>
                </a:solidFill>
                <a:latin typeface="Noto Sans Bengali"/>
              </a:rPr>
              <a:t>কাজ–১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4600" y="1545336"/>
            <a:ext cx="83210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F5F8FC"/>
                </a:solidFill>
                <a:latin typeface="Noto Sans Bengali"/>
              </a:rPr>
              <a:t>সৌরজগতের ৮টি গ্রহের নাম সূর্য থেকে দূরত্বের ক্রমে বলো।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2743200"/>
            <a:ext cx="10515600" cy="100584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" y="2898648"/>
            <a:ext cx="1371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53B4FF"/>
                </a:solidFill>
                <a:latin typeface="Noto Sans Bengali"/>
              </a:rPr>
              <a:t>কাজ–২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4600" y="2871216"/>
            <a:ext cx="83210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F5F8FC"/>
                </a:solidFill>
                <a:latin typeface="Noto Sans Bengali"/>
              </a:rPr>
              <a:t>পৃথিবী–চাঁদের একটি সহজ কক্ষপথের চিত্র আঁকো।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4069080"/>
            <a:ext cx="10515600" cy="100584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0" y="4224528"/>
            <a:ext cx="1371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53B4FF"/>
                </a:solidFill>
                <a:latin typeface="Noto Sans Bengali"/>
              </a:rPr>
              <a:t>কাজ–৩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14600" y="4197096"/>
            <a:ext cx="83210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F5F8FC"/>
                </a:solidFill>
                <a:latin typeface="Noto Sans Bengali"/>
              </a:rPr>
              <a:t>‘গ্রহ’ ও ‘প্রাকৃতিক উপগ্রহ’-এর দুটি পার্থক্য লেখো।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828800" y="5623560"/>
            <a:ext cx="8503920" cy="530352"/>
          </a:xfrm>
          <a:prstGeom prst="roundRect">
            <a:avLst/>
          </a:prstGeom>
          <a:solidFill>
            <a:srgbClr val="182F52"/>
          </a:solidFill>
          <a:ln>
            <a:solidFill>
              <a:srgbClr val="182F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965960" y="5650992"/>
            <a:ext cx="8229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D050"/>
                </a:solidFill>
                <a:latin typeface="Noto Sans Bengali"/>
              </a:rPr>
              <a:t>দলীয় আলোচনা: চাঁদ কেন পৃথিবীর উপগ্রহ, কিন্তু পৃথিবী কেন সূর্যের গ্রহ?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6473952"/>
            <a:ext cx="10789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CE0"/>
                </a:solidFill>
                <a:latin typeface="Noto Sans Bengali"/>
              </a:rPr>
              <a:t>মোঃ নাজমুল হোসাইন • সহকারী শিক্ষক (পদার্থবিজ্ঞান) • বনগাঁও উচ্চ বিদ্যালয়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2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4241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5F8FC"/>
                </a:solidFill>
                <a:latin typeface="Noto Sans Bengali"/>
              </a:rPr>
              <a:t>৮. দ্রুত মূল্যায়ন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98755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BECCE0"/>
                </a:solidFill>
                <a:latin typeface="Noto Sans Bengali"/>
              </a:rPr>
              <a:t>শিক্ষার্থীরা হাত তুলে/মৌখিকভাবে উত্তর দেবে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365760"/>
            <a:ext cx="457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00" b="1">
                <a:solidFill>
                  <a:srgbClr val="53B4FF"/>
                </a:solidFill>
                <a:latin typeface="Noto Sans Bengali"/>
              </a:rPr>
              <a:t>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25880"/>
            <a:ext cx="10698480" cy="804672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399032"/>
            <a:ext cx="1019556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F5F8FC"/>
                </a:solidFill>
                <a:latin typeface="Noto Sans Bengali"/>
              </a:rPr>
              <a:t>১. সূর্যকে কেন্দ্র করে কোন কোন জ্যোতিষ্ক আবর্তন করে?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404872"/>
            <a:ext cx="10698480" cy="804672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2478024"/>
            <a:ext cx="1019556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F5F8FC"/>
                </a:solidFill>
                <a:latin typeface="Noto Sans Bengali"/>
              </a:rPr>
              <a:t>২. পৃথিবীর প্রাকৃতিক উপগ্রহের নাম কী?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483863"/>
            <a:ext cx="10698480" cy="804672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3557015"/>
            <a:ext cx="1019556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F5F8FC"/>
                </a:solidFill>
                <a:latin typeface="Noto Sans Bengali"/>
              </a:rPr>
              <a:t>৩. গ্রহ ও উপগ্রহের কক্ষপথের কেন্দ্রের পার্থক্য কী?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4562856"/>
            <a:ext cx="10698480" cy="804672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60120" y="4636008"/>
            <a:ext cx="1019556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F5F8FC"/>
                </a:solidFill>
                <a:latin typeface="Noto Sans Bengali"/>
              </a:rPr>
              <a:t>৪. সৌরজগতের মোট গ্রহ কয়টি?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5897880"/>
            <a:ext cx="100584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BECCE0"/>
                </a:solidFill>
                <a:latin typeface="Noto Sans Bengali"/>
              </a:rPr>
              <a:t>উত্তর সংকেত: সূর্য • চাঁদ • কেন্দ্রভেদে পার্থক্য • ৮টি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473952"/>
            <a:ext cx="10789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CE0"/>
                </a:solidFill>
                <a:latin typeface="Noto Sans Bengali"/>
              </a:rPr>
              <a:t>মোঃ নাজমুল হোসাইন • সহকারী শিক্ষক (পদার্থবিজ্ঞান) • বনগাঁও উচ্চ বিদ্যালয়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2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4241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5F8FC"/>
                </a:solidFill>
                <a:latin typeface="Noto Sans Bengali"/>
              </a:rPr>
              <a:t>৯. পাঠের সারসংক্ষেপ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32688"/>
            <a:ext cx="98755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BECCE0"/>
                </a:solidFill>
                <a:latin typeface="Noto Sans Bengali"/>
              </a:rPr>
              <a:t>আজ যা শিখলাম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365760"/>
            <a:ext cx="457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00" b="1">
                <a:solidFill>
                  <a:srgbClr val="53B4FF"/>
                </a:solidFill>
                <a:latin typeface="Noto Sans Bengali"/>
              </a:rPr>
              <a:t>11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371600"/>
            <a:ext cx="10515600" cy="4343400"/>
          </a:xfrm>
          <a:prstGeom prst="roundRect">
            <a:avLst/>
          </a:prstGeom>
          <a:solidFill>
            <a:srgbClr val="12233F"/>
          </a:solidFill>
          <a:ln>
            <a:solidFill>
              <a:srgbClr val="1223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88720" y="1783080"/>
            <a:ext cx="978408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F5F8FC"/>
                </a:solidFill>
                <a:latin typeface="Noto Sans Bengali"/>
              </a:defRPr>
            </a:pPr>
            <a:r>
              <a:t>• সৌরজগতের সূর্যকে কেন্দ্র করে ৮টি গ্রহ আবর্তন করে।</a:t>
            </a:r>
          </a:p>
          <a:p>
            <a:pPr>
              <a:spcAft>
                <a:spcPts val="1000"/>
              </a:spcAft>
              <a:defRPr sz="1900">
                <a:solidFill>
                  <a:srgbClr val="F5F8FC"/>
                </a:solidFill>
                <a:latin typeface="Noto Sans Bengali"/>
              </a:defRPr>
            </a:pPr>
            <a:r>
              <a:t>• গ্রহের চারদিকে আবর্তনশীল প্রাকৃতিক জ্যোতিষ্ককে প্রাকৃতিক উপগ্রহ বলে।</a:t>
            </a:r>
          </a:p>
          <a:p>
            <a:pPr>
              <a:spcAft>
                <a:spcPts val="1000"/>
              </a:spcAft>
              <a:defRPr sz="1900">
                <a:solidFill>
                  <a:srgbClr val="F5F8FC"/>
                </a:solidFill>
                <a:latin typeface="Noto Sans Bengali"/>
              </a:defRPr>
            </a:pPr>
            <a:r>
              <a:t>• চাঁদ পৃথিবীর প্রাকৃতিক উপগ্রহ।</a:t>
            </a:r>
          </a:p>
          <a:p>
            <a:pPr>
              <a:spcAft>
                <a:spcPts val="1000"/>
              </a:spcAft>
              <a:defRPr sz="1900">
                <a:solidFill>
                  <a:srgbClr val="F5F8FC"/>
                </a:solidFill>
                <a:latin typeface="Noto Sans Bengali"/>
              </a:defRPr>
            </a:pPr>
            <a:r>
              <a:t>• গ্রহ ও উপগ্রহ নিজস্ব আলো উৎপন্ন করে না; সূর্যের আলো প্রতিফলিত করে।</a:t>
            </a:r>
          </a:p>
          <a:p>
            <a:pPr>
              <a:spcAft>
                <a:spcPts val="1000"/>
              </a:spcAft>
              <a:defRPr sz="1900">
                <a:solidFill>
                  <a:srgbClr val="F5F8FC"/>
                </a:solidFill>
                <a:latin typeface="Noto Sans Bengali"/>
              </a:defRPr>
            </a:pPr>
            <a:r>
              <a:t>• মাধ্যাকর্ষণ বল গ্রহ–উপগ্রহের কক্ষপথগত গতির সঙ্গে সম্পর্কিত।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94560" y="5897880"/>
            <a:ext cx="77724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D050"/>
                </a:solidFill>
                <a:latin typeface="Noto Sans Bengali"/>
              </a:rPr>
              <a:t>পরবর্তী পাঠ: কৃত্রিম উপগ্রহ ও এর ইতিহাস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73952"/>
            <a:ext cx="10789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CE0"/>
                </a:solidFill>
                <a:latin typeface="Noto Sans Bengali"/>
              </a:rPr>
              <a:t>মোঃ নাজমুল হোসাইন • সহকারী শিক্ষক (পদার্থবিজ্ঞান) • বনগাঁও উচ্চ বিদ্যালয়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2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1143000"/>
            <a:ext cx="108813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F5F8FC"/>
                </a:solidFill>
                <a:latin typeface="Noto Sans Bengali"/>
              </a:rPr>
              <a:t>ধন্যবাদ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80160" y="2240280"/>
            <a:ext cx="96012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>
                <a:solidFill>
                  <a:srgbClr val="BECCE0"/>
                </a:solidFill>
                <a:latin typeface="Noto Sans Bengali"/>
              </a:rPr>
              <a:t>প্রশ্ন থাকলে বলো—আমরা একসঙ্গে মহাকাশকে আরও ভালোভাবে বুঝব।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11680" y="3703320"/>
            <a:ext cx="81381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53B4FF"/>
                </a:solidFill>
                <a:latin typeface="Noto Sans Bengali"/>
              </a:rPr>
              <a:t>মোঃ নাজমুল হোসাইন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11680" y="4297680"/>
            <a:ext cx="81381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0">
                <a:solidFill>
                  <a:srgbClr val="F5F8FC"/>
                </a:solidFill>
                <a:latin typeface="Noto Sans Bengali"/>
              </a:rPr>
              <a:t>সহকারী শিক্ষক (পদার্থবিজ্ঞান)
বনগাঁও উচ্চ বিদ্যালয়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5623560"/>
            <a:ext cx="8503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BECCE0"/>
                </a:solidFill>
                <a:latin typeface="Noto Sans Bengali"/>
              </a:rPr>
              <a:t>শ্রেণি: ৮ম • বিষয়: বিজ্ঞান • অধ্যায়: ১২ • পাঠ: ৩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778</Words>
  <Application>Microsoft Macintosh PowerPoint</Application>
  <PresentationFormat>Custom</PresentationFormat>
  <Paragraphs>161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অষ্টম শ্রেণির বিজ্ঞান — অধ্যায় ১২, পাঠ ৩: প্রাকৃতিক গ্রহ ও উপগ্রহ</dc:title>
  <dc:subject>মহাকাশ ও উপগ্রহ</dc:subject>
  <dc:creator>মোঃ নাজমুল হোসাইন</dc:creator>
  <cp:keywords>Class 8, Science, Space, Planets, Natural Satellites, Bangladesh</cp:keywords>
  <dc:description>generated using python-pptx</dc:description>
  <cp:lastModifiedBy>Bongaon High School</cp:lastModifiedBy>
  <cp:revision>1</cp:revision>
  <dcterms:created xsi:type="dcterms:W3CDTF">2013-01-27T09:14:16Z</dcterms:created>
  <dcterms:modified xsi:type="dcterms:W3CDTF">2026-10-08T06:03:52Z</dcterms:modified>
</cp:coreProperties>
</file>