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5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5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5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9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6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1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4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3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8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1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FB6C-D59C-4132-96E9-BD3C15D4692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F58FC-5024-4CF9-BC51-A3EC4F4BC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3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588" y="-2914650"/>
            <a:ext cx="12320588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7688" y="1269623"/>
            <a:ext cx="3914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r>
              <a:rPr lang="en-US" sz="8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8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/>
        </p:nvSpPr>
        <p:spPr>
          <a:xfrm>
            <a:off x="2192810" y="437442"/>
            <a:ext cx="8610644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8000" b="1" kern="0" spc="-144" dirty="0">
                <a:latin typeface="Nikosh" panose="02000000000000000000" pitchFamily="2" charset="0"/>
                <a:ea typeface="Noto Sans Bengali Bold" pitchFamily="34" charset="-122"/>
                <a:cs typeface="Nikosh" panose="02000000000000000000" pitchFamily="2" charset="0"/>
              </a:rPr>
              <a:t>তথ্য ও </a:t>
            </a:r>
            <a:r>
              <a:rPr lang="en-US" sz="8000" b="1" kern="0" spc="-144" dirty="0" err="1" smtClean="0">
                <a:latin typeface="Nikosh" panose="02000000000000000000" pitchFamily="2" charset="0"/>
                <a:ea typeface="Noto Sans Bengali Bold" pitchFamily="34" charset="-122"/>
                <a:cs typeface="Nikosh" panose="02000000000000000000" pitchFamily="2" charset="0"/>
              </a:rPr>
              <a:t>যোগাযোগ</a:t>
            </a:r>
            <a:r>
              <a:rPr lang="en-US" sz="8000" b="1" kern="0" spc="-144" dirty="0" smtClean="0">
                <a:latin typeface="Nikosh" panose="02000000000000000000" pitchFamily="2" charset="0"/>
                <a:ea typeface="Noto Sans Bengali Bold" pitchFamily="34" charset="-122"/>
                <a:cs typeface="Nikosh" panose="02000000000000000000" pitchFamily="2" charset="0"/>
              </a:rPr>
              <a:t> </a:t>
            </a:r>
            <a:r>
              <a:rPr lang="en-US" sz="8000" b="1" kern="0" spc="-144" dirty="0" err="1" smtClean="0">
                <a:latin typeface="Nikosh" panose="02000000000000000000" pitchFamily="2" charset="0"/>
                <a:ea typeface="Noto Sans Bengali Bold" pitchFamily="34" charset="-122"/>
                <a:cs typeface="Nikosh" panose="02000000000000000000" pitchFamily="2" charset="0"/>
              </a:rPr>
              <a:t>প্রযুক্তি</a:t>
            </a:r>
            <a:endParaRPr lang="en-US" sz="8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 3"/>
          <p:cNvSpPr/>
          <p:nvPr/>
        </p:nvSpPr>
        <p:spPr>
          <a:xfrm>
            <a:off x="287982" y="3665523"/>
            <a:ext cx="6548281" cy="3192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17000"/>
              </a:lnSpc>
              <a:buNone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           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পরিকল্পনায়ঃ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lnSpc>
                <a:spcPct val="117000"/>
              </a:lnSpc>
              <a:buNone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            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হিমেল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হোসেন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lnSpc>
                <a:spcPct val="117000"/>
              </a:lnSpc>
              <a:buNone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            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সহকারি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lnSpc>
                <a:spcPct val="117000"/>
              </a:lnSpc>
              <a:buNone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            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যোগাযোগ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প্রযুক্তি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lnSpc>
                <a:spcPct val="117000"/>
              </a:lnSpc>
              <a:buNone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             </a:t>
            </a:r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718" y="1314450"/>
            <a:ext cx="5462282" cy="6398856"/>
          </a:xfrm>
          <a:prstGeom prst="rect">
            <a:avLst/>
          </a:prstGeom>
        </p:spPr>
      </p:pic>
      <p:sp>
        <p:nvSpPr>
          <p:cNvPr id="5" name="Text 3"/>
          <p:cNvSpPr/>
          <p:nvPr/>
        </p:nvSpPr>
        <p:spPr>
          <a:xfrm>
            <a:off x="4891044" y="1379519"/>
            <a:ext cx="2957329" cy="88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17000"/>
              </a:lnSpc>
              <a:buNone/>
            </a:pPr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৯ম </a:t>
            </a:r>
            <a:r>
              <a:rPr lang="en-US" sz="4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marL="0" indent="0" algn="l">
              <a:lnSpc>
                <a:spcPct val="117000"/>
              </a:lnSpc>
              <a:buNone/>
            </a:pPr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5" y="3709008"/>
            <a:ext cx="1950897" cy="2384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118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9654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চলো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কয়েকটি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ছবি</a:t>
            </a: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দেখি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2" y="1835886"/>
            <a:ext cx="3846627" cy="2798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373" y="3998735"/>
            <a:ext cx="4335124" cy="2441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575" y="856207"/>
            <a:ext cx="4229138" cy="237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2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637" y="485775"/>
            <a:ext cx="6372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6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05934" y="2268601"/>
            <a:ext cx="8484782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859"/>
              </a:lnSpc>
            </a:pPr>
            <a:r>
              <a:rPr lang="as-IN" sz="6000" b="1" dirty="0">
                <a:latin typeface="Nikosh" panose="02000000000000000000" pitchFamily="2" charset="0"/>
                <a:cs typeface="Nikosh" panose="02000000000000000000" pitchFamily="2" charset="0"/>
              </a:rPr>
              <a:t>সাইবার </a:t>
            </a:r>
            <a:r>
              <a:rPr lang="as-IN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অপরাধ</a:t>
            </a:r>
            <a:r>
              <a:rPr lang="en-US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6000" b="1" dirty="0">
                <a:latin typeface="Nikosh" panose="02000000000000000000" pitchFamily="2" charset="0"/>
                <a:cs typeface="Nikosh" panose="02000000000000000000" pitchFamily="2" charset="0"/>
              </a:rPr>
              <a:t>ও</a:t>
            </a:r>
          </a:p>
          <a:p>
            <a:pPr algn="ctr">
              <a:lnSpc>
                <a:spcPts val="4859"/>
              </a:lnSpc>
            </a:pPr>
            <a:r>
              <a:rPr lang="as-IN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সাইবার নিরাপত্তা</a:t>
            </a:r>
            <a:endParaRPr lang="en-US" sz="60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lnSpc>
                <a:spcPts val="4859"/>
              </a:lnSpc>
            </a:pPr>
            <a:r>
              <a:rPr lang="en-US" sz="32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সময়ঃ</a:t>
            </a:r>
            <a:r>
              <a:rPr lang="en-US" sz="32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৪০ </a:t>
            </a:r>
            <a:r>
              <a:rPr lang="en-US" sz="32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মিনিট</a:t>
            </a:r>
            <a:endParaRPr lang="as-IN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62275" y="4498477"/>
            <a:ext cx="5581650" cy="1059361"/>
          </a:xfrm>
          <a:prstGeom prst="roundRect">
            <a:avLst>
              <a:gd name="adj" fmla="val 19354"/>
            </a:avLst>
          </a:prstGeom>
          <a:solidFill>
            <a:schemeClr val="bg1">
              <a:lumMod val="85000"/>
            </a:schemeClr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5003302"/>
            <a:ext cx="161925" cy="171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5003302"/>
            <a:ext cx="161925" cy="171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725" y="5003302"/>
            <a:ext cx="161925" cy="1714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912" y="4736602"/>
            <a:ext cx="476250" cy="381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87" y="4736602"/>
            <a:ext cx="285750" cy="381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487" y="4736602"/>
            <a:ext cx="381000" cy="381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0" y="4688977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4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6"/>
          <p:cNvSpPr/>
          <p:nvPr/>
        </p:nvSpPr>
        <p:spPr>
          <a:xfrm>
            <a:off x="8127796" y="4332684"/>
            <a:ext cx="3454314" cy="1941116"/>
          </a:xfrm>
          <a:prstGeom prst="roundRect">
            <a:avLst>
              <a:gd name="adj" fmla="val 589"/>
            </a:avLst>
          </a:prstGeom>
          <a:solidFill>
            <a:schemeClr val="bg1">
              <a:lumMod val="95000"/>
            </a:schemeClr>
          </a:solidFill>
          <a:ln w="25399">
            <a:solidFill>
              <a:srgbClr val="3F4387"/>
            </a:solidFill>
            <a:prstDash val="solid"/>
          </a:ln>
        </p:spPr>
      </p:sp>
      <p:sp>
        <p:nvSpPr>
          <p:cNvPr id="2" name="Text 1"/>
          <p:cNvSpPr/>
          <p:nvPr/>
        </p:nvSpPr>
        <p:spPr>
          <a:xfrm>
            <a:off x="4530612" y="512960"/>
            <a:ext cx="2666601" cy="584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800" b="1" kern="0" spc="-46" dirty="0" smtClean="0">
                <a:latin typeface="Nikosh" panose="02000000000000000000" pitchFamily="2" charset="0"/>
                <a:ea typeface="Noto Sans Bengali SemiBold" pitchFamily="34" charset="-122"/>
                <a:cs typeface="Nikosh" panose="02000000000000000000" pitchFamily="2" charset="0"/>
              </a:rPr>
              <a:t> </a:t>
            </a:r>
            <a:r>
              <a:rPr lang="en-US" sz="5400" b="1" kern="0" spc="-46" dirty="0">
                <a:latin typeface="Nikosh" panose="02000000000000000000" pitchFamily="2" charset="0"/>
                <a:ea typeface="Noto Sans Bengali SemiBold" pitchFamily="34" charset="-122"/>
                <a:cs typeface="Nikosh" panose="02000000000000000000" pitchFamily="2" charset="0"/>
              </a:rPr>
              <a:t>শিখনফল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 2"/>
          <p:cNvSpPr/>
          <p:nvPr/>
        </p:nvSpPr>
        <p:spPr>
          <a:xfrm>
            <a:off x="-727191" y="2346622"/>
            <a:ext cx="7146881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40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              পাঠ </a:t>
            </a:r>
            <a:r>
              <a:rPr lang="en-US" sz="40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শেষে</a:t>
            </a:r>
            <a:r>
              <a:rPr lang="en-US" sz="40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আমরা</a:t>
            </a:r>
            <a:r>
              <a:rPr lang="en-US" sz="40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…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Shape 3"/>
          <p:cNvSpPr/>
          <p:nvPr/>
        </p:nvSpPr>
        <p:spPr>
          <a:xfrm>
            <a:off x="619109" y="4307284"/>
            <a:ext cx="3454314" cy="1941116"/>
          </a:xfrm>
          <a:prstGeom prst="roundRect">
            <a:avLst>
              <a:gd name="adj" fmla="val 589"/>
            </a:avLst>
          </a:prstGeom>
          <a:solidFill>
            <a:schemeClr val="bg1">
              <a:lumMod val="95000"/>
            </a:schemeClr>
          </a:solidFill>
          <a:ln w="25399">
            <a:solidFill>
              <a:srgbClr val="3F4387"/>
            </a:solidFill>
            <a:prstDash val="solid"/>
          </a:ln>
        </p:spPr>
      </p:sp>
      <p:sp>
        <p:nvSpPr>
          <p:cNvPr id="5" name="Text 5"/>
          <p:cNvSpPr/>
          <p:nvPr/>
        </p:nvSpPr>
        <p:spPr>
          <a:xfrm>
            <a:off x="838179" y="4885134"/>
            <a:ext cx="3225720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3200" b="1" dirty="0" err="1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সাইবার</a:t>
            </a:r>
            <a:r>
              <a:rPr lang="en-US" sz="3200" b="1" dirty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নিরাপত্তা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কি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তা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বলতে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পারব।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Shape 6"/>
          <p:cNvSpPr/>
          <p:nvPr/>
        </p:nvSpPr>
        <p:spPr>
          <a:xfrm>
            <a:off x="4368691" y="4307284"/>
            <a:ext cx="3454314" cy="1941116"/>
          </a:xfrm>
          <a:prstGeom prst="roundRect">
            <a:avLst>
              <a:gd name="adj" fmla="val 589"/>
            </a:avLst>
          </a:prstGeom>
          <a:solidFill>
            <a:schemeClr val="bg1">
              <a:lumMod val="95000"/>
            </a:schemeClr>
          </a:solidFill>
          <a:ln w="25399">
            <a:solidFill>
              <a:srgbClr val="3F4387"/>
            </a:solidFill>
            <a:prstDash val="solid"/>
          </a:ln>
        </p:spPr>
      </p:sp>
      <p:sp>
        <p:nvSpPr>
          <p:cNvPr id="7" name="Text 8"/>
          <p:cNvSpPr/>
          <p:nvPr/>
        </p:nvSpPr>
        <p:spPr>
          <a:xfrm>
            <a:off x="4530612" y="4954984"/>
            <a:ext cx="2997125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কয়েকটি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সাইবার</a:t>
            </a:r>
            <a:r>
              <a:rPr lang="en-US" sz="3200" b="1" dirty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ঝুঁকি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চিহ্নিত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</a:t>
            </a:r>
            <a:r>
              <a:rPr lang="en-US" sz="3200" b="1" dirty="0" err="1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করতে</a:t>
            </a:r>
            <a:r>
              <a:rPr lang="en-US" sz="32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  </a:t>
            </a:r>
            <a:r>
              <a:rPr lang="en-US" sz="3200" b="1" dirty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পারব।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 11"/>
          <p:cNvSpPr/>
          <p:nvPr/>
        </p:nvSpPr>
        <p:spPr>
          <a:xfrm>
            <a:off x="8194470" y="4846791"/>
            <a:ext cx="2997125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>
              <a:lnSpc>
                <a:spcPct val="117000"/>
              </a:lnSpc>
            </a:pPr>
            <a:r>
              <a:rPr lang="as-IN" sz="1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নিরাপদ </a:t>
            </a:r>
            <a:r>
              <a:rPr lang="as-IN" sz="12800" b="1" dirty="0">
                <a:latin typeface="Nikosh" panose="02000000000000000000" pitchFamily="2" charset="0"/>
                <a:cs typeface="Nikosh" panose="02000000000000000000" pitchFamily="2" charset="0"/>
              </a:rPr>
              <a:t>ইন্টারনেট ব্যবহারের কৌশল </a:t>
            </a:r>
            <a:r>
              <a:rPr lang="en-US" sz="12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1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2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as-IN" sz="1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পারবে</a:t>
            </a:r>
            <a:r>
              <a:rPr lang="en-US" sz="1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  <a:endParaRPr lang="as-IN" sz="1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lnSpc>
                <a:spcPct val="117000"/>
              </a:lnSpc>
            </a:pPr>
            <a:r>
              <a:rPr lang="en-US" sz="1700" b="1" dirty="0" smtClean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।</a:t>
            </a:r>
            <a:endParaRPr lang="en-US" sz="17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 12"/>
          <p:cNvSpPr/>
          <p:nvPr/>
        </p:nvSpPr>
        <p:spPr>
          <a:xfrm>
            <a:off x="11444001" y="6494165"/>
            <a:ext cx="747694" cy="1688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950" b="1" dirty="0">
                <a:latin typeface="Nikosh" panose="02000000000000000000" pitchFamily="2" charset="0"/>
                <a:ea typeface="Noto Sans Bengali" pitchFamily="34" charset="-122"/>
                <a:cs typeface="Nikosh" panose="02000000000000000000" pitchFamily="2" charset="0"/>
              </a:rPr>
              <a:t>02</a:t>
            </a:r>
            <a:endParaRPr lang="en-US" sz="95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Shape 13"/>
          <p:cNvSpPr/>
          <p:nvPr/>
        </p:nvSpPr>
        <p:spPr>
          <a:xfrm>
            <a:off x="2012900" y="4008834"/>
            <a:ext cx="647684" cy="647700"/>
          </a:xfrm>
          <a:prstGeom prst="ellipse">
            <a:avLst/>
          </a:prstGeom>
          <a:solidFill>
            <a:srgbClr val="F0AC1E"/>
          </a:solidFill>
          <a:ln w="12700">
            <a:solidFill>
              <a:srgbClr val="262A6E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21" y="4170759"/>
            <a:ext cx="323842" cy="323850"/>
          </a:xfrm>
          <a:prstGeom prst="rect">
            <a:avLst/>
          </a:prstGeom>
        </p:spPr>
      </p:pic>
      <p:sp>
        <p:nvSpPr>
          <p:cNvPr id="12" name="Shape 14"/>
          <p:cNvSpPr/>
          <p:nvPr/>
        </p:nvSpPr>
        <p:spPr>
          <a:xfrm>
            <a:off x="5772006" y="4008834"/>
            <a:ext cx="647684" cy="647700"/>
          </a:xfrm>
          <a:prstGeom prst="ellipse">
            <a:avLst/>
          </a:prstGeom>
          <a:solidFill>
            <a:srgbClr val="F0AC1E"/>
          </a:solidFill>
          <a:ln w="12700">
            <a:solidFill>
              <a:srgbClr val="262A6E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927" y="4170759"/>
            <a:ext cx="323842" cy="323850"/>
          </a:xfrm>
          <a:prstGeom prst="rect">
            <a:avLst/>
          </a:prstGeom>
        </p:spPr>
      </p:pic>
      <p:sp>
        <p:nvSpPr>
          <p:cNvPr id="14" name="Shape 15"/>
          <p:cNvSpPr/>
          <p:nvPr/>
        </p:nvSpPr>
        <p:spPr>
          <a:xfrm>
            <a:off x="9531112" y="4008834"/>
            <a:ext cx="647684" cy="647700"/>
          </a:xfrm>
          <a:prstGeom prst="ellipse">
            <a:avLst/>
          </a:prstGeom>
          <a:solidFill>
            <a:srgbClr val="F0AC1E"/>
          </a:solidFill>
          <a:ln w="12700">
            <a:solidFill>
              <a:srgbClr val="262A6E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033" y="4170759"/>
            <a:ext cx="323842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0" y="314325"/>
            <a:ext cx="12192000" cy="7504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96093" y="2070616"/>
            <a:ext cx="6075288" cy="2137163"/>
          </a:xfrm>
          <a:prstGeom prst="roundRect">
            <a:avLst>
              <a:gd name="adj" fmla="val 1059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অনলাইন বা ইন্টারনেট ব্যবহার করে সংঘটিত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যেকোনো সমাজ ও আইনবিরোধী কর্মকাণ্ডই হলো সাইবার  অপরাধ।</a:t>
            </a:r>
            <a:endParaRPr lang="as-IN" sz="36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434905"/>
            <a:ext cx="5248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48350" y="4006155"/>
            <a:ext cx="9525" cy="14382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06805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sz="1200" b="1" i="0" u="none" dirty="0">
              <a:solidFill>
                <a:srgbClr val="0284C7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6301" y="603132"/>
            <a:ext cx="626314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sz="40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সাইবার</a:t>
            </a:r>
            <a:r>
              <a:rPr sz="40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অপরাধ</a:t>
            </a:r>
            <a:r>
              <a:rPr sz="40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(Cyber </a:t>
            </a:r>
            <a:r>
              <a:rPr sz="400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Crime</a:t>
            </a:r>
            <a:r>
              <a:rPr sz="40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687" y="2439295"/>
            <a:ext cx="5016456" cy="33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/>
          <p:cNvSpPr/>
          <p:nvPr/>
        </p:nvSpPr>
        <p:spPr>
          <a:xfrm>
            <a:off x="0" y="342900"/>
            <a:ext cx="12030075" cy="6892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327150" y="510238"/>
            <a:ext cx="611317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40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sz="40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sz="400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সাইবার</a:t>
            </a:r>
            <a:r>
              <a:rPr sz="400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অপরাধসমূহ</a:t>
            </a:r>
            <a:endParaRPr sz="4000" b="1" i="0" u="none" dirty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70891" y="1297631"/>
            <a:ext cx="2072580" cy="1857375"/>
            <a:chOff x="328329" y="1401067"/>
            <a:chExt cx="2072580" cy="1857375"/>
          </a:xfrm>
          <a:solidFill>
            <a:schemeClr val="bg1">
              <a:lumMod val="95000"/>
            </a:schemeClr>
          </a:solidFill>
        </p:grpSpPr>
        <p:sp>
          <p:nvSpPr>
            <p:cNvPr id="4" name="Rounded Rectangle 3"/>
            <p:cNvSpPr/>
            <p:nvPr/>
          </p:nvSpPr>
          <p:spPr>
            <a:xfrm>
              <a:off x="328329" y="1401067"/>
              <a:ext cx="2072580" cy="1857375"/>
            </a:xfrm>
            <a:prstGeom prst="roundRect">
              <a:avLst>
                <a:gd name="adj" fmla="val 8205"/>
              </a:avLst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919" y="1692919"/>
              <a:ext cx="533400" cy="53340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5547" y="1820168"/>
              <a:ext cx="219075" cy="24765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557537" y="2363093"/>
              <a:ext cx="1728789" cy="4924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হ্যাকিং</a:t>
              </a:r>
              <a:endParaRPr sz="32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834580" y="2982217"/>
            <a:ext cx="2072580" cy="1857375"/>
            <a:chOff x="2834580" y="2982217"/>
            <a:chExt cx="2072580" cy="1857375"/>
          </a:xfrm>
          <a:solidFill>
            <a:schemeClr val="bg1">
              <a:lumMod val="95000"/>
            </a:schemeClr>
          </a:solidFill>
        </p:grpSpPr>
        <p:sp>
          <p:nvSpPr>
            <p:cNvPr id="9" name="Rounded Rectangle 8"/>
            <p:cNvSpPr/>
            <p:nvPr/>
          </p:nvSpPr>
          <p:spPr>
            <a:xfrm>
              <a:off x="2834580" y="2982217"/>
              <a:ext cx="2072580" cy="1857375"/>
            </a:xfrm>
            <a:prstGeom prst="roundRect">
              <a:avLst>
                <a:gd name="adj" fmla="val 8205"/>
              </a:avLst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10" name="Picture 9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4170" y="3258442"/>
              <a:ext cx="533400" cy="53340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pic>
          <p:nvPicPr>
            <p:cNvPr id="11" name="Picture 10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47045" y="3401317"/>
              <a:ext cx="247650" cy="24765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3043238" y="3910904"/>
              <a:ext cx="1728788" cy="4924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ব্রুট</a:t>
              </a:r>
              <a:r>
                <a:rPr sz="3200" b="1" i="0" u="none" dirty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ফোর্স</a:t>
              </a:r>
              <a:endParaRPr sz="32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03194" y="4662976"/>
            <a:ext cx="2072580" cy="1984432"/>
            <a:chOff x="5340831" y="4813584"/>
            <a:chExt cx="2072580" cy="1857375"/>
          </a:xfrm>
          <a:solidFill>
            <a:schemeClr val="bg1">
              <a:lumMod val="95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5340831" y="4813584"/>
              <a:ext cx="2072580" cy="1857375"/>
            </a:xfrm>
            <a:prstGeom prst="roundRect">
              <a:avLst>
                <a:gd name="adj" fmla="val 8205"/>
              </a:avLst>
            </a:prstGeom>
            <a:grpFill/>
            <a:ln w="9525"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16" name="Picture 15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0422" y="5089809"/>
              <a:ext cx="533400" cy="533400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pic>
          <p:nvPicPr>
            <p:cNvPr id="17" name="Picture 16" descr="imag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9959" y="5232684"/>
              <a:ext cx="314325" cy="247650"/>
            </a:xfrm>
            <a:prstGeom prst="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5456843" y="5654641"/>
              <a:ext cx="1840556" cy="98488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ডেটা</a:t>
              </a:r>
              <a:r>
                <a:rPr sz="3200" b="1" i="0" u="none" dirty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ইন্টারসেপশন</a:t>
              </a:r>
              <a:endParaRPr sz="32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846181" y="1401067"/>
            <a:ext cx="2072580" cy="1857375"/>
            <a:chOff x="7523129" y="2888075"/>
            <a:chExt cx="2072580" cy="1857375"/>
          </a:xfrm>
          <a:solidFill>
            <a:schemeClr val="bg1">
              <a:lumMod val="95000"/>
            </a:schemeClr>
          </a:solidFill>
        </p:grpSpPr>
        <p:sp>
          <p:nvSpPr>
            <p:cNvPr id="21" name="Rounded Rectangle 20"/>
            <p:cNvSpPr/>
            <p:nvPr/>
          </p:nvSpPr>
          <p:spPr>
            <a:xfrm>
              <a:off x="7523129" y="2888075"/>
              <a:ext cx="2072580" cy="1857375"/>
            </a:xfrm>
            <a:prstGeom prst="roundRect">
              <a:avLst>
                <a:gd name="adj" fmla="val 8205"/>
              </a:avLst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22" name="Picture 21" descr="imag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92719" y="3164300"/>
              <a:ext cx="533400" cy="53340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pic>
          <p:nvPicPr>
            <p:cNvPr id="23" name="Picture 22" descr="imag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35594" y="3307175"/>
              <a:ext cx="247650" cy="24765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7635336" y="3850100"/>
              <a:ext cx="1857376" cy="49244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3200" b="1" i="0" u="none" dirty="0" err="1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ডি</a:t>
              </a:r>
              <a:r>
                <a:rPr lang="en-US" sz="3200" b="1" i="0" u="none" dirty="0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ডস</a:t>
              </a:r>
              <a:r>
                <a:rPr sz="3200" b="1" i="0" u="none" dirty="0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অ্যাটাক</a:t>
              </a:r>
              <a:endParaRPr sz="32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466463" y="4231100"/>
            <a:ext cx="2185913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endParaRPr sz="1125" b="0" i="0" u="none" dirty="0">
              <a:solidFill>
                <a:srgbClr val="64748B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598402" y="3155006"/>
            <a:ext cx="2072580" cy="1857375"/>
            <a:chOff x="9923858" y="1139130"/>
            <a:chExt cx="2072580" cy="1857375"/>
          </a:xfrm>
          <a:solidFill>
            <a:schemeClr val="bg1">
              <a:lumMod val="95000"/>
            </a:schemeClr>
          </a:solidFill>
        </p:grpSpPr>
        <p:sp>
          <p:nvSpPr>
            <p:cNvPr id="27" name="Rounded Rectangle 26"/>
            <p:cNvSpPr/>
            <p:nvPr/>
          </p:nvSpPr>
          <p:spPr>
            <a:xfrm>
              <a:off x="9923858" y="1139130"/>
              <a:ext cx="2072580" cy="1857375"/>
            </a:xfrm>
            <a:prstGeom prst="roundRect">
              <a:avLst>
                <a:gd name="adj" fmla="val 8205"/>
              </a:avLst>
            </a:prstGeom>
            <a:grpFill/>
            <a:ln w="952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28" name="Picture 27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693449" y="1415355"/>
              <a:ext cx="533400" cy="533400"/>
            </a:xfrm>
            <a:prstGeom prst="rect">
              <a:avLst/>
            </a:prstGeom>
            <a:grpFill/>
          </p:spPr>
        </p:pic>
        <p:pic>
          <p:nvPicPr>
            <p:cNvPr id="29" name="Picture 28" descr="imag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836324" y="1558230"/>
              <a:ext cx="247650" cy="247650"/>
            </a:xfrm>
            <a:prstGeom prst="rect">
              <a:avLst/>
            </a:prstGeom>
            <a:grpFill/>
          </p:spPr>
        </p:pic>
        <p:sp>
          <p:nvSpPr>
            <p:cNvPr id="30" name="TextBox 29"/>
            <p:cNvSpPr txBox="1"/>
            <p:nvPr/>
          </p:nvSpPr>
          <p:spPr>
            <a:xfrm>
              <a:off x="10097264" y="2154657"/>
              <a:ext cx="1772242" cy="492443"/>
            </a:xfrm>
            <a:prstGeom prst="rect">
              <a:avLst/>
            </a:prstGeom>
            <a:grp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en-US" sz="3200" b="1" dirty="0" err="1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ম্যালওয়্যার</a:t>
              </a:r>
              <a:r>
                <a:rPr lang="en-US" sz="3200" b="1" dirty="0" smtClean="0">
                  <a:solidFill>
                    <a:srgbClr val="0F172A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endParaRPr sz="32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8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212" y="1671339"/>
            <a:ext cx="3829050" cy="38290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38111" y="2214562"/>
            <a:ext cx="6076951" cy="1685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অনুমতি ছাড়া কোনো ওয়েবসাইট বা নেটওয়ার্কে এক্সেস নেওয়া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চুরি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as-IN" sz="36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128589"/>
            <a:ext cx="12192000" cy="8715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40"/>
              </a:lnSpc>
            </a:pPr>
            <a:r>
              <a:rPr lang="as-IN" sz="4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হ্যাকিং (</a:t>
            </a:r>
            <a:r>
              <a:rPr lang="en-US" sz="4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Hacking</a:t>
            </a:r>
            <a:r>
              <a:rPr lang="en-US" sz="4400" b="1" i="0" u="none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4400" b="1" i="0" u="none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0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0" y="4001392"/>
            <a:ext cx="228600" cy="304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78024" y="1976197"/>
            <a:ext cx="5372100" cy="1314450"/>
            <a:chOff x="609600" y="2401192"/>
            <a:chExt cx="5372100" cy="1314450"/>
          </a:xfrm>
        </p:grpSpPr>
        <p:sp>
          <p:nvSpPr>
            <p:cNvPr id="5" name="Rounded Rectangle 4"/>
            <p:cNvSpPr/>
            <p:nvPr/>
          </p:nvSpPr>
          <p:spPr>
            <a:xfrm>
              <a:off x="609600" y="2401192"/>
              <a:ext cx="5372100" cy="1314450"/>
            </a:xfrm>
            <a:prstGeom prst="roundRect">
              <a:avLst>
                <a:gd name="adj" fmla="val 14545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b="1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725" y="2734567"/>
              <a:ext cx="381000" cy="3810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347787" y="2540257"/>
              <a:ext cx="4562475" cy="98488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en-US" sz="3200" b="1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স্বয়ংক্রিয়</a:t>
              </a:r>
              <a:r>
                <a:rPr lang="en-US" sz="32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টুল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দি</a:t>
              </a:r>
              <a:r>
                <a:rPr lang="en-US" sz="3200" b="1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য়ে</a:t>
              </a:r>
              <a:r>
                <a:rPr sz="32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একের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এক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সম্ভাব্য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পাসও</a:t>
              </a:r>
              <a:r>
                <a:rPr lang="en-US"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য়া</a:t>
              </a:r>
              <a:r>
                <a:rPr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র্ড</a:t>
              </a:r>
              <a:r>
                <a:rPr sz="32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চেষ্টা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করা</a:t>
              </a:r>
              <a:endParaRPr sz="3200" b="1" i="0" u="none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19201" y="3920027"/>
            <a:ext cx="4991099" cy="1314450"/>
            <a:chOff x="6210300" y="2401192"/>
            <a:chExt cx="4991099" cy="1314450"/>
          </a:xfrm>
        </p:grpSpPr>
        <p:sp>
          <p:nvSpPr>
            <p:cNvPr id="9" name="Rounded Rectangle 8"/>
            <p:cNvSpPr/>
            <p:nvPr/>
          </p:nvSpPr>
          <p:spPr>
            <a:xfrm>
              <a:off x="6210300" y="2401192"/>
              <a:ext cx="4991099" cy="1314450"/>
            </a:xfrm>
            <a:prstGeom prst="roundRect">
              <a:avLst>
                <a:gd name="adj" fmla="val 14545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b="1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10" name="Picture 9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8425" y="2734567"/>
              <a:ext cx="333375" cy="381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130652" y="2554566"/>
              <a:ext cx="4070747" cy="98488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সঠিক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sz="3200" b="1" dirty="0">
                  <a:latin typeface="Nikosh" panose="02000000000000000000" pitchFamily="2" charset="0"/>
                  <a:cs typeface="Nikosh" panose="02000000000000000000" pitchFamily="2" charset="0"/>
                </a:rPr>
                <a:t>পাসওয়ার্ড</a:t>
              </a:r>
              <a:r>
                <a:rPr sz="32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মিলে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গেলে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অ্যাকাউন্ট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হ্যাক</a:t>
              </a:r>
              <a:r>
                <a:rPr sz="32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হ</a:t>
              </a:r>
              <a:r>
                <a:rPr lang="en-US" sz="3200" b="1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য়ে</a:t>
              </a:r>
              <a:r>
                <a:rPr sz="32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2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যা</a:t>
              </a:r>
              <a:r>
                <a:rPr lang="en-US" sz="3200" b="1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য়</a:t>
              </a:r>
              <a:endParaRPr sz="3200" b="1" i="0" u="none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2115262"/>
            <a:ext cx="5083955" cy="2686643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0" y="300038"/>
            <a:ext cx="12192000" cy="800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40"/>
              </a:lnSpc>
            </a:pPr>
            <a:r>
              <a:rPr lang="as-IN" sz="400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ব্রুট ফোর্স অ্যাটাক (</a:t>
            </a:r>
            <a:r>
              <a:rPr lang="en-US" sz="400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Brute Force Attack</a:t>
            </a:r>
            <a:r>
              <a:rPr lang="en-US" sz="400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4000" b="1" i="0" u="none" dirty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42914" y="1799948"/>
            <a:ext cx="4071937" cy="4086502"/>
          </a:xfrm>
          <a:prstGeom prst="roundRect">
            <a:avLst>
              <a:gd name="adj" fmla="val 19512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 স্থানান্তরের সময় মাঝপথে আড়ি পেতে গোপন বার্তা বা ডেটা চুরি করাকে ডেটা ইন্টারসেপশন বলে।</a:t>
            </a:r>
            <a:endParaRPr lang="as-IN" sz="36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54" y="1698119"/>
            <a:ext cx="7049290" cy="377399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382286"/>
            <a:ext cx="12192000" cy="800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40"/>
              </a:lnSpc>
            </a:pPr>
            <a:r>
              <a:rPr lang="as-IN" sz="4000" b="1" i="0" u="none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ডেটা ইন্টারসেপশন (</a:t>
            </a:r>
            <a:r>
              <a:rPr lang="en-US" sz="4000" b="1" i="0" u="none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Data Interception</a:t>
            </a:r>
            <a:r>
              <a:rPr lang="en-US" sz="2700" b="1" i="0" u="none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2700" b="1" i="0" u="none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0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405061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509587" y="1782970"/>
            <a:ext cx="11425084" cy="1223010"/>
          </a:xfrm>
          <a:prstGeom prst="roundRect">
            <a:avLst>
              <a:gd name="adj" fmla="val 19512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>
                <a:solidFill>
                  <a:srgbClr val="33415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একই সময়ে একাধিক ডিভাইস ব্যবহার করে কৃত্রিম ট্রাফিক তৈরি করে কোনো নির্দিষ্ট ওয়েবসাইট বা সার্ভারকে অচল করে দেওয়া।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4075" y="720438"/>
            <a:ext cx="6625212" cy="47705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sz="44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sz="44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ডস</a:t>
            </a:r>
            <a:r>
              <a:rPr sz="44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4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অ্যাটাক</a:t>
            </a:r>
            <a:r>
              <a:rPr sz="44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sz="4400" b="1" i="0" u="none" dirty="0" err="1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DDoS</a:t>
            </a:r>
            <a:r>
              <a:rPr sz="4400" b="1" i="0" u="none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Attack)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454" y="3267669"/>
            <a:ext cx="6229350" cy="28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341194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17538" y="341194"/>
            <a:ext cx="38722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ম্যালওয়্যার</a:t>
            </a:r>
            <a:endParaRPr lang="en-US" sz="4800" dirty="0"/>
          </a:p>
        </p:txBody>
      </p:sp>
      <p:sp>
        <p:nvSpPr>
          <p:cNvPr id="3" name="Rounded Rectangle 2"/>
          <p:cNvSpPr/>
          <p:nvPr/>
        </p:nvSpPr>
        <p:spPr>
          <a:xfrm>
            <a:off x="188449" y="1416375"/>
            <a:ext cx="5440826" cy="12099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ফাইল নষ্ট ও স্প্যামিং </a:t>
            </a:r>
            <a:r>
              <a:rPr lang="as-IN" sz="36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36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রে</a:t>
            </a:r>
            <a:endParaRPr lang="as-IN" sz="36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56741" y="1471372"/>
            <a:ext cx="5908869" cy="12218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ক্ষতিকারক সফটওয়্যার (যেমন: ভাইরাস, ট্রোজান)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986" y="2892337"/>
            <a:ext cx="5948367" cy="38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617755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269216" y="629721"/>
            <a:ext cx="38722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সাইবার বুলিং </a:t>
            </a:r>
            <a:endParaRPr lang="en-US" sz="4800" dirty="0"/>
          </a:p>
        </p:txBody>
      </p:sp>
      <p:sp>
        <p:nvSpPr>
          <p:cNvPr id="3" name="Rounded Rectangle 2"/>
          <p:cNvSpPr/>
          <p:nvPr/>
        </p:nvSpPr>
        <p:spPr>
          <a:xfrm>
            <a:off x="342536" y="1853715"/>
            <a:ext cx="6801214" cy="10162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অনলাইনে কাউকে ব্ল্যাকমেইল বা হুমকি দেওয়া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05355" y="3262955"/>
            <a:ext cx="5567545" cy="8735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অপপ্রচার ও হেয় প্রতিপন্ন করা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3378078"/>
            <a:ext cx="5392544" cy="303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8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339338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802798" y="640845"/>
            <a:ext cx="38722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40"/>
              </a:lnSpc>
            </a:pPr>
            <a:r>
              <a:rPr lang="as-IN" sz="4800" b="1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ফে</a:t>
            </a:r>
            <a:r>
              <a:rPr lang="en-US" sz="4800" b="1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as-IN" sz="4800" b="1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 </a:t>
            </a:r>
            <a:r>
              <a:rPr lang="as-IN" sz="480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নিউজ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8223" y="1853715"/>
            <a:ext cx="5743939" cy="10162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মাধ্যমে অসত্য গুজব ছড়ানো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76817" y="1764330"/>
            <a:ext cx="5567545" cy="10162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অপপ্রচার ও হেয় প্রতিপন্ন করা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88" y="3082278"/>
            <a:ext cx="6817773" cy="37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341194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747962" y="341194"/>
            <a:ext cx="813911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dirty="0">
                <a:latin typeface="Nikosh" panose="02000000000000000000" pitchFamily="2" charset="0"/>
                <a:cs typeface="Nikosh" panose="02000000000000000000" pitchFamily="2" charset="0"/>
              </a:rPr>
              <a:t>সাইবার নিরাপত্তা (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Cyber security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endParaRPr lang="en-US" sz="40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 smtClean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50" y="3576636"/>
            <a:ext cx="5543550" cy="277177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04812" y="1285875"/>
            <a:ext cx="9858375" cy="19573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হলো কম্পিউটার সিস্টেম, নেটও</a:t>
            </a:r>
            <a:r>
              <a:rPr lang="en-US" sz="36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য়া</a:t>
            </a:r>
            <a:r>
              <a:rPr lang="as-IN" sz="36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র্ক, সফটওয়্যার এবং ডিজিটাল ডেটাকে অননুমোদিত প্রবেশ, চুরি, ক্ষতি বা সাইবার আক্রমণ থেকে রক্ষা করার একটি সামগ্রিক প্রক্রিয়া।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50"/>
          <p:cNvSpPr/>
          <p:nvPr/>
        </p:nvSpPr>
        <p:spPr>
          <a:xfrm>
            <a:off x="0" y="341194"/>
            <a:ext cx="12192000" cy="842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2484045" y="1307569"/>
            <a:ext cx="8081159" cy="5385862"/>
            <a:chOff x="2055420" y="736069"/>
            <a:chExt cx="8081159" cy="5385862"/>
          </a:xfrm>
        </p:grpSpPr>
        <p:sp>
          <p:nvSpPr>
            <p:cNvPr id="2" name="Bent-Up Arrow 1"/>
            <p:cNvSpPr/>
            <p:nvPr/>
          </p:nvSpPr>
          <p:spPr>
            <a:xfrm rot="5400000">
              <a:off x="2330576" y="1722534"/>
              <a:ext cx="815435" cy="8986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" name="Group 2"/>
            <p:cNvGrpSpPr/>
            <p:nvPr/>
          </p:nvGrpSpPr>
          <p:grpSpPr>
            <a:xfrm>
              <a:off x="2055420" y="736069"/>
              <a:ext cx="1387041" cy="970884"/>
              <a:chOff x="892894" y="7052"/>
              <a:chExt cx="1387041" cy="970884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892894" y="7052"/>
                <a:ext cx="1387041" cy="970884"/>
              </a:xfrm>
              <a:prstGeom prst="roundRect">
                <a:avLst>
                  <a:gd name="adj" fmla="val 1667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Rounded Rectangle 5"/>
              <p:cNvSpPr txBox="1"/>
              <p:nvPr/>
            </p:nvSpPr>
            <p:spPr>
              <a:xfrm>
                <a:off x="940297" y="54455"/>
                <a:ext cx="1292235" cy="8760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as-IN" sz="2400" b="1" i="0" u="none" kern="12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শক্তিশালী পাসওয়ার্ড</a:t>
                </a:r>
                <a:endParaRPr lang="en-US" sz="2400" kern="1200" dirty="0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3423625" y="853510"/>
              <a:ext cx="1008801" cy="7847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Bent-Up Arrow 4"/>
            <p:cNvSpPr/>
            <p:nvPr/>
          </p:nvSpPr>
          <p:spPr>
            <a:xfrm rot="5400000">
              <a:off x="3667777" y="2760643"/>
              <a:ext cx="823946" cy="938034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6" name="Group 5"/>
            <p:cNvGrpSpPr/>
            <p:nvPr/>
          </p:nvGrpSpPr>
          <p:grpSpPr>
            <a:xfrm>
              <a:off x="3287274" y="1746600"/>
              <a:ext cx="1912827" cy="970884"/>
              <a:chOff x="2124748" y="1017583"/>
              <a:chExt cx="1912827" cy="970884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2124748" y="1017583"/>
                <a:ext cx="1912827" cy="970884"/>
              </a:xfrm>
              <a:prstGeom prst="roundRect">
                <a:avLst>
                  <a:gd name="adj" fmla="val 1667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Rounded Rectangle 9"/>
              <p:cNvSpPr txBox="1"/>
              <p:nvPr/>
            </p:nvSpPr>
            <p:spPr>
              <a:xfrm>
                <a:off x="2172151" y="1064986"/>
                <a:ext cx="1818021" cy="8760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as-IN" sz="2400" b="1" i="0" u="none" kern="12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ব্যক্তিগত তথ্য তথ্য গোপন রাখা</a:t>
                </a:r>
                <a:endParaRPr lang="en-US" sz="2400" kern="1200" dirty="0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836523" y="1939877"/>
              <a:ext cx="1008801" cy="7847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Bent-Up Arrow 7"/>
            <p:cNvSpPr/>
            <p:nvPr/>
          </p:nvSpPr>
          <p:spPr>
            <a:xfrm rot="5400000">
              <a:off x="4857274" y="4037255"/>
              <a:ext cx="823946" cy="938034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9" name="Group 8"/>
            <p:cNvGrpSpPr/>
            <p:nvPr/>
          </p:nvGrpSpPr>
          <p:grpSpPr>
            <a:xfrm>
              <a:off x="4658095" y="2956739"/>
              <a:ext cx="1948793" cy="970884"/>
              <a:chOff x="3495569" y="2227722"/>
              <a:chExt cx="1948793" cy="970884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3495569" y="2227722"/>
                <a:ext cx="1948793" cy="970884"/>
              </a:xfrm>
              <a:prstGeom prst="roundRect">
                <a:avLst>
                  <a:gd name="adj" fmla="val 1667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Rounded Rectangle 13"/>
              <p:cNvSpPr txBox="1"/>
              <p:nvPr/>
            </p:nvSpPr>
            <p:spPr>
              <a:xfrm>
                <a:off x="3542972" y="2275125"/>
                <a:ext cx="1853987" cy="8760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as-IN" sz="2400" b="1" i="0" u="none" kern="120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অ্যান্টিভাইরাস ব্যবহার</a:t>
                </a:r>
                <a:endParaRPr lang="as-IN" sz="2400" b="1" i="0" u="none" kern="12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6004510" y="3030500"/>
              <a:ext cx="1008801" cy="7847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Bent-Up Arrow 10"/>
            <p:cNvSpPr/>
            <p:nvPr/>
          </p:nvSpPr>
          <p:spPr>
            <a:xfrm rot="5400000">
              <a:off x="6125574" y="5070647"/>
              <a:ext cx="823946" cy="938034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2" name="Group 11"/>
            <p:cNvGrpSpPr/>
            <p:nvPr/>
          </p:nvGrpSpPr>
          <p:grpSpPr>
            <a:xfrm>
              <a:off x="5845301" y="4039061"/>
              <a:ext cx="2199792" cy="970884"/>
              <a:chOff x="4682775" y="3310044"/>
              <a:chExt cx="2199792" cy="970884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682775" y="3310044"/>
                <a:ext cx="2199792" cy="970884"/>
              </a:xfrm>
              <a:prstGeom prst="roundRect">
                <a:avLst>
                  <a:gd name="adj" fmla="val 1667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Rounded Rectangle 17"/>
              <p:cNvSpPr txBox="1"/>
              <p:nvPr/>
            </p:nvSpPr>
            <p:spPr>
              <a:xfrm>
                <a:off x="4730178" y="3357447"/>
                <a:ext cx="2104986" cy="8760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as-IN" sz="2400" b="1" i="0" u="none" kern="120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নিয়মিত অ্যাপ আপডেট</a:t>
                </a:r>
                <a:endParaRPr lang="as-IN" sz="2400" b="1" i="0" u="none" kern="12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7280015" y="4121123"/>
              <a:ext cx="1008801" cy="7847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4" name="Group 13"/>
            <p:cNvGrpSpPr/>
            <p:nvPr/>
          </p:nvGrpSpPr>
          <p:grpSpPr>
            <a:xfrm>
              <a:off x="7026389" y="5151047"/>
              <a:ext cx="3110190" cy="970884"/>
              <a:chOff x="5863863" y="4422030"/>
              <a:chExt cx="3110190" cy="970884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5863863" y="4422030"/>
                <a:ext cx="3110190" cy="970884"/>
              </a:xfrm>
              <a:prstGeom prst="roundRect">
                <a:avLst>
                  <a:gd name="adj" fmla="val 1667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ounded Rectangle 20"/>
              <p:cNvSpPr txBox="1"/>
              <p:nvPr/>
            </p:nvSpPr>
            <p:spPr>
              <a:xfrm>
                <a:off x="5911266" y="4469433"/>
                <a:ext cx="3015384" cy="8760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b="1" kern="120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পাসওয়ার্ড বা পিন কারো সাথে  শেয়ার না করসা</a:t>
                </a:r>
                <a:endParaRPr lang="en-US" sz="2400" b="1" kern="12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50" name="Rectangle 49"/>
          <p:cNvSpPr/>
          <p:nvPr/>
        </p:nvSpPr>
        <p:spPr>
          <a:xfrm>
            <a:off x="2717586" y="561735"/>
            <a:ext cx="6386685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40"/>
              </a:lnSpc>
            </a:pPr>
            <a:r>
              <a:rPr lang="as-IN" sz="440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নিরাপদ ইন্টারনেট ব্যবহারের কৌশল</a:t>
            </a:r>
            <a:endParaRPr lang="as-IN" sz="4400" b="1" dirty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93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20284" y="1300921"/>
            <a:ext cx="6709215" cy="885067"/>
          </a:xfrm>
          <a:prstGeom prst="roundRect">
            <a:avLst>
              <a:gd name="adj" fmla="val 1923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 অনুমতি ছাড়া সিস্টেমে প্রবেশ করাকে কী বলে?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4107" y="2416693"/>
            <a:ext cx="6461567" cy="984945"/>
          </a:xfrm>
          <a:prstGeom prst="roundRect">
            <a:avLst>
              <a:gd name="adj" fmla="val 1923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২. বারবার পাসওয়ার্ড চেষ্টা করার আক্রমণ কোনটি? 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3" y="579224"/>
            <a:ext cx="416145" cy="416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7884" y="479521"/>
            <a:ext cx="6124828" cy="615553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ঝটপট</a:t>
            </a:r>
            <a:r>
              <a:rPr sz="4000" b="1" i="0" u="none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sz="4000" b="1" i="0" u="none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কুইজ</a:t>
            </a:r>
            <a:r>
              <a:rPr sz="4000" b="1" i="0" u="none" dirty="0" smtClean="0">
                <a:latin typeface="Nikosh" panose="02000000000000000000" pitchFamily="2" charset="0"/>
                <a:cs typeface="Nikosh" panose="02000000000000000000" pitchFamily="2" charset="0"/>
              </a:rPr>
              <a:t> (MCQ)</a:t>
            </a:r>
            <a:endParaRPr sz="4000" b="1" i="0" u="none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82050" y="1288013"/>
            <a:ext cx="1857375" cy="6429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হ্যাকিং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781118" y="2515664"/>
            <a:ext cx="1114425" cy="6286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070563" y="2515663"/>
            <a:ext cx="2302287" cy="65801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ব্রুট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ফোর্স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486649" y="1347486"/>
            <a:ext cx="1114425" cy="6286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46040" y="3566118"/>
            <a:ext cx="6461567" cy="984945"/>
          </a:xfrm>
          <a:prstGeom prst="roundRect">
            <a:avLst>
              <a:gd name="adj" fmla="val 1923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৩. সার্ভার অচল করার আক্রমণ কোনটি?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9641" y="3665048"/>
            <a:ext cx="1114425" cy="6286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158134" y="3665048"/>
            <a:ext cx="2814792" cy="78850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28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DDoS</a:t>
            </a:r>
            <a:r>
              <a:rPr lang="en-US" sz="2800" b="1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Attack</a:t>
            </a:r>
            <a:r>
              <a:rPr lang="en-US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63271" y="4808429"/>
            <a:ext cx="6461567" cy="984945"/>
          </a:xfrm>
          <a:prstGeom prst="roundRect">
            <a:avLst>
              <a:gd name="adj" fmla="val 1923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৪. অ্যাকাউন্টের দ্বি-স্তর বিশিষ্ট সুরক্ষা কোনটি? </a:t>
            </a:r>
            <a:endParaRPr lang="en-US" sz="32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8495301" y="4986328"/>
            <a:ext cx="1114425" cy="62865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880190" y="5018900"/>
            <a:ext cx="1749835" cy="78850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(2</a:t>
            </a:r>
            <a:r>
              <a:rPr lang="en-US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FA)</a:t>
            </a:r>
          </a:p>
        </p:txBody>
      </p:sp>
    </p:spTree>
    <p:extLst>
      <p:ext uri="{BB962C8B-B14F-4D97-AF65-F5344CB8AC3E}">
        <p14:creationId xmlns:p14="http://schemas.microsoft.com/office/powerpoint/2010/main" val="259805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27894" y="1467556"/>
            <a:ext cx="8876914" cy="3599267"/>
            <a:chOff x="807249" y="667456"/>
            <a:chExt cx="8876914" cy="3599267"/>
          </a:xfrm>
        </p:grpSpPr>
        <p:sp>
          <p:nvSpPr>
            <p:cNvPr id="3" name="Rounded Rectangle 2"/>
            <p:cNvSpPr/>
            <p:nvPr/>
          </p:nvSpPr>
          <p:spPr>
            <a:xfrm>
              <a:off x="807249" y="667456"/>
              <a:ext cx="8247744" cy="3599267"/>
            </a:xfrm>
            <a:prstGeom prst="roundRect">
              <a:avLst>
                <a:gd name="adj" fmla="val 435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3341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3298" y="2296900"/>
              <a:ext cx="305694" cy="327529"/>
            </a:xfrm>
            <a:prstGeom prst="rect">
              <a:avLst/>
            </a:prstGeom>
          </p:spPr>
        </p:pic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6063" y="3091153"/>
              <a:ext cx="305694" cy="32752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27894" y="1156510"/>
              <a:ext cx="5692081" cy="615553"/>
            </a:xfrm>
            <a:prstGeom prst="rect">
              <a:avLst/>
            </a:prstGeom>
            <a:noFill/>
          </p:spPr>
          <p:txBody>
            <a:bodyPr wrap="square" lIns="266700" tIns="0" rIns="0" bIns="0" anchor="t">
              <a:spAutoFit/>
            </a:bodyPr>
            <a:lstStyle/>
            <a:p>
              <a:pPr algn="l"/>
              <a:r>
                <a:rPr sz="40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বাড়ির</a:t>
              </a:r>
              <a:r>
                <a:rPr sz="40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40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r>
                <a:rPr sz="40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(Homework)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12813" y="2190092"/>
              <a:ext cx="6102562" cy="55399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সাইবার</a:t>
              </a:r>
              <a:r>
                <a:rPr sz="36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অপরাধের</a:t>
              </a:r>
              <a:r>
                <a:rPr sz="36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৫টি </a:t>
              </a:r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উদাহরণ</a:t>
              </a:r>
              <a:r>
                <a:rPr sz="36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লেখ</a:t>
              </a:r>
              <a:r>
                <a:rPr sz="36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।</a:t>
              </a:r>
              <a:endParaRPr sz="3600" b="1" i="0" u="none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92653" y="3060376"/>
              <a:ext cx="7191510" cy="55399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sz="36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নিরাপদ</a:t>
              </a:r>
              <a:r>
                <a:rPr sz="36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6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ইন্টারনেট</a:t>
              </a:r>
              <a:r>
                <a:rPr sz="36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6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ব্যবহারের</a:t>
              </a:r>
              <a:r>
                <a:rPr sz="36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 ৫টি </a:t>
              </a:r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নি</a:t>
              </a:r>
              <a:r>
                <a:rPr lang="en-US"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য়</a:t>
              </a:r>
              <a:r>
                <a:rPr sz="3600" b="1" i="0" u="none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ম</a:t>
              </a:r>
              <a:r>
                <a:rPr sz="3600" b="1" i="0" u="none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sz="3600" b="1" i="0" u="none" dirty="0" err="1">
                  <a:latin typeface="Nikosh" panose="02000000000000000000" pitchFamily="2" charset="0"/>
                  <a:cs typeface="Nikosh" panose="02000000000000000000" pitchFamily="2" charset="0"/>
                </a:rPr>
                <a:t>লেখ</a:t>
              </a:r>
              <a:r>
                <a:rPr sz="3600" b="1" i="0" u="none" dirty="0">
                  <a:latin typeface="Nikosh" panose="02000000000000000000" pitchFamily="2" charset="0"/>
                  <a:cs typeface="Nikosh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51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2828835"/>
            <a:ext cx="840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US" sz="7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374</Words>
  <Application>Microsoft Office PowerPoint</Application>
  <PresentationFormat>Widescreen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</vt:lpstr>
      <vt:lpstr>Noto Sans Bengali</vt:lpstr>
      <vt:lpstr>Noto Sans Bengali Bold</vt:lpstr>
      <vt:lpstr>Noto Sans Bengali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dcterms:created xsi:type="dcterms:W3CDTF">2026-10-08T15:47:58Z</dcterms:created>
  <dcterms:modified xsi:type="dcterms:W3CDTF">2026-10-08T16:17:02Z</dcterms:modified>
</cp:coreProperties>
</file>