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66" r:id="rId13"/>
    <p:sldId id="269" r:id="rId14"/>
    <p:sldId id="270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0604"/>
    <a:srgbClr val="005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BDB58-A93E-4DAF-AE9C-86C7A7EC39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1E29-E308-45A5-8ABA-2B6452D83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36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BDB58-A93E-4DAF-AE9C-86C7A7EC39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1E29-E308-45A5-8ABA-2B6452D83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522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BDB58-A93E-4DAF-AE9C-86C7A7EC39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1E29-E308-45A5-8ABA-2B6452D83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085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BDB58-A93E-4DAF-AE9C-86C7A7EC39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1E29-E308-45A5-8ABA-2B6452D83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547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BDB58-A93E-4DAF-AE9C-86C7A7EC39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1E29-E308-45A5-8ABA-2B6452D83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25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BDB58-A93E-4DAF-AE9C-86C7A7EC39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1E29-E308-45A5-8ABA-2B6452D83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4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BDB58-A93E-4DAF-AE9C-86C7A7EC39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1E29-E308-45A5-8ABA-2B6452D83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549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BDB58-A93E-4DAF-AE9C-86C7A7EC39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1E29-E308-45A5-8ABA-2B6452D83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617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BDB58-A93E-4DAF-AE9C-86C7A7EC39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1E29-E308-45A5-8ABA-2B6452D83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315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BDB58-A93E-4DAF-AE9C-86C7A7EC39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1E29-E308-45A5-8ABA-2B6452D83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98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BDB58-A93E-4DAF-AE9C-86C7A7EC39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1E29-E308-45A5-8ABA-2B6452D83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76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BDB58-A93E-4DAF-AE9C-86C7A7EC39A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B1E29-E308-45A5-8ABA-2B6452D83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250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5110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32136C-8D1A-45DF-9125-C74A218A0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33950" y="2047875"/>
            <a:ext cx="1228725" cy="1107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5FCD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মোঃ</a:t>
            </a:r>
            <a:endParaRPr lang="en-US" sz="6600" b="1" dirty="0">
              <a:solidFill>
                <a:srgbClr val="005FCD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62675" y="2990850"/>
            <a:ext cx="440055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060604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সহকারী শিক্ষক </a:t>
            </a:r>
            <a:endParaRPr lang="en-US" sz="4000" b="1" dirty="0">
              <a:solidFill>
                <a:srgbClr val="060604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812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6575" y="428625"/>
            <a:ext cx="5248275" cy="830997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নিচের ছবি গুলো লক্ষ্য করি</a:t>
            </a:r>
            <a:endParaRPr lang="en-US" sz="4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53225" y="2181225"/>
            <a:ext cx="3105150" cy="28956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90775" y="2181225"/>
            <a:ext cx="3105150" cy="28956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76575" y="5238750"/>
            <a:ext cx="15826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Windows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686675" y="5238750"/>
            <a:ext cx="1221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mac os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181052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3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75" y="2165984"/>
            <a:ext cx="10467363" cy="28251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76575" y="428625"/>
            <a:ext cx="5248275" cy="830997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নিচের ছবি গুলো লক্ষ্য করি</a:t>
            </a:r>
            <a:endParaRPr lang="en-US" sz="4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52625" y="5133975"/>
            <a:ext cx="1768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MS Word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410200" y="5114925"/>
            <a:ext cx="16900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MS Excel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105775" y="5114925"/>
            <a:ext cx="28184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MS Powerpoint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90093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47900" y="2028825"/>
            <a:ext cx="7553671" cy="264687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600" b="1" dirty="0" smtClean="0">
                <a:solidFill>
                  <a:schemeClr val="accent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সফটওয়্যার</a:t>
            </a:r>
            <a:endParaRPr lang="en-US" b="1" dirty="0">
              <a:solidFill>
                <a:schemeClr val="accent5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8500" y="4733925"/>
            <a:ext cx="58448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৬ষ্ঠ শ্রেনী । তথ্য ও যোগাযোগ প্রযুক্তি</a:t>
            </a:r>
            <a:endParaRPr lang="en-US" sz="40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44720" y="918835"/>
            <a:ext cx="33409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chemeClr val="accent2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দ্বিতীয় অধ্যায়</a:t>
            </a:r>
            <a:endParaRPr lang="en-US" sz="6000" b="1" dirty="0">
              <a:solidFill>
                <a:schemeClr val="accent2">
                  <a:lumMod val="7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802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90900" y="590550"/>
            <a:ext cx="536396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chemeClr val="accent1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এই পাঠ শেষে শিক্ষার্থীরা... 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62050" y="2457450"/>
            <a:ext cx="6386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১. সফটওয়্যার কি তা ব্যাখ্যা করতে পারবে। </a:t>
            </a:r>
            <a:endParaRPr lang="en-US" sz="36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52525" y="3105150"/>
            <a:ext cx="84705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২</a:t>
            </a: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. সফটওয়্যার এর প্রধান শ্রেণী বিভাগ বর্ণনা করতে পারবে। </a:t>
            </a:r>
            <a:endParaRPr lang="en-US" sz="36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52525" y="3733800"/>
            <a:ext cx="75648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৩. সফটওয়্যার গুলোর পার্থক্য ব্যাখ্যা করতে পারবে। </a:t>
            </a:r>
            <a:endParaRPr lang="en-US" sz="36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953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4320" y="1667978"/>
            <a:ext cx="100062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s-IN" sz="3600" b="1" dirty="0">
                <a:latin typeface="Nikosh" panose="02000000000000000000" pitchFamily="2" charset="0"/>
                <a:cs typeface="Nikosh" panose="02000000000000000000" pitchFamily="2" charset="0"/>
              </a:rPr>
              <a:t>সফটওয়্যার হলো কম্পিউটার, </a:t>
            </a: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বা </a:t>
            </a:r>
            <a:r>
              <a:rPr lang="as-IN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অন্য </a:t>
            </a:r>
            <a:r>
              <a:rPr lang="as-IN" sz="3600" b="1" dirty="0">
                <a:latin typeface="Nikosh" panose="02000000000000000000" pitchFamily="2" charset="0"/>
                <a:cs typeface="Nikosh" panose="02000000000000000000" pitchFamily="2" charset="0"/>
              </a:rPr>
              <a:t>কোনো ইলেকট্রনিক ডিভাইসকে </a:t>
            </a:r>
            <a:endParaRPr lang="en-US" sz="3600" b="1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as-IN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নির্দিষ্ট </a:t>
            </a:r>
            <a:r>
              <a:rPr lang="as-IN" sz="3600" b="1" dirty="0">
                <a:latin typeface="Nikosh" panose="02000000000000000000" pitchFamily="2" charset="0"/>
                <a:cs typeface="Nikosh" panose="02000000000000000000" pitchFamily="2" charset="0"/>
              </a:rPr>
              <a:t>কাজ করানোর জন্য তৈরি প্রোগ্রাম বা নির্দেশনার </a:t>
            </a:r>
            <a:r>
              <a:rPr lang="as-IN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সমষ্টি</a:t>
            </a: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endParaRPr lang="en-US" sz="36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6250" y="542925"/>
            <a:ext cx="328327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as-IN" sz="4800" b="1" dirty="0" smtClean="0">
                <a:solidFill>
                  <a:schemeClr val="accent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সফটওয়্যার</a:t>
            </a:r>
            <a:r>
              <a:rPr lang="en-US" sz="4800" b="1" dirty="0" smtClean="0">
                <a:solidFill>
                  <a:schemeClr val="accent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কি?</a:t>
            </a:r>
            <a:endParaRPr lang="en-US" b="1" dirty="0">
              <a:solidFill>
                <a:schemeClr val="accent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3950" y="3048000"/>
            <a:ext cx="3191515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উদাহরণঃ</a:t>
            </a:r>
          </a:p>
          <a:p>
            <a:endParaRPr lang="en-US" b="1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b="1" dirty="0" smtClean="0"/>
              <a:t>Windows</a:t>
            </a:r>
            <a:endParaRPr lang="as-IN" sz="32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b="1" dirty="0"/>
              <a:t>Google </a:t>
            </a:r>
            <a:r>
              <a:rPr lang="en-US" sz="3200" b="1" dirty="0" smtClean="0"/>
              <a:t>Chrome</a:t>
            </a:r>
            <a:endParaRPr lang="as-IN" sz="32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b="1" dirty="0"/>
              <a:t>Microsoft </a:t>
            </a:r>
            <a:r>
              <a:rPr lang="en-US" sz="3200" b="1" dirty="0" smtClean="0"/>
              <a:t>Word</a:t>
            </a:r>
            <a:endParaRPr lang="as-IN" sz="32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b="1" dirty="0" smtClean="0"/>
              <a:t>WhatsApp</a:t>
            </a:r>
            <a:endParaRPr lang="as-IN" sz="3200" b="1" dirty="0"/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395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52825" y="542925"/>
            <a:ext cx="540083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as-IN" sz="4800" b="1" dirty="0" smtClean="0">
                <a:solidFill>
                  <a:schemeClr val="accent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সফটওয়্যার</a:t>
            </a:r>
            <a:r>
              <a:rPr lang="en-US" sz="4800" b="1" dirty="0" smtClean="0">
                <a:solidFill>
                  <a:schemeClr val="accent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এর শ্রেণী বিভাগ</a:t>
            </a:r>
            <a:endParaRPr lang="en-US" b="1" dirty="0">
              <a:solidFill>
                <a:schemeClr val="accent5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24050" y="2038350"/>
            <a:ext cx="53751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সফটওয়্যার প্রধানত ২ ধরনের-</a:t>
            </a:r>
            <a:endParaRPr lang="en-US" sz="44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76425" y="2990850"/>
            <a:ext cx="36808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১. সিস্টেম সফটওয়্যার</a:t>
            </a:r>
            <a:endParaRPr lang="en-US" sz="40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85950" y="3667125"/>
            <a:ext cx="45576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Nikosh" panose="02000000000000000000" pitchFamily="2" charset="0"/>
                <a:cs typeface="Nikosh" panose="02000000000000000000" pitchFamily="2" charset="0"/>
              </a:rPr>
              <a:t>২</a:t>
            </a:r>
            <a:r>
              <a:rPr lang="en-US" sz="4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. অ্যাপ্লিকেশন সফটওয়্যার</a:t>
            </a:r>
            <a:endParaRPr lang="en-US" sz="40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237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6250" y="485775"/>
            <a:ext cx="38363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chemeClr val="accent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সিস্টেম </a:t>
            </a:r>
            <a:r>
              <a:rPr lang="as-IN" sz="4800" b="1" dirty="0" smtClean="0">
                <a:solidFill>
                  <a:schemeClr val="accent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সফটওয়্যার</a:t>
            </a:r>
            <a:endParaRPr lang="en-US" b="1" dirty="0">
              <a:solidFill>
                <a:schemeClr val="accent5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40290" y="1370231"/>
            <a:ext cx="10642085" cy="1200329"/>
            <a:chOff x="740290" y="1370231"/>
            <a:chExt cx="10642085" cy="1200329"/>
          </a:xfrm>
        </p:grpSpPr>
        <p:sp>
          <p:nvSpPr>
            <p:cNvPr id="3" name="TextBox 2"/>
            <p:cNvSpPr txBox="1"/>
            <p:nvPr/>
          </p:nvSpPr>
          <p:spPr>
            <a:xfrm>
              <a:off x="740290" y="1370231"/>
              <a:ext cx="1064208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s-IN" sz="3600" b="1" dirty="0">
                  <a:latin typeface="Nikosh" panose="02000000000000000000" pitchFamily="2" charset="0"/>
                  <a:cs typeface="Nikosh" panose="02000000000000000000" pitchFamily="2" charset="0"/>
                </a:rPr>
                <a:t>কম্পিউটারের মূল কার্যক্রম পরিচালনা করে যে সফটওয়্যার, </a:t>
              </a:r>
              <a:r>
                <a:rPr lang="as-IN" sz="3600" b="1" dirty="0" smtClean="0">
                  <a:latin typeface="Nikosh" panose="02000000000000000000" pitchFamily="2" charset="0"/>
                  <a:cs typeface="Nikosh" panose="02000000000000000000" pitchFamily="2" charset="0"/>
                </a:rPr>
                <a:t>তাকে </a:t>
              </a:r>
              <a:r>
                <a:rPr lang="as-IN" sz="3600" b="1" dirty="0">
                  <a:latin typeface="Nikosh" panose="02000000000000000000" pitchFamily="2" charset="0"/>
                  <a:cs typeface="Nikosh" panose="02000000000000000000" pitchFamily="2" charset="0"/>
                </a:rPr>
                <a:t>সিস্টেম সফটওয়্যার বলে।</a:t>
              </a:r>
              <a:endParaRPr lang="en-US" sz="3600" b="1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337954" y="1924229"/>
              <a:ext cx="7530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s-IN" sz="3600" b="1" dirty="0" smtClean="0">
                  <a:latin typeface="Nikosh" panose="02000000000000000000" pitchFamily="2" charset="0"/>
                  <a:cs typeface="Nikosh" panose="02000000000000000000" pitchFamily="2" charset="0"/>
                </a:rPr>
                <a:t>উদাহরণ</a:t>
              </a:r>
              <a:r>
                <a:rPr lang="en-US" sz="3600" b="1" dirty="0" smtClean="0">
                  <a:latin typeface="Nikosh" panose="02000000000000000000" pitchFamily="2" charset="0"/>
                  <a:cs typeface="Nikosh" panose="02000000000000000000" pitchFamily="2" charset="0"/>
                </a:rPr>
                <a:t>ঃ </a:t>
              </a:r>
              <a:r>
                <a:rPr lang="en-US" sz="2800" b="1" dirty="0" smtClean="0">
                  <a:latin typeface="Nikosh" panose="02000000000000000000" pitchFamily="2" charset="0"/>
                  <a:cs typeface="Nikosh" panose="02000000000000000000" pitchFamily="2" charset="0"/>
                </a:rPr>
                <a:t>Windows</a:t>
              </a:r>
              <a:r>
                <a:rPr lang="en-US" sz="280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, </a:t>
              </a:r>
              <a:r>
                <a:rPr lang="en-US" sz="2800" b="1" dirty="0" smtClean="0">
                  <a:latin typeface="Nikosh" panose="02000000000000000000" pitchFamily="2" charset="0"/>
                  <a:cs typeface="Nikosh" panose="02000000000000000000" pitchFamily="2" charset="0"/>
                </a:rPr>
                <a:t>Linux</a:t>
              </a:r>
              <a:r>
                <a:rPr lang="en-US" sz="280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, </a:t>
              </a:r>
              <a:r>
                <a:rPr lang="en-US" sz="2800" b="1" dirty="0" smtClean="0">
                  <a:latin typeface="Nikosh" panose="02000000000000000000" pitchFamily="2" charset="0"/>
                  <a:cs typeface="Nikosh" panose="02000000000000000000" pitchFamily="2" charset="0"/>
                </a:rPr>
                <a:t>macOS</a:t>
              </a:r>
              <a:r>
                <a:rPr lang="en-US" sz="2800" dirty="0" smtClean="0">
                  <a:latin typeface="Nikosh" panose="02000000000000000000" pitchFamily="2" charset="0"/>
                  <a:cs typeface="Nikosh" panose="02000000000000000000" pitchFamily="2" charset="0"/>
                </a:rPr>
                <a:t>, </a:t>
              </a:r>
              <a:r>
                <a:rPr lang="en-US" sz="2800" b="1" dirty="0" smtClean="0">
                  <a:latin typeface="Nikosh" panose="02000000000000000000" pitchFamily="2" charset="0"/>
                  <a:cs typeface="Nikosh" panose="02000000000000000000" pitchFamily="2" charset="0"/>
                </a:rPr>
                <a:t>Android              </a:t>
              </a:r>
              <a:endParaRPr lang="en-US" sz="32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45065" y="2609850"/>
            <a:ext cx="3145910" cy="1332994"/>
            <a:chOff x="530740" y="2381250"/>
            <a:chExt cx="3145910" cy="1332994"/>
          </a:xfrm>
        </p:grpSpPr>
        <p:sp>
          <p:nvSpPr>
            <p:cNvPr id="6" name="Right Arrow 5"/>
            <p:cNvSpPr/>
            <p:nvPr/>
          </p:nvSpPr>
          <p:spPr>
            <a:xfrm>
              <a:off x="530741" y="2381250"/>
              <a:ext cx="3145909" cy="1332994"/>
            </a:xfrm>
            <a:prstGeom prst="rightArrow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30740" y="2689980"/>
              <a:ext cx="263886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এর </a:t>
              </a:r>
              <a:r>
                <a:rPr lang="as-IN" sz="4000" b="1" dirty="0" smtClean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প্রধান কাজ</a:t>
              </a:r>
              <a:r>
                <a:rPr lang="en-US" sz="4000" b="1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-</a:t>
              </a:r>
              <a:endParaRPr lang="as-IN" sz="40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53258" y="4095750"/>
            <a:ext cx="5908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১. </a:t>
            </a:r>
            <a:r>
              <a:rPr lang="as-IN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কম্পিউটারের </a:t>
            </a:r>
            <a:r>
              <a:rPr lang="as-IN" sz="3600" b="1" dirty="0">
                <a:latin typeface="Nikosh" panose="02000000000000000000" pitchFamily="2" charset="0"/>
                <a:cs typeface="Nikosh" panose="02000000000000000000" pitchFamily="2" charset="0"/>
              </a:rPr>
              <a:t>হার্ডওয়্যার নিয়ন্ত্রণ </a:t>
            </a:r>
            <a:r>
              <a:rPr lang="as-IN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as-IN" sz="36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3258" y="4752975"/>
            <a:ext cx="5612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২</a:t>
            </a: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. </a:t>
            </a:r>
            <a:r>
              <a:rPr lang="as-IN" sz="3600" b="1" dirty="0">
                <a:latin typeface="Nikosh" panose="02000000000000000000" pitchFamily="2" charset="0"/>
                <a:cs typeface="Nikosh" panose="02000000000000000000" pitchFamily="2" charset="0"/>
              </a:rPr>
              <a:t>মেমোরি ও প্রসেসর পরিচালনা </a:t>
            </a:r>
            <a:r>
              <a:rPr lang="as-IN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as-IN" sz="36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72308" y="5381625"/>
            <a:ext cx="54489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৩</a:t>
            </a: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. </a:t>
            </a:r>
            <a:r>
              <a:rPr lang="as-IN" sz="3600" b="1" dirty="0">
                <a:latin typeface="Nikosh" panose="02000000000000000000" pitchFamily="2" charset="0"/>
                <a:cs typeface="Nikosh" panose="02000000000000000000" pitchFamily="2" charset="0"/>
              </a:rPr>
              <a:t>ফাইল ও ডিভাইস পরিচালনা </a:t>
            </a:r>
            <a:r>
              <a:rPr lang="as-IN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as-IN" sz="36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463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19500" y="485775"/>
            <a:ext cx="485902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chemeClr val="accent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অ্যাপ্লিকেশন </a:t>
            </a:r>
            <a:r>
              <a:rPr lang="as-IN" sz="4800" b="1" dirty="0" smtClean="0">
                <a:solidFill>
                  <a:schemeClr val="accent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সফটওয়্যার</a:t>
            </a:r>
            <a:endParaRPr lang="en-US" b="1" dirty="0">
              <a:solidFill>
                <a:schemeClr val="accent5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6217" y="1438275"/>
            <a:ext cx="1127263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s-IN" sz="3600" b="1" dirty="0">
                <a:latin typeface="Nikosh" panose="02000000000000000000" pitchFamily="2" charset="0"/>
                <a:cs typeface="Nikosh" panose="02000000000000000000" pitchFamily="2" charset="0"/>
              </a:rPr>
              <a:t>অ্যাপ্লিকেশন সফটওয়্যার হলো এমন সফটওয়্যার, যা ব্যবহারকারীর নির্দিষ্ট কাজ </a:t>
            </a:r>
            <a:endParaRPr lang="en-US" sz="3600" b="1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as-IN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সম্পন্ন </a:t>
            </a:r>
            <a:r>
              <a:rPr lang="as-IN" sz="3600" b="1" dirty="0">
                <a:latin typeface="Nikosh" panose="02000000000000000000" pitchFamily="2" charset="0"/>
                <a:cs typeface="Nikosh" panose="02000000000000000000" pitchFamily="2" charset="0"/>
              </a:rPr>
              <a:t>করার জন্য তৈরি করা হয়</a:t>
            </a:r>
            <a:r>
              <a:rPr lang="as-IN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উদাহরণঃ</a:t>
            </a:r>
            <a:r>
              <a:rPr lang="en-US" sz="54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Microsoft </a:t>
            </a:r>
            <a:r>
              <a:rPr lang="en-US" sz="2800" b="1" dirty="0" smtClean="0">
                <a:latin typeface="Nikosh" panose="02000000000000000000" pitchFamily="2" charset="0"/>
                <a:cs typeface="Nikosh" panose="02000000000000000000" pitchFamily="2" charset="0"/>
              </a:rPr>
              <a:t>Word, Microsoft Excel, 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Google </a:t>
            </a:r>
            <a:r>
              <a:rPr lang="en-US" sz="2800" b="1" dirty="0" smtClean="0">
                <a:latin typeface="Nikosh" panose="02000000000000000000" pitchFamily="2" charset="0"/>
                <a:cs typeface="Nikosh" panose="02000000000000000000" pitchFamily="2" charset="0"/>
              </a:rPr>
              <a:t>Chrome</a:t>
            </a:r>
            <a:endParaRPr lang="en-US" sz="4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86217" y="3543300"/>
            <a:ext cx="3145910" cy="1332994"/>
            <a:chOff x="530740" y="2381250"/>
            <a:chExt cx="3145910" cy="1332994"/>
          </a:xfrm>
        </p:grpSpPr>
        <p:sp>
          <p:nvSpPr>
            <p:cNvPr id="5" name="Right Arrow 4"/>
            <p:cNvSpPr/>
            <p:nvPr/>
          </p:nvSpPr>
          <p:spPr>
            <a:xfrm>
              <a:off x="530741" y="2381250"/>
              <a:ext cx="3145909" cy="1332994"/>
            </a:xfrm>
            <a:prstGeom prst="rightArrow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0740" y="2689980"/>
              <a:ext cx="263886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এর </a:t>
              </a:r>
              <a:r>
                <a:rPr lang="as-IN" sz="4000" b="1" dirty="0" smtClean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প্রধান কাজ</a:t>
              </a:r>
              <a:r>
                <a:rPr lang="en-US" sz="4000" b="1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-</a:t>
              </a:r>
              <a:endParaRPr lang="as-IN" sz="40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43342" y="5080009"/>
            <a:ext cx="85972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১. </a:t>
            </a:r>
            <a:r>
              <a:rPr lang="as-IN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ব্যবহারকারীর </a:t>
            </a:r>
            <a:r>
              <a:rPr lang="as-IN" sz="3600" b="1" dirty="0">
                <a:latin typeface="Nikosh" panose="02000000000000000000" pitchFamily="2" charset="0"/>
                <a:cs typeface="Nikosh" panose="02000000000000000000" pitchFamily="2" charset="0"/>
              </a:rPr>
              <a:t>প্রয়োজন অনুযায়ী বিভিন্ন কাজ সম্পন্ন করে।</a:t>
            </a:r>
          </a:p>
        </p:txBody>
      </p:sp>
    </p:spTree>
    <p:extLst>
      <p:ext uri="{BB962C8B-B14F-4D97-AF65-F5344CB8AC3E}">
        <p14:creationId xmlns:p14="http://schemas.microsoft.com/office/powerpoint/2010/main" val="21904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1295400"/>
            <a:ext cx="2787943" cy="1015663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একক কাজ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6325" y="2962275"/>
            <a:ext cx="10089622" cy="769441"/>
          </a:xfrm>
          <a:prstGeom prst="rect">
            <a:avLst/>
          </a:prstGeom>
          <a:solidFill>
            <a:schemeClr val="accent4"/>
          </a:solidFill>
          <a:ln w="571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as-IN" sz="4400" b="1" dirty="0">
                <a:latin typeface="Nikosh" panose="02000000000000000000" pitchFamily="2" charset="0"/>
                <a:cs typeface="Nikosh" panose="02000000000000000000" pitchFamily="2" charset="0"/>
              </a:rPr>
              <a:t>সফটওয়্যার ব্যবহারের সময় একটি গুরুত্বপূর্ণ সতর্কতা লেখ।</a:t>
            </a:r>
            <a:endParaRPr lang="as-IN" sz="13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5719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438150"/>
            <a:ext cx="579678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as-IN" sz="4800" b="1" dirty="0" smtClean="0">
                <a:solidFill>
                  <a:schemeClr val="accent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সফটওয়্যার</a:t>
            </a:r>
            <a:r>
              <a:rPr lang="en-US" sz="4800" b="1" dirty="0" smtClean="0">
                <a:solidFill>
                  <a:schemeClr val="accent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ব্যাবহারে সতর্কতা</a:t>
            </a:r>
            <a:endParaRPr lang="en-US" b="1" dirty="0">
              <a:solidFill>
                <a:schemeClr val="accent5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4425" y="1828800"/>
            <a:ext cx="8130752" cy="646331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১. </a:t>
            </a:r>
            <a:r>
              <a:rPr lang="as-IN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বিশ্বস্ত </a:t>
            </a:r>
            <a:r>
              <a:rPr lang="as-IN" sz="3600" b="1" dirty="0">
                <a:latin typeface="Nikosh" panose="02000000000000000000" pitchFamily="2" charset="0"/>
                <a:cs typeface="Nikosh" panose="02000000000000000000" pitchFamily="2" charset="0"/>
              </a:rPr>
              <a:t>উৎস থেকে সফটওয়্যার ডাউনলোড করতে হবে</a:t>
            </a:r>
            <a:r>
              <a:rPr lang="as-IN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as-IN" sz="36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04900" y="2543175"/>
            <a:ext cx="7986482" cy="646331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২</a:t>
            </a: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. </a:t>
            </a:r>
            <a:r>
              <a:rPr lang="as-IN" sz="3600" b="1" dirty="0">
                <a:latin typeface="Nikosh" panose="02000000000000000000" pitchFamily="2" charset="0"/>
                <a:cs typeface="Nikosh" panose="02000000000000000000" pitchFamily="2" charset="0"/>
              </a:rPr>
              <a:t>অপরিচিত বা সন্দেহজনক লিংকে ক্লিক করা যাবে না।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5375" y="3257550"/>
            <a:ext cx="9959778" cy="646331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৩. </a:t>
            </a:r>
            <a:r>
              <a:rPr lang="as-IN" sz="3600" b="1" dirty="0">
                <a:latin typeface="Nikosh" panose="02000000000000000000" pitchFamily="2" charset="0"/>
                <a:cs typeface="Nikosh" panose="02000000000000000000" pitchFamily="2" charset="0"/>
              </a:rPr>
              <a:t>সফটওয়্যার ব্যবহারের আগে অ্যান্টিভাইরাস দিয়ে স্ক্যান করা উচিত।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900" y="3971925"/>
            <a:ext cx="9381094" cy="646331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৪. </a:t>
            </a:r>
            <a:r>
              <a:rPr lang="as-IN" sz="3600" b="1" dirty="0">
                <a:latin typeface="Nikosh" panose="02000000000000000000" pitchFamily="2" charset="0"/>
                <a:cs typeface="Nikosh" panose="02000000000000000000" pitchFamily="2" charset="0"/>
              </a:rPr>
              <a:t>সন্দেহজনক সফটওয়্যার ইনস্টল করা থেকে বিরত থাকতে </a:t>
            </a:r>
            <a:r>
              <a:rPr lang="as-IN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হবে।</a:t>
            </a:r>
            <a:endParaRPr lang="as-IN" sz="36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95375" y="4695825"/>
            <a:ext cx="10697159" cy="120032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৫</a:t>
            </a: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. </a:t>
            </a:r>
            <a:r>
              <a:rPr lang="as-IN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ব্যবহারের </a:t>
            </a:r>
            <a:r>
              <a:rPr lang="as-IN" sz="3600" b="1" dirty="0">
                <a:latin typeface="Nikosh" panose="02000000000000000000" pitchFamily="2" charset="0"/>
                <a:cs typeface="Nikosh" panose="02000000000000000000" pitchFamily="2" charset="0"/>
              </a:rPr>
              <a:t>আগে এর নিরাপত্তা ও গোপনীয়তা নীতি সম্পর্কে ধারণা নেওয়া </a:t>
            </a:r>
            <a:endParaRPr lang="en-US" sz="3600" b="1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  </a:t>
            </a:r>
            <a:r>
              <a:rPr lang="as-IN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উচিত।</a:t>
            </a:r>
            <a:endParaRPr lang="as-IN" sz="36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22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1304925"/>
            <a:ext cx="2010487" cy="1015663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মূল্যায়ন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7750" y="3238500"/>
            <a:ext cx="10197022" cy="1446550"/>
          </a:xfrm>
          <a:prstGeom prst="rect">
            <a:avLst/>
          </a:prstGeom>
          <a:solidFill>
            <a:schemeClr val="accent4"/>
          </a:solidFill>
          <a:ln w="571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সিস্টেম সফটওয়্যার ও অ্যাপ্লিকেশান সফটওয়্যার এর মধ্যে </a:t>
            </a:r>
          </a:p>
          <a:p>
            <a:r>
              <a:rPr lang="en-US" sz="44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পার্থক্য লেখ।</a:t>
            </a:r>
            <a:endParaRPr lang="as-IN" sz="13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677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52950" y="1685925"/>
            <a:ext cx="2901756" cy="1015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বাড়ির কাজ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971675" y="3190875"/>
            <a:ext cx="8494633" cy="769441"/>
          </a:xfrm>
          <a:prstGeom prst="rect">
            <a:avLst/>
          </a:prstGeom>
          <a:solidFill>
            <a:srgbClr val="FFFF00"/>
          </a:solidFill>
          <a:ln w="5715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সফটওয়্যার এর ৫ টি ব্যবহার লিখে নিয়ে আসবে।</a:t>
            </a:r>
            <a:endParaRPr lang="as-IN" sz="13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93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58442" y="1271885"/>
            <a:ext cx="7867859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39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ধন্যবাদ </a:t>
            </a:r>
            <a:endParaRPr lang="en-US" sz="239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88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299</Words>
  <Application>Microsoft Office PowerPoint</Application>
  <PresentationFormat>Widescreen</PresentationFormat>
  <Paragraphs>58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Nikosh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UITRCE</cp:lastModifiedBy>
  <cp:revision>45</cp:revision>
  <dcterms:created xsi:type="dcterms:W3CDTF">2026-10-06T03:41:43Z</dcterms:created>
  <dcterms:modified xsi:type="dcterms:W3CDTF">2026-10-07T07:11:27Z</dcterms:modified>
</cp:coreProperties>
</file>