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0" r:id="rId3"/>
    <p:sldId id="258" r:id="rId4"/>
    <p:sldId id="259"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87" d="100"/>
          <a:sy n="87" d="100"/>
        </p:scale>
        <p:origin x="-2050" y="-8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A40ABF-7575-4ABD-ACD0-82E22D037DF8}" type="datetimeFigureOut">
              <a:rPr lang="en-US" smtClean="0"/>
              <a:t>10/8/2026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2E7D61-DB0B-4055-B3DB-A8C412F13D2E}" type="slidenum">
              <a:rPr lang="en-US" smtClean="0"/>
              <a:t>‹#›</a:t>
            </a:fld>
            <a:endParaRPr lang="en-US"/>
          </a:p>
        </p:txBody>
      </p:sp>
    </p:spTree>
    <p:extLst>
      <p:ext uri="{BB962C8B-B14F-4D97-AF65-F5344CB8AC3E}">
        <p14:creationId xmlns:p14="http://schemas.microsoft.com/office/powerpoint/2010/main" val="3650515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F174C07-2671-4BB5-9BE3-4AE428B19FB0}" type="datetime2">
              <a:rPr lang="en-US" smtClean="0"/>
              <a:t>Thursday, October 8, 2026</a:t>
            </a:fld>
            <a:endParaRPr lang="en-US"/>
          </a:p>
        </p:txBody>
      </p:sp>
      <p:sp>
        <p:nvSpPr>
          <p:cNvPr id="5" name="Footer Placeholder 4"/>
          <p:cNvSpPr>
            <a:spLocks noGrp="1"/>
          </p:cNvSpPr>
          <p:nvPr>
            <p:ph type="ftr" sz="quarter" idx="11"/>
          </p:nvPr>
        </p:nvSpPr>
        <p:spPr/>
        <p:txBody>
          <a:bodyPr/>
          <a:lstStyle/>
          <a:p>
            <a:r>
              <a:rPr lang="en-US"/>
              <a:t>Abdul Alim, Lecturer (Arabic), Patari Fazil Madrasha, Sapahar, Naogaon, 01749944418</a:t>
            </a:r>
          </a:p>
        </p:txBody>
      </p:sp>
      <p:sp>
        <p:nvSpPr>
          <p:cNvPr id="6" name="Slide Number Placeholder 5"/>
          <p:cNvSpPr>
            <a:spLocks noGrp="1"/>
          </p:cNvSpPr>
          <p:nvPr>
            <p:ph type="sldNum" sz="quarter" idx="12"/>
          </p:nvPr>
        </p:nvSpPr>
        <p:spPr/>
        <p:txBody>
          <a:bodyPr/>
          <a:lstStyle/>
          <a:p>
            <a:fld id="{D58E6735-540D-4EB1-B0B9-16DDD8662F70}" type="slidenum">
              <a:rPr lang="en-US" smtClean="0"/>
              <a:t>‹#›</a:t>
            </a:fld>
            <a:endParaRPr lang="en-US"/>
          </a:p>
        </p:txBody>
      </p:sp>
    </p:spTree>
    <p:extLst>
      <p:ext uri="{BB962C8B-B14F-4D97-AF65-F5344CB8AC3E}">
        <p14:creationId xmlns:p14="http://schemas.microsoft.com/office/powerpoint/2010/main" val="536883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fif"/><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12.xml"/><Relationship Id="rId5" Type="http://schemas.openxmlformats.org/officeDocument/2006/relationships/image" Target="../media/image15.jfif"/><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7772400" cy="1470025"/>
          </a:xfrm>
        </p:spPr>
        <p:txBody>
          <a:bodyPr>
            <a:normAutofit fontScale="90000"/>
          </a:bodyPr>
          <a:lstStyle/>
          <a:p>
            <a:pPr lvl="0" defTabSz="1044976">
              <a:spcBef>
                <a:spcPts val="0"/>
              </a:spcBef>
            </a:pPr>
            <a:r>
              <a:rPr lang="ar-MA" sz="6000" b="1" dirty="0">
                <a:ln>
                  <a:solidFill>
                    <a:prstClr val="white"/>
                  </a:solidFill>
                </a:ln>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NikoshBAN" panose="02000000000000000000" pitchFamily="2" charset="0"/>
                <a:ea typeface="+mn-ea"/>
                <a:cs typeface="NikoshBAN" panose="02000000000000000000" pitchFamily="2" charset="0"/>
              </a:rPr>
              <a:t>السلام عليكم ورحمة الله وبركاته</a:t>
            </a:r>
            <a:r>
              <a:rPr lang="en-US" sz="6000" b="1" dirty="0">
                <a:ln>
                  <a:solidFill>
                    <a:prstClr val="white"/>
                  </a:solidFill>
                </a:ln>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NikoshBAN" panose="02000000000000000000" pitchFamily="2" charset="0"/>
                <a:ea typeface="+mn-ea"/>
                <a:cs typeface="NikoshBAN" panose="02000000000000000000" pitchFamily="2" charset="0"/>
              </a:rPr>
              <a:t/>
            </a:r>
            <a:br>
              <a:rPr lang="en-US" sz="6000" b="1" dirty="0">
                <a:ln>
                  <a:solidFill>
                    <a:prstClr val="white"/>
                  </a:solidFill>
                </a:ln>
                <a:blipFill dpi="0" rotWithShape="1">
                  <a:blip r:embed="rId2">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NikoshBAN" panose="02000000000000000000" pitchFamily="2" charset="0"/>
                <a:ea typeface="+mn-ea"/>
                <a:cs typeface="NikoshBAN" panose="02000000000000000000" pitchFamily="2" charset="0"/>
              </a:rPr>
            </a:b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1478280"/>
            <a:ext cx="5334000" cy="5151120"/>
          </a:xfrm>
          <a:prstGeom prst="rect">
            <a:avLst/>
          </a:prstGeom>
        </p:spPr>
      </p:pic>
    </p:spTree>
    <p:extLst>
      <p:ext uri="{BB962C8B-B14F-4D97-AF65-F5344CB8AC3E}">
        <p14:creationId xmlns:p14="http://schemas.microsoft.com/office/powerpoint/2010/main" val="11639863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280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1588" y="463514"/>
            <a:ext cx="1634010" cy="2133665"/>
          </a:xfrm>
          <a:prstGeom prst="round2DiagRect">
            <a:avLst>
              <a:gd name="adj1" fmla="val 16667"/>
              <a:gd name="adj2" fmla="val 0"/>
            </a:avLst>
          </a:prstGeom>
          <a:ln w="38100" cap="sq">
            <a:solidFill>
              <a:srgbClr val="2B0AB6"/>
            </a:solidFill>
            <a:miter lim="800000"/>
          </a:ln>
          <a:effectLst>
            <a:glow rad="101600">
              <a:schemeClr val="accent2">
                <a:satMod val="175000"/>
                <a:alpha val="40000"/>
              </a:schemeClr>
            </a:glow>
            <a:outerShdw blurRad="254000" algn="tl" rotWithShape="0">
              <a:srgbClr val="000000">
                <a:alpha val="43000"/>
              </a:srgbClr>
            </a:outerShdw>
          </a:effectLst>
        </p:spPr>
      </p:pic>
      <p:sp>
        <p:nvSpPr>
          <p:cNvPr id="35" name="Rectangle 34"/>
          <p:cNvSpPr/>
          <p:nvPr/>
        </p:nvSpPr>
        <p:spPr>
          <a:xfrm>
            <a:off x="3650607" y="237060"/>
            <a:ext cx="1771072" cy="549066"/>
          </a:xfrm>
          <a:prstGeom prst="rect">
            <a:avLst/>
          </a:prstGeom>
          <a:noFill/>
          <a:effectLst>
            <a:glow rad="139700">
              <a:schemeClr val="accent3">
                <a:satMod val="175000"/>
                <a:alpha val="40000"/>
              </a:schemeClr>
            </a:glow>
          </a:effectLst>
        </p:spPr>
        <p:txBody>
          <a:bodyPr wrap="none" lIns="71316" tIns="35658" rIns="71316" bIns="35658">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100" b="1" dirty="0" smtClean="0"/>
              <a:t> </a:t>
            </a:r>
            <a:r>
              <a:rPr lang="ar-SA" sz="3100" b="1" dirty="0"/>
              <a:t>خطة الدرس</a:t>
            </a:r>
            <a:endParaRPr lang="en-US" sz="3100" b="1" dirty="0"/>
          </a:p>
        </p:txBody>
      </p:sp>
      <p:pic>
        <p:nvPicPr>
          <p:cNvPr id="36" name="Pictur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791209"/>
            <a:ext cx="1752600" cy="1723391"/>
          </a:xfrm>
          <a:prstGeom prst="round2DiagRect">
            <a:avLst>
              <a:gd name="adj1" fmla="val 16667"/>
              <a:gd name="adj2" fmla="val 0"/>
            </a:avLst>
          </a:prstGeom>
          <a:ln w="38100" cap="sq">
            <a:solidFill>
              <a:srgbClr val="2B0AB6"/>
            </a:solidFill>
            <a:miter lim="800000"/>
          </a:ln>
          <a:effectLst>
            <a:glow rad="101600">
              <a:schemeClr val="accent2">
                <a:satMod val="175000"/>
                <a:alpha val="40000"/>
              </a:schemeClr>
            </a:glow>
            <a:outerShdw blurRad="63500" sx="102000" sy="102000" algn="ctr" rotWithShape="0">
              <a:prstClr val="black">
                <a:alpha val="40000"/>
              </a:prstClr>
            </a:outerShdw>
          </a:effectLst>
        </p:spPr>
      </p:pic>
      <p:pic>
        <p:nvPicPr>
          <p:cNvPr id="37" name="Picture 36"/>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35482" y="1239098"/>
            <a:ext cx="516012" cy="4924153"/>
          </a:xfrm>
          <a:prstGeom prst="rect">
            <a:avLst/>
          </a:prstGeom>
        </p:spPr>
      </p:pic>
      <p:sp>
        <p:nvSpPr>
          <p:cNvPr id="38" name="Rounded Rectangle 37"/>
          <p:cNvSpPr/>
          <p:nvPr/>
        </p:nvSpPr>
        <p:spPr>
          <a:xfrm>
            <a:off x="277001" y="2945269"/>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lIns="66367" tIns="33184" rIns="66367" bIns="33184" rtlCol="0" anchor="ctr"/>
          <a:lstStyle/>
          <a:p>
            <a:pPr algn="ctr"/>
            <a:endParaRPr lang="en-US" sz="1400" dirty="0"/>
          </a:p>
        </p:txBody>
      </p:sp>
      <p:sp>
        <p:nvSpPr>
          <p:cNvPr id="39" name="Rounded Rectangle 38"/>
          <p:cNvSpPr/>
          <p:nvPr/>
        </p:nvSpPr>
        <p:spPr>
          <a:xfrm>
            <a:off x="277001" y="3533702"/>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lIns="66367" tIns="33184" rIns="66367" bIns="33184" rtlCol="0" anchor="ctr"/>
          <a:lstStyle/>
          <a:p>
            <a:pPr algn="ctr"/>
            <a:endParaRPr lang="en-US" sz="1400" dirty="0"/>
          </a:p>
        </p:txBody>
      </p:sp>
      <p:sp>
        <p:nvSpPr>
          <p:cNvPr id="40" name="Rounded Rectangle 39"/>
          <p:cNvSpPr/>
          <p:nvPr/>
        </p:nvSpPr>
        <p:spPr>
          <a:xfrm>
            <a:off x="292129" y="4113669"/>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lIns="66367" tIns="33184" rIns="66367" bIns="33184" rtlCol="0" anchor="ctr"/>
          <a:lstStyle/>
          <a:p>
            <a:pPr algn="ctr"/>
            <a:endParaRPr lang="en-US" sz="1400" dirty="0"/>
          </a:p>
        </p:txBody>
      </p:sp>
      <p:sp>
        <p:nvSpPr>
          <p:cNvPr id="41" name="Rounded Rectangle 40"/>
          <p:cNvSpPr/>
          <p:nvPr/>
        </p:nvSpPr>
        <p:spPr>
          <a:xfrm>
            <a:off x="292129" y="4702102"/>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lIns="66367" tIns="33184" rIns="66367" bIns="33184" rtlCol="0" anchor="ctr"/>
          <a:lstStyle/>
          <a:p>
            <a:pPr algn="ctr"/>
            <a:endParaRPr lang="en-US" sz="1400" dirty="0"/>
          </a:p>
        </p:txBody>
      </p:sp>
      <p:sp>
        <p:nvSpPr>
          <p:cNvPr id="42" name="Rounded Rectangle 41"/>
          <p:cNvSpPr/>
          <p:nvPr/>
        </p:nvSpPr>
        <p:spPr>
          <a:xfrm>
            <a:off x="302214" y="5288419"/>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lIns="66367" tIns="33184" rIns="66367" bIns="33184" rtlCol="0" anchor="ctr"/>
          <a:lstStyle/>
          <a:p>
            <a:pPr algn="ctr"/>
            <a:endParaRPr lang="en-US" sz="1400" dirty="0"/>
          </a:p>
        </p:txBody>
      </p:sp>
      <p:sp>
        <p:nvSpPr>
          <p:cNvPr id="43" name="Rounded Rectangle 42"/>
          <p:cNvSpPr/>
          <p:nvPr/>
        </p:nvSpPr>
        <p:spPr>
          <a:xfrm>
            <a:off x="302214" y="5876852"/>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lIns="66367" tIns="33184" rIns="66367" bIns="33184" rtlCol="0" anchor="ctr"/>
          <a:lstStyle/>
          <a:p>
            <a:pPr algn="ctr"/>
            <a:endParaRPr lang="en-US" sz="1400" dirty="0"/>
          </a:p>
        </p:txBody>
      </p:sp>
      <p:sp>
        <p:nvSpPr>
          <p:cNvPr id="44" name="Rounded Rectangle 43"/>
          <p:cNvSpPr/>
          <p:nvPr/>
        </p:nvSpPr>
        <p:spPr>
          <a:xfrm>
            <a:off x="4947664" y="2967162"/>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lIns="66367" tIns="33184" rIns="66367" bIns="33184" rtlCol="0" anchor="ctr"/>
          <a:lstStyle/>
          <a:p>
            <a:pPr algn="ctr"/>
            <a:endParaRPr lang="en-US" sz="1400" dirty="0"/>
          </a:p>
        </p:txBody>
      </p:sp>
      <p:sp>
        <p:nvSpPr>
          <p:cNvPr id="45" name="Rounded Rectangle 44"/>
          <p:cNvSpPr/>
          <p:nvPr/>
        </p:nvSpPr>
        <p:spPr>
          <a:xfrm>
            <a:off x="4947664" y="3555595"/>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lIns="66367" tIns="33184" rIns="66367" bIns="33184" rtlCol="0" anchor="ctr"/>
          <a:lstStyle/>
          <a:p>
            <a:pPr algn="ctr"/>
            <a:endParaRPr lang="en-US" sz="1400" dirty="0"/>
          </a:p>
        </p:txBody>
      </p:sp>
      <p:sp>
        <p:nvSpPr>
          <p:cNvPr id="46" name="Rounded Rectangle 45"/>
          <p:cNvSpPr/>
          <p:nvPr/>
        </p:nvSpPr>
        <p:spPr>
          <a:xfrm>
            <a:off x="4962792" y="4135562"/>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lIns="66367" tIns="33184" rIns="66367" bIns="33184" rtlCol="0" anchor="ctr"/>
          <a:lstStyle/>
          <a:p>
            <a:pPr algn="ctr"/>
            <a:endParaRPr lang="en-US" sz="1400" dirty="0"/>
          </a:p>
        </p:txBody>
      </p:sp>
      <p:sp>
        <p:nvSpPr>
          <p:cNvPr id="47" name="Rounded Rectangle 46"/>
          <p:cNvSpPr/>
          <p:nvPr/>
        </p:nvSpPr>
        <p:spPr>
          <a:xfrm>
            <a:off x="4962792" y="4723995"/>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lIns="66367" tIns="33184" rIns="66367" bIns="33184" rtlCol="0" anchor="ctr"/>
          <a:lstStyle/>
          <a:p>
            <a:pPr algn="ctr"/>
            <a:endParaRPr lang="en-US" sz="1400" dirty="0"/>
          </a:p>
        </p:txBody>
      </p:sp>
      <p:sp>
        <p:nvSpPr>
          <p:cNvPr id="48" name="Rounded Rectangle 47"/>
          <p:cNvSpPr/>
          <p:nvPr/>
        </p:nvSpPr>
        <p:spPr>
          <a:xfrm>
            <a:off x="4972877" y="5310312"/>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lIns="66367" tIns="33184" rIns="66367" bIns="33184" rtlCol="0" anchor="ctr"/>
          <a:lstStyle/>
          <a:p>
            <a:pPr algn="ctr"/>
            <a:endParaRPr lang="en-US" sz="1400" dirty="0"/>
          </a:p>
        </p:txBody>
      </p:sp>
      <p:sp>
        <p:nvSpPr>
          <p:cNvPr id="49" name="Rounded Rectangle 48"/>
          <p:cNvSpPr/>
          <p:nvPr/>
        </p:nvSpPr>
        <p:spPr>
          <a:xfrm>
            <a:off x="4972877" y="5898745"/>
            <a:ext cx="3926928" cy="474763"/>
          </a:xfrm>
          <a:prstGeom prst="roundRect">
            <a:avLst/>
          </a:prstGeom>
          <a:ln>
            <a:noFill/>
          </a:ln>
          <a:effectLst>
            <a:glow rad="63500">
              <a:schemeClr val="accent2">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lIns="66367" tIns="33184" rIns="66367" bIns="33184" rtlCol="0" anchor="ctr"/>
          <a:lstStyle/>
          <a:p>
            <a:pPr algn="ctr"/>
            <a:endParaRPr lang="en-US" sz="1400" dirty="0"/>
          </a:p>
        </p:txBody>
      </p:sp>
      <p:sp>
        <p:nvSpPr>
          <p:cNvPr id="50" name="Rectangle 49"/>
          <p:cNvSpPr/>
          <p:nvPr/>
        </p:nvSpPr>
        <p:spPr>
          <a:xfrm>
            <a:off x="4495800" y="2918286"/>
            <a:ext cx="4358571" cy="779899"/>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SA" sz="2300" b="1" spc="39" dirty="0">
                <a:ln w="11430"/>
                <a:effectLst>
                  <a:outerShdw blurRad="38100" dist="38100" dir="2700000" algn="tl">
                    <a:srgbClr val="000000">
                      <a:alpha val="43137"/>
                    </a:srgbClr>
                  </a:outerShdw>
                </a:effectLst>
              </a:rPr>
              <a:t>اسم المدرسة : رامَنَاثْبُور دي إس دَاخِل مَدْرَسَة</a:t>
            </a:r>
            <a:endParaRPr lang="ar-MA" sz="2300" b="1" spc="39" dirty="0">
              <a:ln w="11430"/>
              <a:effectLst>
                <a:outerShdw blurRad="38100" dist="38100" dir="2700000" algn="tl">
                  <a:srgbClr val="000000">
                    <a:alpha val="43137"/>
                  </a:srgbClr>
                </a:outerShdw>
              </a:effectLst>
            </a:endParaRPr>
          </a:p>
        </p:txBody>
      </p:sp>
      <p:sp>
        <p:nvSpPr>
          <p:cNvPr id="51" name="Rectangle 50"/>
          <p:cNvSpPr/>
          <p:nvPr/>
        </p:nvSpPr>
        <p:spPr>
          <a:xfrm>
            <a:off x="5787745" y="3560147"/>
            <a:ext cx="3045759"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r>
              <a:rPr lang="ar-SA" sz="2300" b="1" spc="39" dirty="0">
                <a:ln w="11430"/>
                <a:effectLst>
                  <a:outerShdw blurRad="38100" dist="38100" dir="2700000" algn="tl">
                    <a:srgbClr val="000000">
                      <a:alpha val="43137"/>
                    </a:srgbClr>
                  </a:outerShdw>
                </a:effectLst>
              </a:rPr>
              <a:t>الصف : ثَامِنٌ من الداخل </a:t>
            </a:r>
            <a:endParaRPr lang="en-US" sz="2300" b="1" spc="39" dirty="0">
              <a:ln w="11430"/>
              <a:effectLst>
                <a:outerShdw blurRad="38100" dist="38100" dir="2700000" algn="tl">
                  <a:srgbClr val="000000">
                    <a:alpha val="43137"/>
                  </a:srgbClr>
                </a:outerShdw>
              </a:effectLst>
            </a:endParaRPr>
          </a:p>
        </p:txBody>
      </p:sp>
      <p:sp>
        <p:nvSpPr>
          <p:cNvPr id="52" name="Rectangle 51"/>
          <p:cNvSpPr/>
          <p:nvPr/>
        </p:nvSpPr>
        <p:spPr>
          <a:xfrm>
            <a:off x="4959876" y="4135830"/>
            <a:ext cx="3852115"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2300" b="1" spc="39" dirty="0">
                <a:ln w="11430"/>
                <a:effectLst>
                  <a:outerShdw blurRad="38100" dist="38100" dir="2700000" algn="tl">
                    <a:srgbClr val="000000">
                      <a:alpha val="43137"/>
                    </a:srgbClr>
                  </a:outerShdw>
                </a:effectLst>
              </a:rPr>
              <a:t>عدد الطلاب : </a:t>
            </a:r>
            <a:r>
              <a:rPr lang="bn-IN" sz="2300" b="1" spc="39" dirty="0" smtClean="0">
                <a:ln w="11430"/>
                <a:effectLst>
                  <a:outerShdw blurRad="38100" dist="38100" dir="2700000" algn="tl">
                    <a:srgbClr val="000000">
                      <a:alpha val="43137"/>
                    </a:srgbClr>
                  </a:outerShdw>
                </a:effectLst>
              </a:rPr>
              <a:t>30</a:t>
            </a:r>
            <a:endParaRPr lang="ar-MA" sz="2300" b="1" spc="39" dirty="0">
              <a:ln w="11430"/>
              <a:effectLst>
                <a:outerShdw blurRad="38100" dist="38100" dir="2700000" algn="tl">
                  <a:srgbClr val="000000">
                    <a:alpha val="43137"/>
                  </a:srgbClr>
                </a:outerShdw>
              </a:effectLst>
            </a:endParaRPr>
          </a:p>
        </p:txBody>
      </p:sp>
      <p:sp>
        <p:nvSpPr>
          <p:cNvPr id="53" name="Rectangle 52"/>
          <p:cNvSpPr/>
          <p:nvPr/>
        </p:nvSpPr>
        <p:spPr>
          <a:xfrm>
            <a:off x="5210697" y="4714212"/>
            <a:ext cx="3617649"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2300" b="1" spc="39" dirty="0">
                <a:ln w="11430"/>
                <a:effectLst>
                  <a:outerShdw blurRad="38100" dist="38100" dir="2700000" algn="tl">
                    <a:srgbClr val="000000">
                      <a:alpha val="43137"/>
                    </a:srgbClr>
                  </a:outerShdw>
                </a:effectLst>
              </a:rPr>
              <a:t>اسم </a:t>
            </a:r>
            <a:r>
              <a:rPr lang="ar-SA" sz="2300" b="1" spc="39" dirty="0" smtClean="0">
                <a:ln w="11430"/>
                <a:effectLst>
                  <a:outerShdw blurRad="38100" dist="38100" dir="2700000" algn="tl">
                    <a:srgbClr val="000000">
                      <a:alpha val="43137"/>
                    </a:srgbClr>
                  </a:outerShdw>
                </a:effectLst>
              </a:rPr>
              <a:t>المتدرب </a:t>
            </a:r>
            <a:r>
              <a:rPr lang="ar-SA" sz="2300" b="1" spc="39" dirty="0">
                <a:ln w="11430"/>
                <a:effectLst>
                  <a:outerShdw blurRad="38100" dist="38100" dir="2700000" algn="tl">
                    <a:srgbClr val="000000">
                      <a:alpha val="43137"/>
                    </a:srgbClr>
                  </a:outerShdw>
                </a:effectLst>
              </a:rPr>
              <a:t>: مُحَمَّدٌ تُوْحِيدٌ مِيَا </a:t>
            </a:r>
            <a:endParaRPr lang="ar-MA" sz="2300" b="1" spc="39" dirty="0">
              <a:ln w="11430"/>
              <a:effectLst>
                <a:outerShdw blurRad="38100" dist="38100" dir="2700000" algn="tl">
                  <a:srgbClr val="000000">
                    <a:alpha val="43137"/>
                  </a:srgbClr>
                </a:outerShdw>
              </a:effectLst>
            </a:endParaRPr>
          </a:p>
        </p:txBody>
      </p:sp>
      <p:sp>
        <p:nvSpPr>
          <p:cNvPr id="54" name="Rectangle 53"/>
          <p:cNvSpPr/>
          <p:nvPr/>
        </p:nvSpPr>
        <p:spPr>
          <a:xfrm>
            <a:off x="4972878" y="5313012"/>
            <a:ext cx="3803434"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2300" b="1" spc="39" dirty="0">
                <a:ln w="11430"/>
                <a:effectLst>
                  <a:outerShdw blurRad="38100" dist="38100" dir="2700000" algn="tl">
                    <a:srgbClr val="000000">
                      <a:alpha val="43137"/>
                    </a:srgbClr>
                  </a:outerShdw>
                </a:effectLst>
              </a:rPr>
              <a:t>رقم </a:t>
            </a:r>
            <a:r>
              <a:rPr lang="ar-SA" sz="2300" b="1" spc="39" dirty="0" smtClean="0">
                <a:ln w="11430"/>
                <a:effectLst>
                  <a:outerShdw blurRad="38100" dist="38100" dir="2700000" algn="tl">
                    <a:srgbClr val="000000">
                      <a:alpha val="43137"/>
                    </a:srgbClr>
                  </a:outerShdw>
                </a:effectLst>
              </a:rPr>
              <a:t>المعرفة : </a:t>
            </a:r>
            <a:r>
              <a:rPr lang="bn-IN" sz="2300" b="1" spc="39" dirty="0" smtClean="0">
                <a:ln w="11430"/>
                <a:effectLst>
                  <a:outerShdw blurRad="38100" dist="38100" dir="2700000" algn="tl">
                    <a:srgbClr val="000000">
                      <a:alpha val="43137"/>
                    </a:srgbClr>
                  </a:outerShdw>
                </a:effectLst>
              </a:rPr>
              <a:t>01303998028</a:t>
            </a:r>
            <a:endParaRPr lang="en-US" sz="2300" b="1" spc="39" dirty="0">
              <a:ln w="11430"/>
              <a:effectLst>
                <a:outerShdw blurRad="38100" dist="38100" dir="2700000" algn="tl">
                  <a:srgbClr val="000000">
                    <a:alpha val="43137"/>
                  </a:srgbClr>
                </a:outerShdw>
              </a:effectLst>
            </a:endParaRPr>
          </a:p>
        </p:txBody>
      </p:sp>
      <p:sp>
        <p:nvSpPr>
          <p:cNvPr id="55" name="Rectangle 54"/>
          <p:cNvSpPr/>
          <p:nvPr/>
        </p:nvSpPr>
        <p:spPr>
          <a:xfrm>
            <a:off x="302215" y="2931728"/>
            <a:ext cx="3901714"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2300" b="1" spc="39" dirty="0">
                <a:ln w="11430"/>
                <a:solidFill>
                  <a:sysClr val="windowText" lastClr="000000"/>
                </a:solidFill>
                <a:effectLst>
                  <a:outerShdw blurRad="38100" dist="38100" dir="2700000" algn="tl">
                    <a:srgbClr val="000000">
                      <a:alpha val="43137"/>
                    </a:srgbClr>
                  </a:outerShdw>
                </a:effectLst>
              </a:rPr>
              <a:t>الموضوع : اللغة العربية الاتصالية</a:t>
            </a:r>
            <a:endParaRPr lang="en-US" sz="2300" b="1" spc="39" dirty="0">
              <a:ln w="11430"/>
              <a:solidFill>
                <a:sysClr val="windowText" lastClr="000000"/>
              </a:solidFill>
              <a:effectLst>
                <a:outerShdw blurRad="38100" dist="38100" dir="2700000" algn="tl">
                  <a:srgbClr val="000000">
                    <a:alpha val="43137"/>
                  </a:srgbClr>
                </a:outerShdw>
              </a:effectLst>
            </a:endParaRPr>
          </a:p>
        </p:txBody>
      </p:sp>
      <p:sp>
        <p:nvSpPr>
          <p:cNvPr id="56" name="Rectangle 55"/>
          <p:cNvSpPr/>
          <p:nvPr/>
        </p:nvSpPr>
        <p:spPr>
          <a:xfrm>
            <a:off x="1101995" y="3525234"/>
            <a:ext cx="3026149"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2300" b="1" spc="39" dirty="0">
                <a:ln w="11430"/>
                <a:solidFill>
                  <a:sysClr val="windowText" lastClr="000000"/>
                </a:solidFill>
                <a:effectLst>
                  <a:outerShdw blurRad="38100" dist="38100" dir="2700000" algn="tl">
                    <a:srgbClr val="000000">
                      <a:alpha val="43137"/>
                    </a:srgbClr>
                  </a:outerShdw>
                </a:effectLst>
              </a:rPr>
              <a:t>الدرس العام : الدرس ثَامِنٌ</a:t>
            </a:r>
            <a:endParaRPr lang="en-US" sz="2300" b="1" spc="39" dirty="0">
              <a:ln w="11430"/>
              <a:solidFill>
                <a:sysClr val="windowText" lastClr="000000"/>
              </a:solidFill>
              <a:effectLst>
                <a:outerShdw blurRad="38100" dist="38100" dir="2700000" algn="tl">
                  <a:srgbClr val="000000">
                    <a:alpha val="43137"/>
                  </a:srgbClr>
                </a:outerShdw>
              </a:effectLst>
            </a:endParaRPr>
          </a:p>
        </p:txBody>
      </p:sp>
      <p:sp>
        <p:nvSpPr>
          <p:cNvPr id="57" name="Rectangle 56"/>
          <p:cNvSpPr/>
          <p:nvPr/>
        </p:nvSpPr>
        <p:spPr>
          <a:xfrm>
            <a:off x="76200" y="4114788"/>
            <a:ext cx="4037874"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2300" b="1" spc="39" dirty="0">
                <a:ln w="11430"/>
                <a:solidFill>
                  <a:sysClr val="windowText" lastClr="000000"/>
                </a:solidFill>
                <a:effectLst>
                  <a:outerShdw blurRad="38100" dist="38100" dir="2700000" algn="tl">
                    <a:srgbClr val="000000">
                      <a:alpha val="43137"/>
                    </a:srgbClr>
                  </a:outerShdw>
                </a:effectLst>
              </a:rPr>
              <a:t>الدرس الخاص : آثار الثقافة الإسلامية</a:t>
            </a:r>
            <a:endParaRPr lang="en-US" sz="2300" b="1" spc="39" dirty="0">
              <a:ln w="11430"/>
              <a:solidFill>
                <a:sysClr val="windowText" lastClr="000000"/>
              </a:solidFill>
              <a:effectLst>
                <a:outerShdw blurRad="38100" dist="38100" dir="2700000" algn="tl">
                  <a:srgbClr val="000000">
                    <a:alpha val="43137"/>
                  </a:srgbClr>
                </a:outerShdw>
              </a:effectLst>
            </a:endParaRPr>
          </a:p>
        </p:txBody>
      </p:sp>
      <p:sp>
        <p:nvSpPr>
          <p:cNvPr id="58" name="Rectangle 57"/>
          <p:cNvSpPr/>
          <p:nvPr/>
        </p:nvSpPr>
        <p:spPr>
          <a:xfrm>
            <a:off x="2192618" y="4684968"/>
            <a:ext cx="1922652"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2300" b="1" spc="39" dirty="0">
                <a:ln w="11430"/>
                <a:solidFill>
                  <a:sysClr val="windowText" lastClr="000000"/>
                </a:solidFill>
                <a:effectLst>
                  <a:outerShdw blurRad="38100" dist="38100" dir="2700000" algn="tl">
                    <a:srgbClr val="000000">
                      <a:alpha val="43137"/>
                    </a:srgbClr>
                  </a:outerShdw>
                </a:effectLst>
              </a:rPr>
              <a:t>الحصة : الرابعة</a:t>
            </a:r>
            <a:endParaRPr lang="en-US" sz="2300" b="1" spc="39" dirty="0">
              <a:ln w="11430"/>
              <a:solidFill>
                <a:sysClr val="windowText" lastClr="000000"/>
              </a:solidFill>
              <a:effectLst>
                <a:outerShdw blurRad="38100" dist="38100" dir="2700000" algn="tl">
                  <a:srgbClr val="000000">
                    <a:alpha val="43137"/>
                  </a:srgbClr>
                </a:outerShdw>
              </a:effectLst>
            </a:endParaRPr>
          </a:p>
        </p:txBody>
      </p:sp>
      <p:sp>
        <p:nvSpPr>
          <p:cNvPr id="59" name="Rectangle 58"/>
          <p:cNvSpPr/>
          <p:nvPr/>
        </p:nvSpPr>
        <p:spPr>
          <a:xfrm>
            <a:off x="1108229" y="5278271"/>
            <a:ext cx="2983236"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2300" b="1" spc="39" dirty="0">
                <a:ln w="11430"/>
                <a:solidFill>
                  <a:sysClr val="windowText" lastClr="000000"/>
                </a:solidFill>
                <a:effectLst>
                  <a:outerShdw blurRad="38100" dist="38100" dir="2700000" algn="tl">
                    <a:srgbClr val="000000">
                      <a:alpha val="43137"/>
                    </a:srgbClr>
                  </a:outerShdw>
                </a:effectLst>
              </a:rPr>
              <a:t>مدة الحصة :</a:t>
            </a:r>
            <a:r>
              <a:rPr lang="en-US" sz="2300" b="1" spc="39" dirty="0">
                <a:ln w="11430"/>
                <a:solidFill>
                  <a:sysClr val="windowText" lastClr="000000"/>
                </a:solidFill>
                <a:effectLst>
                  <a:outerShdw blurRad="38100" dist="38100" dir="2700000" algn="tl">
                    <a:srgbClr val="000000">
                      <a:alpha val="43137"/>
                    </a:srgbClr>
                  </a:outerShdw>
                </a:effectLst>
              </a:rPr>
              <a:t>45 </a:t>
            </a:r>
            <a:r>
              <a:rPr lang="ar-SA" sz="2300" b="1" spc="39" dirty="0">
                <a:ln w="11430"/>
                <a:solidFill>
                  <a:sysClr val="windowText" lastClr="000000"/>
                </a:solidFill>
                <a:effectLst>
                  <a:outerShdw blurRad="38100" dist="38100" dir="2700000" algn="tl">
                    <a:srgbClr val="000000">
                      <a:alpha val="43137"/>
                    </a:srgbClr>
                  </a:outerShdw>
                </a:effectLst>
              </a:rPr>
              <a:t> دقيقة</a:t>
            </a:r>
            <a:endParaRPr lang="en-US" sz="2300" b="1" spc="39" dirty="0">
              <a:ln w="11430"/>
              <a:solidFill>
                <a:sysClr val="windowText" lastClr="000000"/>
              </a:solidFill>
              <a:effectLst>
                <a:outerShdw blurRad="38100" dist="38100" dir="2700000" algn="tl">
                  <a:srgbClr val="000000">
                    <a:alpha val="43137"/>
                  </a:srgbClr>
                </a:outerShdw>
              </a:effectLst>
            </a:endParaRPr>
          </a:p>
        </p:txBody>
      </p:sp>
      <p:sp>
        <p:nvSpPr>
          <p:cNvPr id="60" name="Rectangle 59"/>
          <p:cNvSpPr/>
          <p:nvPr/>
        </p:nvSpPr>
        <p:spPr>
          <a:xfrm>
            <a:off x="1599023" y="5846112"/>
            <a:ext cx="2687139"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r>
              <a:rPr lang="ar-MA" sz="2300" b="1" spc="39" dirty="0">
                <a:ln w="11430"/>
                <a:solidFill>
                  <a:sysClr val="windowText" lastClr="000000"/>
                </a:solidFill>
                <a:effectLst>
                  <a:outerShdw blurRad="38100" dist="38100" dir="2700000" algn="tl">
                    <a:srgbClr val="000000">
                      <a:alpha val="43137"/>
                    </a:srgbClr>
                  </a:outerShdw>
                </a:effectLst>
              </a:rPr>
              <a:t>التاريخ : </a:t>
            </a:r>
            <a:r>
              <a:rPr lang="en-US" sz="2300" b="1" spc="39" dirty="0" smtClean="0">
                <a:ln w="11430"/>
                <a:solidFill>
                  <a:sysClr val="windowText" lastClr="000000"/>
                </a:solidFill>
                <a:effectLst>
                  <a:outerShdw blurRad="38100" dist="38100" dir="2700000" algn="tl">
                    <a:srgbClr val="000000">
                      <a:alpha val="43137"/>
                    </a:srgbClr>
                  </a:outerShdw>
                </a:effectLst>
              </a:rPr>
              <a:t>0</a:t>
            </a:r>
            <a:r>
              <a:rPr lang="bn-IN" sz="2300" b="1" spc="39" dirty="0" smtClean="0">
                <a:ln w="11430"/>
                <a:solidFill>
                  <a:sysClr val="windowText" lastClr="000000"/>
                </a:solidFill>
                <a:effectLst>
                  <a:outerShdw blurRad="38100" dist="38100" dir="2700000" algn="tl">
                    <a:srgbClr val="000000">
                      <a:alpha val="43137"/>
                    </a:srgbClr>
                  </a:outerShdw>
                </a:effectLst>
              </a:rPr>
              <a:t>5</a:t>
            </a:r>
            <a:r>
              <a:rPr lang="ar-MA" sz="2300" b="1" spc="39" dirty="0" smtClean="0">
                <a:ln w="11430"/>
                <a:solidFill>
                  <a:sysClr val="windowText" lastClr="000000"/>
                </a:solidFill>
                <a:effectLst>
                  <a:outerShdw blurRad="38100" dist="38100" dir="2700000" algn="tl">
                    <a:srgbClr val="000000">
                      <a:alpha val="43137"/>
                    </a:srgbClr>
                  </a:outerShdw>
                </a:effectLst>
              </a:rPr>
              <a:t>/</a:t>
            </a:r>
            <a:r>
              <a:rPr lang="bn-IN" sz="2300" b="1" spc="39" dirty="0" smtClean="0">
                <a:ln w="11430"/>
                <a:solidFill>
                  <a:sysClr val="windowText" lastClr="000000"/>
                </a:solidFill>
                <a:effectLst>
                  <a:outerShdw blurRad="38100" dist="38100" dir="2700000" algn="tl">
                    <a:srgbClr val="000000">
                      <a:alpha val="43137"/>
                    </a:srgbClr>
                  </a:outerShdw>
                </a:effectLst>
              </a:rPr>
              <a:t>10</a:t>
            </a:r>
            <a:r>
              <a:rPr lang="ar-MA" sz="2300" b="1" spc="39" dirty="0" smtClean="0">
                <a:ln w="11430"/>
                <a:solidFill>
                  <a:sysClr val="windowText" lastClr="000000"/>
                </a:solidFill>
                <a:effectLst>
                  <a:outerShdw blurRad="38100" dist="38100" dir="2700000" algn="tl">
                    <a:srgbClr val="000000">
                      <a:alpha val="43137"/>
                    </a:srgbClr>
                  </a:outerShdw>
                </a:effectLst>
              </a:rPr>
              <a:t>/</a:t>
            </a:r>
            <a:r>
              <a:rPr lang="en-US" sz="2300" b="1" spc="39" dirty="0" smtClean="0">
                <a:ln w="11430"/>
                <a:solidFill>
                  <a:sysClr val="windowText" lastClr="000000"/>
                </a:solidFill>
                <a:effectLst>
                  <a:outerShdw blurRad="38100" dist="38100" dir="2700000" algn="tl">
                    <a:srgbClr val="000000">
                      <a:alpha val="43137"/>
                    </a:srgbClr>
                  </a:outerShdw>
                </a:effectLst>
              </a:rPr>
              <a:t>202</a:t>
            </a:r>
            <a:r>
              <a:rPr lang="bn-IN" sz="2300" b="1" spc="39" dirty="0" smtClean="0">
                <a:ln w="11430"/>
                <a:solidFill>
                  <a:sysClr val="windowText" lastClr="000000"/>
                </a:solidFill>
                <a:effectLst>
                  <a:outerShdw blurRad="38100" dist="38100" dir="2700000" algn="tl">
                    <a:srgbClr val="000000">
                      <a:alpha val="43137"/>
                    </a:srgbClr>
                  </a:outerShdw>
                </a:effectLst>
              </a:rPr>
              <a:t>6</a:t>
            </a:r>
            <a:r>
              <a:rPr lang="ar-MA" sz="2300" b="1" spc="39" dirty="0" smtClean="0">
                <a:ln w="11430"/>
                <a:solidFill>
                  <a:sysClr val="windowText" lastClr="000000"/>
                </a:solidFill>
                <a:effectLst>
                  <a:outerShdw blurRad="38100" dist="38100" dir="2700000" algn="tl">
                    <a:srgbClr val="000000">
                      <a:alpha val="43137"/>
                    </a:srgbClr>
                  </a:outerShdw>
                </a:effectLst>
              </a:rPr>
              <a:t>م</a:t>
            </a:r>
            <a:endParaRPr lang="en-US" sz="2300" b="1" spc="39" dirty="0">
              <a:ln w="11430"/>
              <a:solidFill>
                <a:sysClr val="windowText" lastClr="000000"/>
              </a:solidFill>
              <a:effectLst>
                <a:outerShdw blurRad="38100" dist="38100" dir="2700000" algn="tl">
                  <a:srgbClr val="000000">
                    <a:alpha val="43137"/>
                  </a:srgbClr>
                </a:outerShdw>
              </a:effectLst>
            </a:endParaRPr>
          </a:p>
        </p:txBody>
      </p:sp>
      <p:sp>
        <p:nvSpPr>
          <p:cNvPr id="62" name="Rectangle 61"/>
          <p:cNvSpPr/>
          <p:nvPr/>
        </p:nvSpPr>
        <p:spPr>
          <a:xfrm>
            <a:off x="5072903" y="5888403"/>
            <a:ext cx="3776442" cy="425955"/>
          </a:xfrm>
          <a:prstGeom prst="rect">
            <a:avLst/>
          </a:prstGeom>
          <a:noFill/>
        </p:spPr>
        <p:txBody>
          <a:bodyPr wrap="square" lIns="71316" tIns="35658" rIns="71316" bIns="35658">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rtl="1"/>
            <a:r>
              <a:rPr lang="ar-SA" sz="2300" b="1" spc="39" dirty="0">
                <a:ln w="11430"/>
                <a:effectLst>
                  <a:outerShdw blurRad="38100" dist="38100" dir="2700000" algn="tl">
                    <a:srgbClr val="000000">
                      <a:alpha val="43137"/>
                    </a:srgbClr>
                  </a:outerShdw>
                </a:effectLst>
                <a:latin typeface="NikoshBAN" panose="02000000000000000000" pitchFamily="2" charset="0"/>
              </a:rPr>
              <a:t>السنة الدراسية : </a:t>
            </a:r>
            <a:r>
              <a:rPr lang="en-US" sz="2300" b="1" spc="39" dirty="0" smtClean="0">
                <a:ln w="11430"/>
                <a:solidFill>
                  <a:sysClr val="windowText" lastClr="000000"/>
                </a:solidFill>
                <a:effectLst>
                  <a:outerShdw blurRad="38100" dist="38100" dir="2700000" algn="tl">
                    <a:srgbClr val="000000">
                      <a:alpha val="43137"/>
                    </a:srgbClr>
                  </a:outerShdw>
                </a:effectLst>
              </a:rPr>
              <a:t>202</a:t>
            </a:r>
            <a:r>
              <a:rPr lang="bn-IN" sz="2300" b="1" spc="39" dirty="0" smtClean="0">
                <a:ln w="11430"/>
                <a:solidFill>
                  <a:sysClr val="windowText" lastClr="000000"/>
                </a:solidFill>
                <a:effectLst>
                  <a:outerShdw blurRad="38100" dist="38100" dir="2700000" algn="tl">
                    <a:srgbClr val="000000">
                      <a:alpha val="43137"/>
                    </a:srgbClr>
                  </a:outerShdw>
                </a:effectLst>
              </a:rPr>
              <a:t>6</a:t>
            </a:r>
            <a:r>
              <a:rPr lang="ar-MA" sz="2300" b="1" spc="39" dirty="0" smtClean="0">
                <a:ln w="11430"/>
                <a:solidFill>
                  <a:sysClr val="windowText" lastClr="000000"/>
                </a:solidFill>
                <a:effectLst>
                  <a:outerShdw blurRad="38100" dist="38100" dir="2700000" algn="tl">
                    <a:srgbClr val="000000">
                      <a:alpha val="43137"/>
                    </a:srgbClr>
                  </a:outerShdw>
                </a:effectLst>
              </a:rPr>
              <a:t>م</a:t>
            </a:r>
            <a:endParaRPr lang="en-US" sz="2300" b="1" spc="39" dirty="0">
              <a:ln w="1143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0501841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strVal val="(6*min(max(#ppt_w*#ppt_h,.3),1)-7.4)/-.7*#ppt_w"/>
                                          </p:val>
                                        </p:tav>
                                        <p:tav tm="100000">
                                          <p:val>
                                            <p:strVal val="#ppt_w"/>
                                          </p:val>
                                        </p:tav>
                                      </p:tavLst>
                                    </p:anim>
                                    <p:anim calcmode="lin" valueType="num">
                                      <p:cBhvr>
                                        <p:cTn id="8" dur="1000" fill="hold"/>
                                        <p:tgtEl>
                                          <p:spTgt spid="36"/>
                                        </p:tgtEl>
                                        <p:attrNameLst>
                                          <p:attrName>ppt_h</p:attrName>
                                        </p:attrNameLst>
                                      </p:cBhvr>
                                      <p:tavLst>
                                        <p:tav tm="0">
                                          <p:val>
                                            <p:strVal val="(6*min(max(#ppt_w*#ppt_h,.3),1)-7.4)/-.7*#ppt_h"/>
                                          </p:val>
                                        </p:tav>
                                        <p:tav tm="100000">
                                          <p:val>
                                            <p:strVal val="#ppt_h"/>
                                          </p:val>
                                        </p:tav>
                                      </p:tavLst>
                                    </p:anim>
                                    <p:anim calcmode="lin" valueType="num">
                                      <p:cBhvr>
                                        <p:cTn id="9" dur="1000" fill="hold"/>
                                        <p:tgtEl>
                                          <p:spTgt spid="36"/>
                                        </p:tgtEl>
                                        <p:attrNameLst>
                                          <p:attrName>ppt_x</p:attrName>
                                        </p:attrNameLst>
                                      </p:cBhvr>
                                      <p:tavLst>
                                        <p:tav tm="0">
                                          <p:val>
                                            <p:fltVal val="0.5"/>
                                          </p:val>
                                        </p:tav>
                                        <p:tav tm="100000">
                                          <p:val>
                                            <p:strVal val="#ppt_x"/>
                                          </p:val>
                                        </p:tav>
                                      </p:tavLst>
                                    </p:anim>
                                    <p:anim calcmode="lin" valueType="num">
                                      <p:cBhvr>
                                        <p:cTn id="10" dur="1000" fill="hold"/>
                                        <p:tgtEl>
                                          <p:spTgt spid="36"/>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1000" fill="hold"/>
                                        <p:tgtEl>
                                          <p:spTgt spid="34"/>
                                        </p:tgtEl>
                                        <p:attrNameLst>
                                          <p:attrName>ppt_w</p:attrName>
                                        </p:attrNameLst>
                                      </p:cBhvr>
                                      <p:tavLst>
                                        <p:tav tm="0">
                                          <p:val>
                                            <p:strVal val="(6*min(max(#ppt_w*#ppt_h,.3),1)-7.4)/-.7*#ppt_w"/>
                                          </p:val>
                                        </p:tav>
                                        <p:tav tm="100000">
                                          <p:val>
                                            <p:strVal val="#ppt_w"/>
                                          </p:val>
                                        </p:tav>
                                      </p:tavLst>
                                    </p:anim>
                                    <p:anim calcmode="lin" valueType="num">
                                      <p:cBhvr>
                                        <p:cTn id="14" dur="1000" fill="hold"/>
                                        <p:tgtEl>
                                          <p:spTgt spid="34"/>
                                        </p:tgtEl>
                                        <p:attrNameLst>
                                          <p:attrName>ppt_h</p:attrName>
                                        </p:attrNameLst>
                                      </p:cBhvr>
                                      <p:tavLst>
                                        <p:tav tm="0">
                                          <p:val>
                                            <p:strVal val="(6*min(max(#ppt_w*#ppt_h,.3),1)-7.4)/-.7*#ppt_h"/>
                                          </p:val>
                                        </p:tav>
                                        <p:tav tm="100000">
                                          <p:val>
                                            <p:strVal val="#ppt_h"/>
                                          </p:val>
                                        </p:tav>
                                      </p:tavLst>
                                    </p:anim>
                                    <p:anim calcmode="lin" valueType="num">
                                      <p:cBhvr>
                                        <p:cTn id="15" dur="1000" fill="hold"/>
                                        <p:tgtEl>
                                          <p:spTgt spid="34"/>
                                        </p:tgtEl>
                                        <p:attrNameLst>
                                          <p:attrName>ppt_x</p:attrName>
                                        </p:attrNameLst>
                                      </p:cBhvr>
                                      <p:tavLst>
                                        <p:tav tm="0">
                                          <p:val>
                                            <p:fltVal val="0.5"/>
                                          </p:val>
                                        </p:tav>
                                        <p:tav tm="100000">
                                          <p:val>
                                            <p:strVal val="#ppt_x"/>
                                          </p:val>
                                        </p:tav>
                                      </p:tavLst>
                                    </p:anim>
                                    <p:anim calcmode="lin" valueType="num">
                                      <p:cBhvr>
                                        <p:cTn id="16" dur="1000" fill="hold"/>
                                        <p:tgtEl>
                                          <p:spTgt spid="3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685800"/>
            <a:ext cx="6065837" cy="87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981200" y="301079"/>
            <a:ext cx="5715000" cy="769441"/>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ar-SA" sz="4400" dirty="0"/>
              <a:t>مَاذَا تَفْهَمُونَ مِنَ الصُّوَرِ؟</a:t>
            </a:r>
          </a:p>
        </p:txBody>
      </p:sp>
      <p:sp>
        <p:nvSpPr>
          <p:cNvPr id="3" name="Rectangle 2"/>
          <p:cNvSpPr/>
          <p:nvPr/>
        </p:nvSpPr>
        <p:spPr>
          <a:xfrm>
            <a:off x="4694623" y="3117157"/>
            <a:ext cx="4307589" cy="523220"/>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ar-SA" sz="2800" dirty="0"/>
              <a:t>هل أسهم المسلمون في العلوم؟ كيف؟</a:t>
            </a:r>
          </a:p>
        </p:txBody>
      </p:sp>
      <p:sp>
        <p:nvSpPr>
          <p:cNvPr id="4" name="Rectangle 3"/>
          <p:cNvSpPr/>
          <p:nvPr/>
        </p:nvSpPr>
        <p:spPr>
          <a:xfrm>
            <a:off x="4694623" y="4114800"/>
            <a:ext cx="4213699" cy="107721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ar-SA" sz="3200" dirty="0"/>
              <a:t>ما علاقة الكتاب والمسجد والعلم بالثقافة الإسلامية؟</a:t>
            </a:r>
          </a:p>
        </p:txBody>
      </p:sp>
      <p:sp>
        <p:nvSpPr>
          <p:cNvPr id="5" name="Rectangle 4"/>
          <p:cNvSpPr/>
          <p:nvPr/>
        </p:nvSpPr>
        <p:spPr>
          <a:xfrm>
            <a:off x="4953000" y="5791200"/>
            <a:ext cx="3955322" cy="58477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ar-SA" sz="3200" dirty="0"/>
              <a:t>ماذا ترون في الصور؟</a:t>
            </a:r>
          </a:p>
        </p:txBody>
      </p:sp>
      <p:sp>
        <p:nvSpPr>
          <p:cNvPr id="6" name="Rectangle 5"/>
          <p:cNvSpPr/>
          <p:nvPr/>
        </p:nvSpPr>
        <p:spPr>
          <a:xfrm>
            <a:off x="5136136" y="1752600"/>
            <a:ext cx="3772186" cy="646331"/>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ar-SA" sz="3600" dirty="0"/>
              <a:t>تَأَمَّلُوا الصُّوَرَ، ثُمَّ أَجِيبُوا:</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06157"/>
            <a:ext cx="3392734" cy="481849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090787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76200"/>
            <a:ext cx="3371850" cy="12795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2" name="Rectangle 1"/>
          <p:cNvSpPr/>
          <p:nvPr/>
        </p:nvSpPr>
        <p:spPr>
          <a:xfrm>
            <a:off x="4267200" y="1600200"/>
            <a:ext cx="3930884" cy="58477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ar-SA" sz="3200" dirty="0"/>
              <a:t>يقرؤوا النص قراءة صحيحة.</a:t>
            </a:r>
          </a:p>
        </p:txBody>
      </p:sp>
      <p:sp>
        <p:nvSpPr>
          <p:cNvPr id="3" name="Rectangle 2"/>
          <p:cNvSpPr/>
          <p:nvPr/>
        </p:nvSpPr>
        <p:spPr>
          <a:xfrm>
            <a:off x="4342541" y="2590800"/>
            <a:ext cx="3855543" cy="58477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ar-SA" sz="3200" dirty="0"/>
              <a:t>يفهموا الفكرة الرئيسة للنص.</a:t>
            </a:r>
          </a:p>
        </p:txBody>
      </p:sp>
      <p:sp>
        <p:nvSpPr>
          <p:cNvPr id="4" name="Rectangle 3"/>
          <p:cNvSpPr/>
          <p:nvPr/>
        </p:nvSpPr>
        <p:spPr>
          <a:xfrm>
            <a:off x="1828800" y="3429000"/>
            <a:ext cx="6556603" cy="58477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ar-SA" sz="3200" dirty="0"/>
              <a:t>يشرحوا معاني الكلمات الجديدة ويكوّنوا بها جملاً.</a:t>
            </a:r>
          </a:p>
        </p:txBody>
      </p:sp>
      <p:sp>
        <p:nvSpPr>
          <p:cNvPr id="5" name="Rectangle 4"/>
          <p:cNvSpPr/>
          <p:nvPr/>
        </p:nvSpPr>
        <p:spPr>
          <a:xfrm>
            <a:off x="2962123" y="4572000"/>
            <a:ext cx="5423280" cy="584775"/>
          </a:xfrm>
          <a:prstGeom prst="rect">
            <a:avLst/>
          </a:prstGeom>
        </p:spPr>
        <p:style>
          <a:lnRef idx="2">
            <a:schemeClr val="accent6"/>
          </a:lnRef>
          <a:fillRef idx="1">
            <a:schemeClr val="lt1"/>
          </a:fillRef>
          <a:effectRef idx="0">
            <a:schemeClr val="accent6"/>
          </a:effectRef>
          <a:fontRef idx="minor">
            <a:schemeClr val="dk1"/>
          </a:fontRef>
        </p:style>
        <p:txBody>
          <a:bodyPr wrap="none">
            <a:spAutoFit/>
          </a:bodyPr>
          <a:lstStyle/>
          <a:p>
            <a:r>
              <a:rPr lang="ar-SA" sz="3200" dirty="0"/>
              <a:t>يجيبوا عن أسئلة الفهم ويكملوا الفراغات.</a:t>
            </a:r>
          </a:p>
        </p:txBody>
      </p:sp>
    </p:spTree>
    <p:extLst>
      <p:ext uri="{BB962C8B-B14F-4D97-AF65-F5344CB8AC3E}">
        <p14:creationId xmlns:p14="http://schemas.microsoft.com/office/powerpoint/2010/main" val="1513062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14400"/>
            <a:ext cx="3176587" cy="317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105400" y="914400"/>
            <a:ext cx="2997937" cy="707886"/>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ar-SA" sz="4000" dirty="0"/>
              <a:t>إِعْلَانُ دَرْسِ الْيَوْمِ</a:t>
            </a:r>
          </a:p>
        </p:txBody>
      </p:sp>
      <p:sp>
        <p:nvSpPr>
          <p:cNvPr id="3" name="Rectangle 2"/>
          <p:cNvSpPr/>
          <p:nvPr/>
        </p:nvSpPr>
        <p:spPr>
          <a:xfrm>
            <a:off x="4115545" y="2488998"/>
            <a:ext cx="4977645" cy="584775"/>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ar-SA" sz="3200" dirty="0"/>
              <a:t>درسنا اليوم هو: آثارُ الثقافةِ الإسلاميةِ</a:t>
            </a:r>
          </a:p>
        </p:txBody>
      </p:sp>
      <p:sp>
        <p:nvSpPr>
          <p:cNvPr id="4" name="Rectangle 3"/>
          <p:cNvSpPr/>
          <p:nvPr/>
        </p:nvSpPr>
        <p:spPr>
          <a:xfrm>
            <a:off x="4038600" y="3886200"/>
            <a:ext cx="4572000" cy="2062103"/>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algn="just"/>
            <a:r>
              <a:rPr lang="ar-SA" sz="3200" dirty="0"/>
              <a:t>سنتعرّف إلى اعتماد الثقافة الإسلامية على الكتاب والسنة، وإلى إسهامات المسلمين في العلوم والطب والجغرافيا.</a:t>
            </a:r>
          </a:p>
        </p:txBody>
      </p:sp>
    </p:spTree>
    <p:extLst>
      <p:ext uri="{BB962C8B-B14F-4D97-AF65-F5344CB8AC3E}">
        <p14:creationId xmlns:p14="http://schemas.microsoft.com/office/powerpoint/2010/main" val="2528777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Point Star 1"/>
          <p:cNvSpPr/>
          <p:nvPr/>
        </p:nvSpPr>
        <p:spPr>
          <a:xfrm>
            <a:off x="304800" y="117231"/>
            <a:ext cx="2362200" cy="2362200"/>
          </a:xfrm>
          <a:prstGeom prst="star6">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ar-SA" sz="3600" dirty="0"/>
              <a:t>الْقِرَاءَةُ النَّمُوذَجِيَّةُ</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2057400"/>
            <a:ext cx="5588000" cy="388620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33937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14400"/>
            <a:ext cx="7696200" cy="310854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just"/>
            <a:r>
              <a:rPr lang="ar-SA" sz="2800" dirty="0"/>
              <a:t>التَّعَرُّفِ إِلَى أَحْوالِ الْكَوْنِ لِتَسْخِيْرِهِ وإِعْمارِهِ ، فَظَهَرَتِ الْعِنَايَةُ بِالْعُلُومِ التَّجْرِيبِيَّةِ وَالْمُجَرَّدَةِ كَالرِّيَاضِيَّاتِ وَالْفَلَكِ وَالْكِيْمِياءِ.   وَكَانَ الفَلَكُ وَالرِّيَاضِيَّاتُ أَوَّلَ الْعُلُومِ الَّتِي لَفَتَتْ أَنْظَارَ الْعُلَمَاءِ الْمُسْلِمِينَ، حَتَّى لَقَدْ تَعَدَّى الاهْتِمَامُ بِالْفَلَكِ الْعُلَمَاءَ أَنْفُسَهُمْ إِلَى الْخُلَفَاءِ وَالأُمَرَاءِ وَالسَّلَاطِيْنِ.   وَحِيْنَ نَذْكُرُ إِسْهَامَ الْمُسْلِمِينَ فِي الرِّيَاضِيَّاتِ، وَالصِّفْرِ بِصورَةِ خَاصَّةٍ، لَا نَسْتَطِيعُ أَنْ نَنْسَى رَئِيسَ بَيْتِ الْحِكْمَةِ الْخَوارِزْنِيَّ، وَمَا أَسْهَمَ بِهِ فِي</a:t>
            </a:r>
            <a:endParaRPr lang="en-US" sz="2800" dirty="0"/>
          </a:p>
        </p:txBody>
      </p:sp>
    </p:spTree>
    <p:extLst>
      <p:ext uri="{BB962C8B-B14F-4D97-AF65-F5344CB8AC3E}">
        <p14:creationId xmlns:p14="http://schemas.microsoft.com/office/powerpoint/2010/main" val="1084641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6-Point Star 1"/>
          <p:cNvSpPr/>
          <p:nvPr/>
        </p:nvSpPr>
        <p:spPr>
          <a:xfrm>
            <a:off x="304800" y="76200"/>
            <a:ext cx="2057400" cy="2362200"/>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2800" dirty="0"/>
              <a:t>الْقِرَاءَةُ النَّمُوذَجِيَّةُ</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2057400"/>
            <a:ext cx="5791200" cy="4343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7082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686800" cy="944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781800" y="1396425"/>
            <a:ext cx="1752600"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ar-SA" sz="3200" dirty="0"/>
              <a:t>الثَّقَافَةُ</a:t>
            </a:r>
            <a:endParaRPr lang="en-US" sz="3200" dirty="0"/>
          </a:p>
        </p:txBody>
      </p:sp>
      <p:sp>
        <p:nvSpPr>
          <p:cNvPr id="4" name="TextBox 3"/>
          <p:cNvSpPr txBox="1"/>
          <p:nvPr/>
        </p:nvSpPr>
        <p:spPr>
          <a:xfrm>
            <a:off x="6096000" y="2438400"/>
            <a:ext cx="2438400" cy="58477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ar-SA" sz="3200" dirty="0"/>
              <a:t>الْعُلُومُ وَالْمَعَارِف</a:t>
            </a:r>
            <a:r>
              <a:rPr lang="ar-SA" dirty="0"/>
              <a:t>ُ</a:t>
            </a:r>
            <a:endParaRPr lang="en-US" dirty="0"/>
          </a:p>
        </p:txBody>
      </p:sp>
      <p:sp>
        <p:nvSpPr>
          <p:cNvPr id="5" name="TextBox 4"/>
          <p:cNvSpPr txBox="1"/>
          <p:nvPr/>
        </p:nvSpPr>
        <p:spPr>
          <a:xfrm>
            <a:off x="3581400" y="1447800"/>
            <a:ext cx="2362200"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ar-SA" sz="3200" dirty="0"/>
              <a:t>لحَضَارَةُ الْحَدِيثَةُ</a:t>
            </a:r>
            <a:endParaRPr lang="en-US" sz="3200" dirty="0"/>
          </a:p>
        </p:txBody>
      </p:sp>
      <p:sp>
        <p:nvSpPr>
          <p:cNvPr id="6" name="TextBox 5"/>
          <p:cNvSpPr txBox="1"/>
          <p:nvPr/>
        </p:nvSpPr>
        <p:spPr>
          <a:xfrm>
            <a:off x="3581400" y="2514600"/>
            <a:ext cx="2362200"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ar-SA" sz="3200" dirty="0"/>
              <a:t>الْمَدَنِيَّةُ الْمُعَاصِرَةُ</a:t>
            </a:r>
            <a:endParaRPr lang="en-US" sz="3200" dirty="0"/>
          </a:p>
        </p:txBody>
      </p:sp>
      <p:sp>
        <p:nvSpPr>
          <p:cNvPr id="7" name="TextBox 6"/>
          <p:cNvSpPr txBox="1"/>
          <p:nvPr/>
        </p:nvSpPr>
        <p:spPr>
          <a:xfrm>
            <a:off x="659423" y="1448489"/>
            <a:ext cx="2590800"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ar-SA" sz="3200" dirty="0"/>
              <a:t>التَّقَدُّمُ الْبَشَرِيُّ</a:t>
            </a:r>
            <a:endParaRPr lang="en-US" sz="3200" dirty="0"/>
          </a:p>
        </p:txBody>
      </p:sp>
      <p:sp>
        <p:nvSpPr>
          <p:cNvPr id="8" name="TextBox 7"/>
          <p:cNvSpPr txBox="1"/>
          <p:nvPr/>
        </p:nvSpPr>
        <p:spPr>
          <a:xfrm>
            <a:off x="849923" y="2514600"/>
            <a:ext cx="2209800" cy="58477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ar-SA" dirty="0"/>
              <a:t>ا</a:t>
            </a:r>
            <a:r>
              <a:rPr lang="ar-SA" sz="3200" dirty="0"/>
              <a:t>لتَّقَدُّمُ الْبَشَرِيّ</a:t>
            </a:r>
            <a:r>
              <a:rPr lang="ar-SA" dirty="0"/>
              <a:t>ُ</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3352800"/>
            <a:ext cx="2819400" cy="1296276"/>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000" y="3352800"/>
            <a:ext cx="2415540" cy="1282988"/>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923" y="3200400"/>
            <a:ext cx="2400300" cy="1448676"/>
          </a:xfrm>
          <a:prstGeom prst="rect">
            <a:avLst/>
          </a:prstGeom>
        </p:spPr>
      </p:pic>
      <p:sp>
        <p:nvSpPr>
          <p:cNvPr id="13" name="TextBox 12"/>
          <p:cNvSpPr txBox="1"/>
          <p:nvPr/>
        </p:nvSpPr>
        <p:spPr>
          <a:xfrm>
            <a:off x="6096000" y="5029200"/>
            <a:ext cx="2895600" cy="156966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ar-SA" sz="3200" dirty="0"/>
              <a:t>الْمَعَارِفُ وَالْعُلُومُ وَالْفُنُونُ الَّتِي يَتَطَلَّبُهَا التَّقَدُّمُ</a:t>
            </a:r>
            <a:endParaRPr lang="en-US" sz="3200" dirty="0"/>
          </a:p>
        </p:txBody>
      </p:sp>
      <p:sp>
        <p:nvSpPr>
          <p:cNvPr id="14" name="TextBox 13"/>
          <p:cNvSpPr txBox="1"/>
          <p:nvPr/>
        </p:nvSpPr>
        <p:spPr>
          <a:xfrm>
            <a:off x="3429000" y="5029200"/>
            <a:ext cx="2514600" cy="156966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ar-SA" sz="3200" dirty="0"/>
              <a:t>الْمَدَنِيَّةُ الْمُعَاصِرَةُ وَالتَّطَوُّرُ الْعِلْمِيُّ الْحَدِيثُ</a:t>
            </a:r>
            <a:endParaRPr lang="en-US" sz="3200" dirty="0"/>
          </a:p>
        </p:txBody>
      </p:sp>
      <p:sp>
        <p:nvSpPr>
          <p:cNvPr id="15" name="TextBox 14"/>
          <p:cNvSpPr txBox="1"/>
          <p:nvPr/>
        </p:nvSpPr>
        <p:spPr>
          <a:xfrm>
            <a:off x="849923" y="5029200"/>
            <a:ext cx="2400300" cy="156966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ar-SA" sz="3200" dirty="0"/>
              <a:t>النَّمَاءُ وَالتَّطَوُّرُ فِي الْحَيَاةِ الإِنْسَانِيَّةِ</a:t>
            </a:r>
            <a:endParaRPr lang="en-US" sz="3200" dirty="0"/>
          </a:p>
        </p:txBody>
      </p:sp>
    </p:spTree>
    <p:extLst>
      <p:ext uri="{BB962C8B-B14F-4D97-AF65-F5344CB8AC3E}">
        <p14:creationId xmlns:p14="http://schemas.microsoft.com/office/powerpoint/2010/main" val="2552796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381000"/>
            <a:ext cx="3938587"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1" y="914400"/>
            <a:ext cx="276751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200400"/>
            <a:ext cx="3760787" cy="322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1687513"/>
            <a:ext cx="4945063" cy="4738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4016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685800"/>
            <a:ext cx="7848600" cy="4031873"/>
          </a:xfrm>
          <a:prstGeom prst="rect">
            <a:avLst/>
          </a:prstGeom>
        </p:spPr>
        <p:txBody>
          <a:bodyPr wrap="square">
            <a:spAutoFit/>
          </a:bodyPr>
          <a:lstStyle/>
          <a:p>
            <a:endParaRPr lang="ar-SA" sz="3200" dirty="0"/>
          </a:p>
          <a:p>
            <a:r>
              <a:rPr lang="ar-SA" sz="3200" dirty="0" smtClean="0"/>
              <a:t>أُ مع التصحيح</a:t>
            </a:r>
          </a:p>
          <a:p>
            <a:r>
              <a:rPr lang="ar-SA" sz="3200" dirty="0" smtClean="0"/>
              <a:t>الصحي </a:t>
            </a:r>
            <a:r>
              <a:rPr lang="ar-SA" sz="3200" dirty="0"/>
              <a:t>حُ والخط</a:t>
            </a:r>
          </a:p>
          <a:p>
            <a:r>
              <a:rPr lang="ar-SA" sz="3200" dirty="0" smtClean="0"/>
              <a:t>١. اعتمدت الثقافة ع لى الكتاب والسنة.</a:t>
            </a:r>
          </a:p>
          <a:p>
            <a:r>
              <a:rPr lang="ar-SA" sz="3200" dirty="0" smtClean="0"/>
              <a:t>٢</a:t>
            </a:r>
            <a:r>
              <a:rPr lang="ar-SA" sz="3200" dirty="0"/>
              <a:t>. برز علم الفقه. </a:t>
            </a:r>
          </a:p>
          <a:p>
            <a:r>
              <a:rPr lang="ar-SA" sz="3200" dirty="0"/>
              <a:t>٣. كان ا لإدريسي طبي بًا. </a:t>
            </a:r>
            <a:r>
              <a:rPr lang="ar-SA" sz="3200" dirty="0" smtClean="0"/>
              <a:t>( </a:t>
            </a:r>
            <a:r>
              <a:rPr lang="ar-SA" sz="3200" dirty="0"/>
              <a:t>ص حّح.</a:t>
            </a:r>
          </a:p>
          <a:p>
            <a:r>
              <a:rPr lang="ar-SA" sz="3200" dirty="0"/>
              <a:t>٤. أسهم ابن الهيثم في البصريات. </a:t>
            </a:r>
            <a:r>
              <a:rPr lang="ar-SA" sz="3200" dirty="0" smtClean="0"/>
              <a:t>(</a:t>
            </a:r>
            <a:endParaRPr lang="ar-SA" sz="3200" dirty="0"/>
          </a:p>
          <a:p>
            <a:r>
              <a:rPr lang="ar-SA" sz="3200" dirty="0"/>
              <a:t>٥. لم يهتم المسلمون بالجغرافيا. ) ( ص حّح</a:t>
            </a:r>
            <a:r>
              <a:rPr lang="ar-SA" dirty="0"/>
              <a:t>.</a:t>
            </a:r>
            <a:endParaRPr lang="en-US" dirty="0"/>
          </a:p>
        </p:txBody>
      </p:sp>
    </p:spTree>
    <p:extLst>
      <p:ext uri="{BB962C8B-B14F-4D97-AF65-F5344CB8AC3E}">
        <p14:creationId xmlns:p14="http://schemas.microsoft.com/office/powerpoint/2010/main" val="1089412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533400"/>
            <a:ext cx="4425950" cy="145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362200"/>
            <a:ext cx="8763000" cy="17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3458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200"/>
            <a:ext cx="8610600" cy="166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2438400"/>
            <a:ext cx="6629400" cy="3901440"/>
          </a:xfrm>
          <a:prstGeom prst="rect">
            <a:avLst/>
          </a:prstGeom>
        </p:spPr>
      </p:pic>
    </p:spTree>
    <p:extLst>
      <p:ext uri="{BB962C8B-B14F-4D97-AF65-F5344CB8AC3E}">
        <p14:creationId xmlns:p14="http://schemas.microsoft.com/office/powerpoint/2010/main" val="4872927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307</Words>
  <Application>Microsoft Office PowerPoint</Application>
  <PresentationFormat>On-screen Show (4:3)</PresentationFormat>
  <Paragraphs>46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السلام عليكم ورحمة الله وبركاته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السلام عليكم ورحمة الله وبركاته</dc:title>
  <dc:creator>ASUS</dc:creator>
  <cp:lastModifiedBy>ASUS</cp:lastModifiedBy>
  <cp:revision>18</cp:revision>
  <dcterms:created xsi:type="dcterms:W3CDTF">2006-08-16T00:00:00Z</dcterms:created>
  <dcterms:modified xsi:type="dcterms:W3CDTF">2026-10-08T13:33:15Z</dcterms:modified>
</cp:coreProperties>
</file>