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565" r:id="rId2"/>
    <p:sldId id="571" r:id="rId3"/>
    <p:sldId id="364" r:id="rId4"/>
    <p:sldId id="531" r:id="rId5"/>
    <p:sldId id="532" r:id="rId6"/>
    <p:sldId id="533" r:id="rId7"/>
    <p:sldId id="534" r:id="rId8"/>
    <p:sldId id="566" r:id="rId9"/>
    <p:sldId id="535" r:id="rId10"/>
    <p:sldId id="570" r:id="rId11"/>
    <p:sldId id="536" r:id="rId12"/>
    <p:sldId id="537" r:id="rId13"/>
    <p:sldId id="538" r:id="rId14"/>
    <p:sldId id="539" r:id="rId15"/>
    <p:sldId id="567" r:id="rId16"/>
    <p:sldId id="540" r:id="rId17"/>
    <p:sldId id="541" r:id="rId18"/>
    <p:sldId id="518" r:id="rId19"/>
    <p:sldId id="542" r:id="rId20"/>
    <p:sldId id="543" r:id="rId21"/>
    <p:sldId id="544" r:id="rId22"/>
    <p:sldId id="545" r:id="rId23"/>
    <p:sldId id="546" r:id="rId24"/>
    <p:sldId id="548" r:id="rId25"/>
    <p:sldId id="564" r:id="rId26"/>
    <p:sldId id="549" r:id="rId27"/>
    <p:sldId id="550" r:id="rId28"/>
    <p:sldId id="551" r:id="rId29"/>
    <p:sldId id="569" r:id="rId30"/>
    <p:sldId id="553" r:id="rId31"/>
    <p:sldId id="554" r:id="rId32"/>
    <p:sldId id="522" r:id="rId33"/>
    <p:sldId id="555" r:id="rId34"/>
    <p:sldId id="556" r:id="rId35"/>
    <p:sldId id="568" r:id="rId36"/>
    <p:sldId id="561" r:id="rId37"/>
    <p:sldId id="562" r:id="rId38"/>
    <p:sldId id="563" r:id="rId39"/>
    <p:sldId id="558" r:id="rId40"/>
    <p:sldId id="559" r:id="rId41"/>
    <p:sldId id="560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79" autoAdjust="0"/>
    <p:restoredTop sz="94660"/>
  </p:normalViewPr>
  <p:slideViewPr>
    <p:cSldViewPr>
      <p:cViewPr varScale="1">
        <p:scale>
          <a:sx n="69" d="100"/>
          <a:sy n="69" d="100"/>
        </p:scale>
        <p:origin x="123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32691A-1CA8-4519-8774-FB24126AAD50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1A44A7-44FF-4C5C-A2D2-B761A1966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592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99152-06CC-4DEE-8228-572266F20B83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269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EC012-4538-4A9E-92E8-C5D8BE7D6B9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FB93B-5581-467D-95A9-852CAC8F87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EC012-4538-4A9E-92E8-C5D8BE7D6B9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FB93B-5581-467D-95A9-852CAC8F87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EC012-4538-4A9E-92E8-C5D8BE7D6B9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FB93B-5581-467D-95A9-852CAC8F87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EC012-4538-4A9E-92E8-C5D8BE7D6B9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FB93B-5581-467D-95A9-852CAC8F87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EC012-4538-4A9E-92E8-C5D8BE7D6B9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FB93B-5581-467D-95A9-852CAC8F87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EC012-4538-4A9E-92E8-C5D8BE7D6B9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FB93B-5581-467D-95A9-852CAC8F87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EC012-4538-4A9E-92E8-C5D8BE7D6B9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FB93B-5581-467D-95A9-852CAC8F87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EC012-4538-4A9E-92E8-C5D8BE7D6B9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FB93B-5581-467D-95A9-852CAC8F87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EC012-4538-4A9E-92E8-C5D8BE7D6B9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FB93B-5581-467D-95A9-852CAC8F87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EC012-4538-4A9E-92E8-C5D8BE7D6B9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FB93B-5581-467D-95A9-852CAC8F87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EC012-4538-4A9E-92E8-C5D8BE7D6B9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FB93B-5581-467D-95A9-852CAC8F87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EC012-4538-4A9E-92E8-C5D8BE7D6B9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FB93B-5581-467D-95A9-852CAC8F872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196788"/>
            <a:ext cx="9144000" cy="1050398"/>
          </a:xfrm>
        </p:spPr>
        <p:txBody>
          <a:bodyPr>
            <a:noAutofit/>
          </a:bodyPr>
          <a:lstStyle/>
          <a:p>
            <a:pPr algn="ctr"/>
            <a:r>
              <a:rPr lang="en-GB" sz="6000" dirty="0">
                <a:latin typeface="SutonnyMJ" pitchFamily="2" charset="0"/>
                <a:cs typeface="SutonnyMJ" pitchFamily="2" charset="0"/>
              </a:rPr>
              <a:t/>
            </a:r>
            <a:br>
              <a:rPr lang="en-GB" sz="6000" dirty="0">
                <a:latin typeface="SutonnyMJ" pitchFamily="2" charset="0"/>
                <a:cs typeface="SutonnyMJ" pitchFamily="2" charset="0"/>
              </a:rPr>
            </a:br>
            <a:endParaRPr lang="en-US" sz="3300" b="1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7141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196788"/>
            <a:ext cx="9144000" cy="1050398"/>
          </a:xfrm>
        </p:spPr>
        <p:txBody>
          <a:bodyPr>
            <a:noAutofit/>
          </a:bodyPr>
          <a:lstStyle/>
          <a:p>
            <a:pPr algn="ctr"/>
            <a:r>
              <a:rPr lang="en-GB" sz="6000" dirty="0">
                <a:latin typeface="SutonnyMJ" pitchFamily="2" charset="0"/>
                <a:cs typeface="SutonnyMJ" pitchFamily="2" charset="0"/>
              </a:rPr>
              <a:t/>
            </a:r>
            <a:br>
              <a:rPr lang="en-GB" sz="6000" dirty="0">
                <a:latin typeface="SutonnyMJ" pitchFamily="2" charset="0"/>
                <a:cs typeface="SutonnyMJ" pitchFamily="2" charset="0"/>
              </a:rPr>
            </a:br>
            <a:endParaRPr lang="en-US" sz="3300" b="1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0" y="2152954"/>
            <a:ext cx="91440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 smtClean="0">
                <a:solidFill>
                  <a:srgbClr val="FFFF00"/>
                </a:solidFill>
                <a:latin typeface="NikozshBan"/>
              </a:rPr>
              <a:t>আজকের</a:t>
            </a:r>
            <a:r>
              <a:rPr lang="en-US" b="1" dirty="0" smtClean="0">
                <a:solidFill>
                  <a:srgbClr val="FFFF00"/>
                </a:solidFill>
                <a:latin typeface="NikozshBan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latin typeface="NikozshBan"/>
              </a:rPr>
              <a:t>ক্লাসে</a:t>
            </a:r>
            <a:endParaRPr lang="en-US" b="1" dirty="0" smtClean="0">
              <a:solidFill>
                <a:srgbClr val="FFFF00"/>
              </a:solidFill>
              <a:latin typeface="NikozshBan"/>
            </a:endParaRP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463730" y="3203352"/>
            <a:ext cx="8604069" cy="16734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7200" b="1" dirty="0" err="1" smtClean="0">
                <a:solidFill>
                  <a:srgbClr val="FF0000"/>
                </a:solidFill>
                <a:latin typeface="NikozshBan"/>
              </a:rPr>
              <a:t>স্বাগতম</a:t>
            </a:r>
            <a:endParaRPr lang="en-US" sz="7200" b="1" dirty="0">
              <a:solidFill>
                <a:srgbClr val="FF0000"/>
              </a:solidFill>
              <a:latin typeface="NikozshBan"/>
            </a:endParaRPr>
          </a:p>
        </p:txBody>
      </p:sp>
    </p:spTree>
    <p:extLst>
      <p:ext uri="{BB962C8B-B14F-4D97-AF65-F5344CB8AC3E}">
        <p14:creationId xmlns:p14="http://schemas.microsoft.com/office/powerpoint/2010/main" val="1535197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73238"/>
          </a:xfrm>
        </p:spPr>
        <p:txBody>
          <a:bodyPr>
            <a:noAutofit/>
          </a:bodyPr>
          <a:lstStyle/>
          <a:p>
            <a:r>
              <a:rPr lang="en-US" sz="4800" b="1" dirty="0" err="1" smtClean="0">
                <a:latin typeface="NikozshBan"/>
              </a:rPr>
              <a:t>দত্তপাড়া</a:t>
            </a:r>
            <a:r>
              <a:rPr lang="en-US" sz="4800" b="1" dirty="0" smtClean="0">
                <a:latin typeface="NikozshBan"/>
              </a:rPr>
              <a:t> </a:t>
            </a:r>
            <a:r>
              <a:rPr lang="en-US" sz="4800" b="1" dirty="0" err="1" smtClean="0">
                <a:latin typeface="NikozshBan"/>
              </a:rPr>
              <a:t>মডেল</a:t>
            </a:r>
            <a:r>
              <a:rPr lang="en-US" sz="4800" b="1" dirty="0">
                <a:latin typeface="NikozshBan"/>
              </a:rPr>
              <a:t> </a:t>
            </a:r>
            <a:r>
              <a:rPr lang="en-US" sz="4800" b="1" dirty="0" err="1" smtClean="0">
                <a:latin typeface="NikozshBan"/>
              </a:rPr>
              <a:t>ডিগ্রি</a:t>
            </a:r>
            <a:r>
              <a:rPr lang="en-US" sz="4800" b="1" dirty="0" smtClean="0">
                <a:latin typeface="NikozshBan"/>
              </a:rPr>
              <a:t> </a:t>
            </a:r>
            <a:r>
              <a:rPr lang="en-US" sz="4800" b="1" dirty="0" err="1" smtClean="0">
                <a:latin typeface="NikozshBan"/>
              </a:rPr>
              <a:t>কলেজ</a:t>
            </a:r>
            <a:r>
              <a:rPr lang="en-US" sz="4800" b="1" dirty="0" smtClean="0">
                <a:latin typeface="NikozshBan"/>
              </a:rPr>
              <a:t/>
            </a:r>
            <a:br>
              <a:rPr lang="en-US" sz="4800" b="1" dirty="0" smtClean="0">
                <a:latin typeface="NikozshBan"/>
              </a:rPr>
            </a:br>
            <a:r>
              <a:rPr lang="en-US" sz="2400" b="1" dirty="0" err="1" smtClean="0">
                <a:latin typeface="NikozshBan"/>
              </a:rPr>
              <a:t>নাটোর</a:t>
            </a:r>
            <a:r>
              <a:rPr lang="en-US" sz="2400" b="1" dirty="0" smtClean="0">
                <a:latin typeface="NikozshBan"/>
              </a:rPr>
              <a:t> </a:t>
            </a:r>
            <a:r>
              <a:rPr lang="en-US" sz="2400" b="1" dirty="0" err="1" smtClean="0">
                <a:latin typeface="NikozshBan"/>
              </a:rPr>
              <a:t>সদর</a:t>
            </a:r>
            <a:r>
              <a:rPr lang="en-US" sz="2400" b="1" dirty="0" smtClean="0">
                <a:latin typeface="NikozshBan"/>
              </a:rPr>
              <a:t>, </a:t>
            </a:r>
            <a:r>
              <a:rPr lang="en-US" sz="2400" b="1" dirty="0" err="1" smtClean="0">
                <a:latin typeface="NikozshBan"/>
              </a:rPr>
              <a:t>নাটোর</a:t>
            </a:r>
            <a:endParaRPr lang="en-US" sz="2400" b="1" dirty="0">
              <a:latin typeface="NikozshBan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3238"/>
            <a:ext cx="9144000" cy="50847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98176"/>
          </a:xfrm>
        </p:spPr>
        <p:txBody>
          <a:bodyPr>
            <a:normAutofit fontScale="90000"/>
          </a:bodyPr>
          <a:lstStyle/>
          <a:p>
            <a:r>
              <a:rPr lang="en-US" sz="6000" dirty="0" err="1" smtClean="0">
                <a:latin typeface="NikozshBan"/>
              </a:rPr>
              <a:t>দত্তপাড়া</a:t>
            </a:r>
            <a:r>
              <a:rPr lang="en-US" sz="6000" dirty="0" smtClean="0">
                <a:latin typeface="NikozshBan"/>
              </a:rPr>
              <a:t> </a:t>
            </a:r>
            <a:r>
              <a:rPr lang="en-US" sz="6000" dirty="0" err="1" smtClean="0">
                <a:latin typeface="NikozshBan"/>
              </a:rPr>
              <a:t>মডেল</a:t>
            </a:r>
            <a:r>
              <a:rPr lang="en-US" sz="6000" dirty="0">
                <a:latin typeface="NikozshBan"/>
              </a:rPr>
              <a:t> </a:t>
            </a:r>
            <a:r>
              <a:rPr lang="en-US" sz="6000" dirty="0" err="1" smtClean="0">
                <a:latin typeface="NikozshBan"/>
              </a:rPr>
              <a:t>ডিগ্রি</a:t>
            </a:r>
            <a:r>
              <a:rPr lang="en-US" sz="6000" dirty="0" smtClean="0">
                <a:latin typeface="NikozshBan"/>
              </a:rPr>
              <a:t> </a:t>
            </a:r>
            <a:r>
              <a:rPr lang="en-US" sz="6000" dirty="0" err="1" smtClean="0">
                <a:latin typeface="NikozshBan"/>
              </a:rPr>
              <a:t>কলেজ</a:t>
            </a:r>
            <a:r>
              <a:rPr lang="en-US" dirty="0" smtClean="0">
                <a:latin typeface="NikozshBan"/>
              </a:rPr>
              <a:t/>
            </a:r>
            <a:br>
              <a:rPr lang="en-US" dirty="0" smtClean="0">
                <a:latin typeface="NikozshBan"/>
              </a:rPr>
            </a:br>
            <a:r>
              <a:rPr lang="en-US" dirty="0" err="1" smtClean="0">
                <a:latin typeface="NikozshBan"/>
              </a:rPr>
              <a:t>নাটোর</a:t>
            </a:r>
            <a:r>
              <a:rPr lang="en-US" dirty="0" smtClean="0">
                <a:latin typeface="NikozshBan"/>
              </a:rPr>
              <a:t> </a:t>
            </a:r>
            <a:r>
              <a:rPr lang="en-US" dirty="0" err="1" smtClean="0">
                <a:latin typeface="NikozshBan"/>
              </a:rPr>
              <a:t>সদর</a:t>
            </a:r>
            <a:r>
              <a:rPr lang="en-US" dirty="0" smtClean="0">
                <a:latin typeface="NikozshBan"/>
              </a:rPr>
              <a:t>, </a:t>
            </a:r>
            <a:r>
              <a:rPr lang="en-US" dirty="0" err="1" smtClean="0">
                <a:latin typeface="NikozshBan"/>
              </a:rPr>
              <a:t>নাটোর</a:t>
            </a:r>
            <a:endParaRPr lang="en-US" dirty="0">
              <a:latin typeface="NikozshBan"/>
            </a:endParaRPr>
          </a:p>
        </p:txBody>
      </p:sp>
      <p:pic>
        <p:nvPicPr>
          <p:cNvPr id="4" name="Picture 2" descr="C:\Users\tc\Desktop\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498176"/>
            <a:ext cx="9144000" cy="53467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4376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3731" y="990600"/>
            <a:ext cx="8229600" cy="1371600"/>
          </a:xfrm>
        </p:spPr>
        <p:txBody>
          <a:bodyPr>
            <a:normAutofit fontScale="90000"/>
          </a:bodyPr>
          <a:lstStyle/>
          <a:p>
            <a:r>
              <a:rPr lang="en-US" sz="7200" b="1" dirty="0" err="1" smtClean="0">
                <a:latin typeface="NikozshBan"/>
              </a:rPr>
              <a:t>বিষয়ঃ</a:t>
            </a:r>
            <a:r>
              <a:rPr lang="en-US" sz="7200" b="1" dirty="0" smtClean="0">
                <a:latin typeface="NikozshBan"/>
              </a:rPr>
              <a:t> </a:t>
            </a:r>
            <a:r>
              <a:rPr lang="en-US" sz="7200" b="1" dirty="0" err="1" smtClean="0">
                <a:latin typeface="NikozshBan"/>
              </a:rPr>
              <a:t>অর্থনীতি</a:t>
            </a:r>
            <a:r>
              <a:rPr lang="en-US" sz="7200" b="1" dirty="0" smtClean="0">
                <a:latin typeface="NikozshBan"/>
              </a:rPr>
              <a:t> </a:t>
            </a:r>
            <a:r>
              <a:rPr lang="en-US" sz="7200" b="1" dirty="0" err="1" smtClean="0">
                <a:latin typeface="NikozshBan"/>
              </a:rPr>
              <a:t>প্রথম</a:t>
            </a:r>
            <a:r>
              <a:rPr lang="en-US" sz="7200" b="1" dirty="0" smtClean="0">
                <a:latin typeface="NikozshBan"/>
              </a:rPr>
              <a:t> </a:t>
            </a:r>
            <a:r>
              <a:rPr lang="en-US" sz="7200" b="1" dirty="0" err="1" smtClean="0">
                <a:latin typeface="NikozshBan"/>
              </a:rPr>
              <a:t>পত্র</a:t>
            </a:r>
            <a:endParaRPr lang="en-US" sz="7200" b="1" dirty="0">
              <a:latin typeface="NikozshBan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463731" y="2590800"/>
            <a:ext cx="82296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 err="1" smtClean="0">
                <a:latin typeface="NikozshBan"/>
              </a:rPr>
              <a:t>শ্রেণিঃ</a:t>
            </a:r>
            <a:r>
              <a:rPr lang="en-US" sz="6000" b="1" dirty="0">
                <a:latin typeface="NikozshBan"/>
              </a:rPr>
              <a:t> </a:t>
            </a:r>
            <a:r>
              <a:rPr lang="en-US" sz="6000" b="1" dirty="0" err="1" smtClean="0">
                <a:latin typeface="NikozshBan"/>
              </a:rPr>
              <a:t>একাদশ</a:t>
            </a:r>
            <a:endParaRPr lang="en-US" sz="6000" b="1" dirty="0">
              <a:latin typeface="NikozshBan"/>
            </a:endParaRP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685800" y="4343400"/>
            <a:ext cx="82296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dirty="0" err="1" smtClean="0">
                <a:latin typeface="NikozshBan"/>
              </a:rPr>
              <a:t>বিষয়</a:t>
            </a:r>
            <a:r>
              <a:rPr lang="en-US" sz="6600" b="1" dirty="0" smtClean="0">
                <a:latin typeface="NikozshBan"/>
              </a:rPr>
              <a:t> </a:t>
            </a:r>
            <a:r>
              <a:rPr lang="en-US" sz="6600" b="1" dirty="0" err="1" smtClean="0">
                <a:latin typeface="NikozshBan"/>
              </a:rPr>
              <a:t>কোডঃ</a:t>
            </a:r>
            <a:r>
              <a:rPr lang="en-US" sz="6600" b="1" dirty="0" smtClean="0">
                <a:latin typeface="NikozshBan"/>
              </a:rPr>
              <a:t> ১০৯</a:t>
            </a:r>
            <a:endParaRPr lang="en-US" sz="6600" b="1" dirty="0">
              <a:latin typeface="NikozshBan"/>
            </a:endParaRPr>
          </a:p>
        </p:txBody>
      </p:sp>
    </p:spTree>
    <p:extLst>
      <p:ext uri="{BB962C8B-B14F-4D97-AF65-F5344CB8AC3E}">
        <p14:creationId xmlns:p14="http://schemas.microsoft.com/office/powerpoint/2010/main" val="25740990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463731" y="990600"/>
            <a:ext cx="8229600" cy="1752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800" b="1" dirty="0" err="1" smtClean="0">
                <a:latin typeface="NikozshBan"/>
              </a:rPr>
              <a:t>তৃতীয়</a:t>
            </a:r>
            <a:r>
              <a:rPr lang="en-US" sz="8800" b="1" dirty="0" smtClean="0">
                <a:latin typeface="NikozshBan"/>
              </a:rPr>
              <a:t> </a:t>
            </a:r>
            <a:r>
              <a:rPr lang="en-US" sz="8800" b="1" dirty="0" err="1" smtClean="0">
                <a:latin typeface="NikozshBan"/>
              </a:rPr>
              <a:t>অধ্যায়</a:t>
            </a:r>
            <a:endParaRPr lang="en-US" sz="8800" b="1" dirty="0">
              <a:latin typeface="NikozshBan"/>
            </a:endParaRP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0" y="3048000"/>
            <a:ext cx="91440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dirty="0" err="1" smtClean="0">
                <a:latin typeface="NikozshBan"/>
              </a:rPr>
              <a:t>উৎপাদন</a:t>
            </a:r>
            <a:r>
              <a:rPr lang="en-US" sz="6600" b="1" dirty="0" smtClean="0">
                <a:latin typeface="NikozshBan"/>
              </a:rPr>
              <a:t>, </a:t>
            </a:r>
            <a:r>
              <a:rPr lang="en-US" sz="6600" b="1" dirty="0" err="1" smtClean="0">
                <a:latin typeface="NikozshBan"/>
              </a:rPr>
              <a:t>উৎপাদন</a:t>
            </a:r>
            <a:r>
              <a:rPr lang="en-US" sz="6600" b="1" dirty="0" smtClean="0">
                <a:latin typeface="NikozshBan"/>
              </a:rPr>
              <a:t> </a:t>
            </a:r>
            <a:r>
              <a:rPr lang="en-US" sz="6600" b="1" dirty="0" err="1" smtClean="0">
                <a:latin typeface="NikozshBan"/>
              </a:rPr>
              <a:t>ব্যয়</a:t>
            </a:r>
            <a:r>
              <a:rPr lang="en-US" sz="6600" b="1" dirty="0" smtClean="0">
                <a:latin typeface="NikozshBan"/>
              </a:rPr>
              <a:t> ও </a:t>
            </a:r>
            <a:r>
              <a:rPr lang="en-US" sz="6600" b="1" dirty="0" err="1" smtClean="0">
                <a:latin typeface="NikozshBan"/>
              </a:rPr>
              <a:t>আয়</a:t>
            </a:r>
            <a:endParaRPr lang="en-US" sz="6600" b="1" dirty="0">
              <a:latin typeface="NikozshBan"/>
            </a:endParaRPr>
          </a:p>
        </p:txBody>
      </p:sp>
    </p:spTree>
    <p:extLst>
      <p:ext uri="{BB962C8B-B14F-4D97-AF65-F5344CB8AC3E}">
        <p14:creationId xmlns:p14="http://schemas.microsoft.com/office/powerpoint/2010/main" val="28663469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914400"/>
          </a:xfrm>
        </p:spPr>
        <p:txBody>
          <a:bodyPr>
            <a:noAutofit/>
          </a:bodyPr>
          <a:lstStyle/>
          <a:p>
            <a:r>
              <a:rPr lang="en-US" sz="6000" b="1" dirty="0" err="1" smtClean="0">
                <a:latin typeface="NikozshBan"/>
              </a:rPr>
              <a:t>আজকের</a:t>
            </a:r>
            <a:r>
              <a:rPr lang="en-US" sz="6000" b="1" dirty="0" smtClean="0">
                <a:latin typeface="NikozshBan"/>
              </a:rPr>
              <a:t> </a:t>
            </a:r>
            <a:r>
              <a:rPr lang="en-US" sz="6000" b="1" dirty="0" err="1" smtClean="0">
                <a:latin typeface="NikozshBan"/>
              </a:rPr>
              <a:t>আলোচনায়</a:t>
            </a:r>
            <a:r>
              <a:rPr lang="en-US" sz="6000" b="1" dirty="0" smtClean="0">
                <a:latin typeface="NikozshBan"/>
              </a:rPr>
              <a:t> </a:t>
            </a:r>
            <a:r>
              <a:rPr lang="en-US" sz="6000" b="1" dirty="0" err="1" smtClean="0">
                <a:latin typeface="NikozshBan"/>
              </a:rPr>
              <a:t>যা</a:t>
            </a:r>
            <a:r>
              <a:rPr lang="en-US" sz="6000" b="1" dirty="0" smtClean="0">
                <a:latin typeface="NikozshBan"/>
              </a:rPr>
              <a:t> </a:t>
            </a:r>
            <a:r>
              <a:rPr lang="en-US" sz="6000" b="1" dirty="0" err="1" smtClean="0">
                <a:latin typeface="NikozshBan"/>
              </a:rPr>
              <a:t>থাকবে</a:t>
            </a:r>
            <a:endParaRPr lang="en-US" sz="6000" b="1" dirty="0">
              <a:latin typeface="NikozshBan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463731" y="2057400"/>
            <a:ext cx="8229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latin typeface="NikozshBan"/>
              </a:rPr>
              <a:t>১। </a:t>
            </a:r>
            <a:r>
              <a:rPr lang="en-US" sz="2800" b="1" dirty="0" err="1" smtClean="0">
                <a:latin typeface="NikozshBan"/>
              </a:rPr>
              <a:t>ফার্মের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মোট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স্থির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ব্যয়</a:t>
            </a:r>
            <a:r>
              <a:rPr lang="en-US" sz="2800" b="1" dirty="0" smtClean="0">
                <a:latin typeface="NikozshBan"/>
              </a:rPr>
              <a:t>(TFC) </a:t>
            </a:r>
            <a:r>
              <a:rPr lang="en-US" sz="2800" b="1" dirty="0" err="1" smtClean="0">
                <a:latin typeface="NikozshBan"/>
              </a:rPr>
              <a:t>কাকে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বলে</a:t>
            </a:r>
            <a:r>
              <a:rPr lang="en-US" sz="2800" b="1" dirty="0" smtClean="0">
                <a:latin typeface="NikozshBan"/>
              </a:rPr>
              <a:t>?</a:t>
            </a:r>
          </a:p>
          <a:p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চিত্রসহ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ব্যাখ্যা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দাও</a:t>
            </a:r>
            <a:r>
              <a:rPr lang="en-US" sz="2800" b="1" dirty="0" smtClean="0">
                <a:latin typeface="NikozshBan"/>
              </a:rPr>
              <a:t>।</a:t>
            </a:r>
            <a:endParaRPr lang="en-US" sz="2800" b="1" dirty="0">
              <a:latin typeface="NikozshBan"/>
            </a:endParaRP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228600" y="3124200"/>
            <a:ext cx="88392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NikozshBan"/>
              </a:rPr>
              <a:t>২</a:t>
            </a:r>
            <a:r>
              <a:rPr lang="en-US" sz="2800" b="1" dirty="0" smtClean="0">
                <a:latin typeface="NikozshBan"/>
              </a:rPr>
              <a:t>। </a:t>
            </a:r>
            <a:r>
              <a:rPr lang="en-US" sz="2800" b="1" dirty="0" err="1" smtClean="0">
                <a:latin typeface="NikozshBan"/>
              </a:rPr>
              <a:t>ফার্মের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মোট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পরিবর্তনীয়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ব্যয়</a:t>
            </a:r>
            <a:r>
              <a:rPr lang="en-US" sz="2800" b="1" dirty="0" smtClean="0">
                <a:latin typeface="NikozshBan"/>
              </a:rPr>
              <a:t>(TVC) </a:t>
            </a:r>
            <a:r>
              <a:rPr lang="en-US" sz="2800" b="1" dirty="0" err="1" smtClean="0">
                <a:latin typeface="NikozshBan"/>
              </a:rPr>
              <a:t>কাকে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বলে</a:t>
            </a:r>
            <a:r>
              <a:rPr lang="en-US" sz="2800" b="1" dirty="0" smtClean="0">
                <a:latin typeface="NikozshBan"/>
              </a:rPr>
              <a:t>? </a:t>
            </a:r>
            <a:r>
              <a:rPr lang="en-US" sz="2800" b="1" dirty="0" err="1" smtClean="0">
                <a:latin typeface="NikozshBan"/>
              </a:rPr>
              <a:t>চিত্রসহ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ব্যাখ্যা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দাও</a:t>
            </a:r>
            <a:r>
              <a:rPr lang="en-US" sz="2800" b="1" dirty="0" smtClean="0">
                <a:latin typeface="NikozshBan"/>
              </a:rPr>
              <a:t>।</a:t>
            </a:r>
            <a:endParaRPr lang="en-US" sz="2800" b="1" dirty="0">
              <a:latin typeface="NikozshBan"/>
            </a:endParaRPr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0" y="4343400"/>
            <a:ext cx="91440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latin typeface="NikozshBan"/>
              </a:rPr>
              <a:t>৩</a:t>
            </a:r>
            <a:r>
              <a:rPr lang="en-US" sz="2400" b="1" dirty="0" smtClean="0">
                <a:latin typeface="NikozshBan"/>
              </a:rPr>
              <a:t>। </a:t>
            </a:r>
            <a:r>
              <a:rPr lang="en-US" sz="2400" b="1" dirty="0" err="1" smtClean="0">
                <a:latin typeface="NikozshBan"/>
              </a:rPr>
              <a:t>ফার্মের</a:t>
            </a:r>
            <a:r>
              <a:rPr lang="en-US" sz="2400" b="1" dirty="0" smtClean="0">
                <a:latin typeface="NikozshBan"/>
              </a:rPr>
              <a:t> </a:t>
            </a:r>
            <a:r>
              <a:rPr lang="en-US" sz="2400" b="1" dirty="0" err="1" smtClean="0">
                <a:latin typeface="NikozshBan"/>
              </a:rPr>
              <a:t>স্বল্পকালীন</a:t>
            </a:r>
            <a:r>
              <a:rPr lang="en-US" sz="2400" b="1" dirty="0">
                <a:latin typeface="NikozshBan"/>
              </a:rPr>
              <a:t> </a:t>
            </a:r>
            <a:r>
              <a:rPr lang="en-US" sz="2400" b="1" dirty="0" err="1" smtClean="0">
                <a:latin typeface="NikozshBan"/>
              </a:rPr>
              <a:t>মোট</a:t>
            </a:r>
            <a:r>
              <a:rPr lang="en-US" sz="2400" b="1" dirty="0" smtClean="0">
                <a:latin typeface="NikozshBan"/>
              </a:rPr>
              <a:t> </a:t>
            </a:r>
            <a:r>
              <a:rPr lang="en-US" sz="2400" b="1" dirty="0" err="1" smtClean="0">
                <a:latin typeface="NikozshBan"/>
              </a:rPr>
              <a:t>ব্যয়</a:t>
            </a:r>
            <a:r>
              <a:rPr lang="en-US" sz="2400" b="1" dirty="0" smtClean="0">
                <a:latin typeface="NikozshBan"/>
              </a:rPr>
              <a:t>(STC or TC) </a:t>
            </a:r>
            <a:r>
              <a:rPr lang="en-US" sz="2400" b="1" dirty="0" err="1" smtClean="0">
                <a:latin typeface="NikozshBan"/>
              </a:rPr>
              <a:t>কাকে</a:t>
            </a:r>
            <a:r>
              <a:rPr lang="en-US" sz="2400" b="1" dirty="0" smtClean="0">
                <a:latin typeface="NikozshBan"/>
              </a:rPr>
              <a:t> </a:t>
            </a:r>
            <a:r>
              <a:rPr lang="en-US" sz="2400" b="1" dirty="0" err="1" smtClean="0">
                <a:latin typeface="NikozshBan"/>
              </a:rPr>
              <a:t>বলে</a:t>
            </a:r>
            <a:r>
              <a:rPr lang="en-US" sz="2400" b="1" dirty="0" smtClean="0">
                <a:latin typeface="NikozshBan"/>
              </a:rPr>
              <a:t>? </a:t>
            </a:r>
            <a:r>
              <a:rPr lang="en-US" sz="2400" b="1" dirty="0" err="1" smtClean="0">
                <a:latin typeface="NikozshBan"/>
              </a:rPr>
              <a:t>চিত্রসহ</a:t>
            </a:r>
            <a:r>
              <a:rPr lang="en-US" sz="2400" b="1" dirty="0" smtClean="0">
                <a:latin typeface="NikozshBan"/>
              </a:rPr>
              <a:t> </a:t>
            </a:r>
            <a:r>
              <a:rPr lang="en-US" sz="2400" b="1" dirty="0" err="1" smtClean="0">
                <a:latin typeface="NikozshBan"/>
              </a:rPr>
              <a:t>ব্যাখ্যা</a:t>
            </a:r>
            <a:r>
              <a:rPr lang="en-US" sz="2400" b="1" dirty="0" smtClean="0">
                <a:latin typeface="NikozshBan"/>
              </a:rPr>
              <a:t> </a:t>
            </a:r>
            <a:r>
              <a:rPr lang="en-US" sz="2400" b="1" dirty="0" err="1" smtClean="0">
                <a:latin typeface="NikozshBan"/>
              </a:rPr>
              <a:t>দাও</a:t>
            </a:r>
            <a:r>
              <a:rPr lang="en-US" sz="2400" b="1" dirty="0" smtClean="0">
                <a:latin typeface="NikozshBan"/>
              </a:rPr>
              <a:t>।</a:t>
            </a:r>
            <a:endParaRPr lang="en-US" sz="2400" b="1" dirty="0">
              <a:latin typeface="NikozshBan"/>
            </a:endParaRPr>
          </a:p>
        </p:txBody>
      </p:sp>
    </p:spTree>
    <p:extLst>
      <p:ext uri="{BB962C8B-B14F-4D97-AF65-F5344CB8AC3E}">
        <p14:creationId xmlns:p14="http://schemas.microsoft.com/office/powerpoint/2010/main" val="29537515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914400"/>
          </a:xfrm>
        </p:spPr>
        <p:txBody>
          <a:bodyPr>
            <a:noAutofit/>
          </a:bodyPr>
          <a:lstStyle/>
          <a:p>
            <a:r>
              <a:rPr lang="en-US" sz="6000" b="1" dirty="0" err="1" smtClean="0">
                <a:latin typeface="NikozshBan"/>
              </a:rPr>
              <a:t>আজকের</a:t>
            </a:r>
            <a:r>
              <a:rPr lang="en-US" sz="6000" b="1" dirty="0" smtClean="0">
                <a:latin typeface="NikozshBan"/>
              </a:rPr>
              <a:t> </a:t>
            </a:r>
            <a:r>
              <a:rPr lang="en-US" sz="6000" b="1" dirty="0" err="1" smtClean="0">
                <a:latin typeface="NikozshBan"/>
              </a:rPr>
              <a:t>আলোচনায়</a:t>
            </a:r>
            <a:r>
              <a:rPr lang="en-US" sz="6000" b="1" dirty="0" smtClean="0">
                <a:latin typeface="NikozshBan"/>
              </a:rPr>
              <a:t> </a:t>
            </a:r>
            <a:r>
              <a:rPr lang="en-US" sz="6000" b="1" dirty="0" err="1" smtClean="0">
                <a:latin typeface="NikozshBan"/>
              </a:rPr>
              <a:t>যা</a:t>
            </a:r>
            <a:r>
              <a:rPr lang="en-US" sz="6000" b="1" dirty="0" smtClean="0">
                <a:latin typeface="NikozshBan"/>
              </a:rPr>
              <a:t> </a:t>
            </a:r>
            <a:r>
              <a:rPr lang="en-US" sz="6000" b="1" dirty="0" err="1" smtClean="0">
                <a:latin typeface="NikozshBan"/>
              </a:rPr>
              <a:t>থাকবে</a:t>
            </a:r>
            <a:endParaRPr lang="en-US" sz="6000" b="1" dirty="0">
              <a:latin typeface="NikozshBan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463731" y="2057400"/>
            <a:ext cx="8229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latin typeface="NikozshBan"/>
              </a:rPr>
              <a:t>১। </a:t>
            </a:r>
            <a:r>
              <a:rPr lang="en-US" sz="2800" b="1" dirty="0" err="1" smtClean="0">
                <a:latin typeface="NikozshBan"/>
              </a:rPr>
              <a:t>ফার্মের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মোট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স্থির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ব্যয়</a:t>
            </a:r>
            <a:r>
              <a:rPr lang="en-US" sz="2800" b="1" dirty="0" smtClean="0">
                <a:latin typeface="NikozshBan"/>
              </a:rPr>
              <a:t>(TFC) </a:t>
            </a:r>
            <a:r>
              <a:rPr lang="en-US" sz="2800" b="1" dirty="0" err="1" smtClean="0">
                <a:latin typeface="NikozshBan"/>
              </a:rPr>
              <a:t>কাকে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বলে</a:t>
            </a:r>
            <a:r>
              <a:rPr lang="en-US" sz="2800" b="1" dirty="0" smtClean="0">
                <a:latin typeface="NikozshBan"/>
              </a:rPr>
              <a:t>?</a:t>
            </a:r>
          </a:p>
          <a:p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চিত্রসহ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ব্যাখ্যা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দাও</a:t>
            </a:r>
            <a:r>
              <a:rPr lang="en-US" sz="2800" b="1" dirty="0" smtClean="0">
                <a:latin typeface="NikozshBan"/>
              </a:rPr>
              <a:t>।</a:t>
            </a:r>
            <a:endParaRPr lang="en-US" sz="2800" b="1" dirty="0">
              <a:latin typeface="NikozshBan"/>
            </a:endParaRP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228600" y="3124200"/>
            <a:ext cx="88392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NikozshBan"/>
              </a:rPr>
              <a:t>২</a:t>
            </a:r>
            <a:r>
              <a:rPr lang="en-US" sz="2800" b="1" dirty="0" smtClean="0">
                <a:latin typeface="NikozshBan"/>
              </a:rPr>
              <a:t>। </a:t>
            </a:r>
            <a:r>
              <a:rPr lang="en-US" sz="2800" b="1" dirty="0" err="1" smtClean="0">
                <a:latin typeface="NikozshBan"/>
              </a:rPr>
              <a:t>ফার্মের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মোট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পরিবর্তনীয়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ব্যয়</a:t>
            </a:r>
            <a:r>
              <a:rPr lang="en-US" sz="2800" b="1" dirty="0" smtClean="0">
                <a:latin typeface="NikozshBan"/>
              </a:rPr>
              <a:t>(TVC) </a:t>
            </a:r>
            <a:r>
              <a:rPr lang="en-US" sz="2800" b="1" dirty="0" err="1" smtClean="0">
                <a:latin typeface="NikozshBan"/>
              </a:rPr>
              <a:t>কাকে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বলে</a:t>
            </a:r>
            <a:r>
              <a:rPr lang="en-US" sz="2800" b="1" dirty="0" smtClean="0">
                <a:latin typeface="NikozshBan"/>
              </a:rPr>
              <a:t>? </a:t>
            </a:r>
            <a:r>
              <a:rPr lang="en-US" sz="2800" b="1" dirty="0" err="1" smtClean="0">
                <a:latin typeface="NikozshBan"/>
              </a:rPr>
              <a:t>চিত্রসহ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ব্যাখ্যা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দাও</a:t>
            </a:r>
            <a:r>
              <a:rPr lang="en-US" sz="2800" b="1" dirty="0" smtClean="0">
                <a:latin typeface="NikozshBan"/>
              </a:rPr>
              <a:t>।</a:t>
            </a:r>
            <a:endParaRPr lang="en-US" sz="2800" b="1" dirty="0">
              <a:latin typeface="NikozshBan"/>
            </a:endParaRPr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0" y="4343400"/>
            <a:ext cx="91440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latin typeface="NikozshBan"/>
              </a:rPr>
              <a:t>৩</a:t>
            </a:r>
            <a:r>
              <a:rPr lang="en-US" sz="2400" b="1" dirty="0" smtClean="0">
                <a:latin typeface="NikozshBan"/>
              </a:rPr>
              <a:t>। </a:t>
            </a:r>
            <a:r>
              <a:rPr lang="en-US" sz="2400" b="1" dirty="0" err="1" smtClean="0">
                <a:latin typeface="NikozshBan"/>
              </a:rPr>
              <a:t>ফার্মের</a:t>
            </a:r>
            <a:r>
              <a:rPr lang="en-US" sz="2400" b="1" dirty="0" smtClean="0">
                <a:latin typeface="NikozshBan"/>
              </a:rPr>
              <a:t> </a:t>
            </a:r>
            <a:r>
              <a:rPr lang="en-US" sz="2400" b="1" dirty="0" err="1" smtClean="0">
                <a:latin typeface="NikozshBan"/>
              </a:rPr>
              <a:t>স্বল্পকালীন</a:t>
            </a:r>
            <a:r>
              <a:rPr lang="en-US" sz="2400" b="1" dirty="0">
                <a:latin typeface="NikozshBan"/>
              </a:rPr>
              <a:t> </a:t>
            </a:r>
            <a:r>
              <a:rPr lang="en-US" sz="2400" b="1" dirty="0" err="1" smtClean="0">
                <a:latin typeface="NikozshBan"/>
              </a:rPr>
              <a:t>মোট</a:t>
            </a:r>
            <a:r>
              <a:rPr lang="en-US" sz="2400" b="1" dirty="0" smtClean="0">
                <a:latin typeface="NikozshBan"/>
              </a:rPr>
              <a:t> </a:t>
            </a:r>
            <a:r>
              <a:rPr lang="en-US" sz="2400" b="1" dirty="0" err="1" smtClean="0">
                <a:latin typeface="NikozshBan"/>
              </a:rPr>
              <a:t>ব্যয়</a:t>
            </a:r>
            <a:r>
              <a:rPr lang="en-US" sz="2400" b="1" dirty="0" smtClean="0">
                <a:latin typeface="NikozshBan"/>
              </a:rPr>
              <a:t>(STC or TC) </a:t>
            </a:r>
            <a:r>
              <a:rPr lang="en-US" sz="2400" b="1" dirty="0" err="1" smtClean="0">
                <a:latin typeface="NikozshBan"/>
              </a:rPr>
              <a:t>কাকে</a:t>
            </a:r>
            <a:r>
              <a:rPr lang="en-US" sz="2400" b="1" dirty="0" smtClean="0">
                <a:latin typeface="NikozshBan"/>
              </a:rPr>
              <a:t> </a:t>
            </a:r>
            <a:r>
              <a:rPr lang="en-US" sz="2400" b="1" dirty="0" err="1" smtClean="0">
                <a:latin typeface="NikozshBan"/>
              </a:rPr>
              <a:t>বলে</a:t>
            </a:r>
            <a:r>
              <a:rPr lang="en-US" sz="2400" b="1" dirty="0" smtClean="0">
                <a:latin typeface="NikozshBan"/>
              </a:rPr>
              <a:t>? </a:t>
            </a:r>
            <a:r>
              <a:rPr lang="en-US" sz="2400" b="1" dirty="0" err="1" smtClean="0">
                <a:latin typeface="NikozshBan"/>
              </a:rPr>
              <a:t>চিত্রসহ</a:t>
            </a:r>
            <a:r>
              <a:rPr lang="en-US" sz="2400" b="1" dirty="0" smtClean="0">
                <a:latin typeface="NikozshBan"/>
              </a:rPr>
              <a:t> </a:t>
            </a:r>
            <a:r>
              <a:rPr lang="en-US" sz="2400" b="1" dirty="0" err="1" smtClean="0">
                <a:latin typeface="NikozshBan"/>
              </a:rPr>
              <a:t>ব্যাখ্যা</a:t>
            </a:r>
            <a:r>
              <a:rPr lang="en-US" sz="2400" b="1" dirty="0" smtClean="0">
                <a:latin typeface="NikozshBan"/>
              </a:rPr>
              <a:t> </a:t>
            </a:r>
            <a:r>
              <a:rPr lang="en-US" sz="2400" b="1" dirty="0" err="1" smtClean="0">
                <a:latin typeface="NikozshBan"/>
              </a:rPr>
              <a:t>দাও</a:t>
            </a:r>
            <a:r>
              <a:rPr lang="en-US" sz="2400" b="1" dirty="0" smtClean="0">
                <a:latin typeface="NikozshBan"/>
              </a:rPr>
              <a:t>।</a:t>
            </a:r>
            <a:endParaRPr lang="en-US" sz="2400" b="1" dirty="0">
              <a:latin typeface="NikozshBan"/>
            </a:endParaRPr>
          </a:p>
        </p:txBody>
      </p:sp>
    </p:spTree>
    <p:extLst>
      <p:ext uri="{BB962C8B-B14F-4D97-AF65-F5344CB8AC3E}">
        <p14:creationId xmlns:p14="http://schemas.microsoft.com/office/powerpoint/2010/main" val="38617970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1981200"/>
            <a:ext cx="5486400" cy="1066800"/>
          </a:xfrm>
        </p:spPr>
        <p:txBody>
          <a:bodyPr>
            <a:noAutofit/>
          </a:bodyPr>
          <a:lstStyle/>
          <a:p>
            <a:r>
              <a:rPr lang="en-US" sz="6600" b="1" dirty="0" err="1" smtClean="0">
                <a:latin typeface="NikozshBan"/>
              </a:rPr>
              <a:t>উপস্থাপনায়</a:t>
            </a:r>
            <a:endParaRPr lang="en-US" sz="6600" b="1" dirty="0">
              <a:latin typeface="NikozshBan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457200" y="3124200"/>
            <a:ext cx="4724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err="1" smtClean="0">
                <a:latin typeface="NikozshBan"/>
              </a:rPr>
              <a:t>বিলাস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কুমার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মন্ডল</a:t>
            </a:r>
            <a:endParaRPr lang="en-US" sz="3600" b="1" dirty="0">
              <a:latin typeface="NikozshBan"/>
            </a:endParaRP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1066800" y="3733800"/>
            <a:ext cx="33528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err="1" smtClean="0">
                <a:latin typeface="NikozshBan"/>
              </a:rPr>
              <a:t>প্রভাষক</a:t>
            </a:r>
            <a:r>
              <a:rPr lang="en-US" sz="2800" b="1" dirty="0" smtClean="0">
                <a:latin typeface="NikozshBan"/>
              </a:rPr>
              <a:t>(</a:t>
            </a:r>
            <a:r>
              <a:rPr lang="en-US" sz="2800" b="1" dirty="0" err="1" smtClean="0">
                <a:latin typeface="NikozshBan"/>
              </a:rPr>
              <a:t>অর্থনীতি</a:t>
            </a:r>
            <a:r>
              <a:rPr lang="en-US" sz="2800" b="1" dirty="0" smtClean="0">
                <a:latin typeface="NikozshBan"/>
              </a:rPr>
              <a:t>)</a:t>
            </a:r>
            <a:endParaRPr lang="en-US" sz="2800" b="1" dirty="0">
              <a:latin typeface="NikozshBan"/>
            </a:endParaRP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457200" y="4572000"/>
            <a:ext cx="82296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>
                <a:latin typeface="NikozshBan"/>
              </a:rPr>
              <a:t>দত্তপাড়া</a:t>
            </a:r>
            <a:r>
              <a:rPr lang="en-US" dirty="0" smtClean="0">
                <a:latin typeface="NikozshBan"/>
              </a:rPr>
              <a:t> </a:t>
            </a:r>
            <a:r>
              <a:rPr lang="en-US" dirty="0" err="1" smtClean="0">
                <a:latin typeface="NikozshBan"/>
              </a:rPr>
              <a:t>মডেল</a:t>
            </a:r>
            <a:r>
              <a:rPr lang="en-US" dirty="0" smtClean="0">
                <a:latin typeface="NikozshBan"/>
              </a:rPr>
              <a:t> </a:t>
            </a:r>
            <a:r>
              <a:rPr lang="en-US" dirty="0" err="1" smtClean="0">
                <a:latin typeface="NikozshBan"/>
              </a:rPr>
              <a:t>ডিগ্রি</a:t>
            </a:r>
            <a:r>
              <a:rPr lang="en-US" dirty="0" smtClean="0">
                <a:latin typeface="NikozshBan"/>
              </a:rPr>
              <a:t> </a:t>
            </a:r>
            <a:r>
              <a:rPr lang="en-US" dirty="0" err="1" smtClean="0">
                <a:latin typeface="NikozshBan"/>
              </a:rPr>
              <a:t>কলেজ</a:t>
            </a:r>
            <a:r>
              <a:rPr lang="en-US" dirty="0" smtClean="0">
                <a:latin typeface="NikozshBan"/>
              </a:rPr>
              <a:t/>
            </a:r>
            <a:br>
              <a:rPr lang="en-US" dirty="0" smtClean="0">
                <a:latin typeface="NikozshBan"/>
              </a:rPr>
            </a:br>
            <a:r>
              <a:rPr lang="en-US" dirty="0" err="1" smtClean="0">
                <a:latin typeface="NikozshBan"/>
              </a:rPr>
              <a:t>নাটোর</a:t>
            </a:r>
            <a:r>
              <a:rPr lang="en-US" dirty="0" smtClean="0">
                <a:latin typeface="NikozshBan"/>
              </a:rPr>
              <a:t> </a:t>
            </a:r>
            <a:r>
              <a:rPr lang="en-US" dirty="0" err="1" smtClean="0">
                <a:latin typeface="NikozshBan"/>
              </a:rPr>
              <a:t>সদর</a:t>
            </a:r>
            <a:r>
              <a:rPr lang="en-US" dirty="0" smtClean="0">
                <a:latin typeface="NikozshBan"/>
              </a:rPr>
              <a:t>, </a:t>
            </a:r>
            <a:r>
              <a:rPr lang="en-US" dirty="0" err="1" smtClean="0">
                <a:latin typeface="NikozshBan"/>
              </a:rPr>
              <a:t>নাটোর</a:t>
            </a:r>
            <a:endParaRPr lang="en-US" dirty="0">
              <a:latin typeface="NikozshBan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781594"/>
            <a:ext cx="3124200" cy="302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66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3058391" y="2438400"/>
            <a:ext cx="2895600" cy="1828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r>
              <a:rPr lang="en-US" sz="3600" b="1" dirty="0" smtClean="0"/>
              <a:t>‍STC </a:t>
            </a:r>
            <a:r>
              <a:rPr lang="en-US" sz="3600" b="1" dirty="0" err="1" smtClean="0"/>
              <a:t>বা</a:t>
            </a:r>
            <a:r>
              <a:rPr lang="en-US" sz="3600" b="1" dirty="0" smtClean="0"/>
              <a:t> TC</a:t>
            </a:r>
            <a:endParaRPr lang="en-US" sz="3600" b="1" dirty="0"/>
          </a:p>
        </p:txBody>
      </p:sp>
      <p:sp>
        <p:nvSpPr>
          <p:cNvPr id="7" name="Oval 6"/>
          <p:cNvSpPr/>
          <p:nvPr/>
        </p:nvSpPr>
        <p:spPr>
          <a:xfrm>
            <a:off x="3325091" y="228600"/>
            <a:ext cx="2362199" cy="2057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</a:rPr>
              <a:t>TFC + TVC</a:t>
            </a:r>
            <a:endParaRPr lang="en-US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8950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3.33333E-6 C 0.1974 -3.33333E-6 0.35851 0.15047 0.35851 0.33611 C 0.35851 0.52153 0.1974 0.67223 2.77778E-7 0.67223 C -0.19757 0.67223 -0.35816 0.52153 -0.35816 0.33611 C -0.35816 0.15047 -0.19757 -3.33333E-6 2.77778E-7 -3.33333E-6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3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2133600"/>
          </a:xfrm>
        </p:spPr>
        <p:txBody>
          <a:bodyPr>
            <a:normAutofit/>
          </a:bodyPr>
          <a:lstStyle/>
          <a:p>
            <a:r>
              <a:rPr lang="en-US" sz="8000" b="1" dirty="0" err="1" smtClean="0">
                <a:latin typeface="NikozshBan"/>
              </a:rPr>
              <a:t>এখন</a:t>
            </a:r>
            <a:r>
              <a:rPr lang="en-US" sz="8000" b="1" dirty="0" smtClean="0">
                <a:latin typeface="NikozshBan"/>
              </a:rPr>
              <a:t> </a:t>
            </a:r>
            <a:r>
              <a:rPr lang="en-US" sz="8000" b="1" dirty="0" err="1" smtClean="0">
                <a:latin typeface="NikozshBan"/>
              </a:rPr>
              <a:t>আলোচনা</a:t>
            </a:r>
            <a:endParaRPr lang="en-US" sz="8000" b="1" dirty="0">
              <a:latin typeface="NikozshBan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0" y="3352800"/>
            <a:ext cx="9144000" cy="1752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>
                <a:latin typeface="NikozshBan"/>
              </a:rPr>
              <a:t>১। </a:t>
            </a:r>
            <a:r>
              <a:rPr lang="en-US" sz="4000" b="1" dirty="0" err="1" smtClean="0">
                <a:latin typeface="NikozshBan"/>
              </a:rPr>
              <a:t>ফার্মের</a:t>
            </a:r>
            <a:r>
              <a:rPr lang="en-US" sz="4000" b="1" dirty="0" smtClean="0">
                <a:latin typeface="NikozshBan"/>
              </a:rPr>
              <a:t> </a:t>
            </a:r>
            <a:r>
              <a:rPr lang="en-US" sz="4000" b="1" dirty="0" err="1" smtClean="0">
                <a:latin typeface="NikozshBan"/>
              </a:rPr>
              <a:t>মোট</a:t>
            </a:r>
            <a:r>
              <a:rPr lang="en-US" sz="4000" b="1" dirty="0" smtClean="0">
                <a:latin typeface="NikozshBan"/>
              </a:rPr>
              <a:t> </a:t>
            </a:r>
            <a:r>
              <a:rPr lang="en-US" sz="4000" b="1" dirty="0" err="1" smtClean="0">
                <a:latin typeface="NikozshBan"/>
              </a:rPr>
              <a:t>স্থির</a:t>
            </a:r>
            <a:r>
              <a:rPr lang="en-US" sz="4000" b="1" dirty="0">
                <a:latin typeface="NikozshBan"/>
              </a:rPr>
              <a:t> </a:t>
            </a:r>
            <a:r>
              <a:rPr lang="en-US" sz="4000" b="1" dirty="0" err="1">
                <a:latin typeface="NikozshBan"/>
              </a:rPr>
              <a:t>ব্যয়</a:t>
            </a:r>
            <a:r>
              <a:rPr lang="en-US" sz="4000" b="1" dirty="0">
                <a:latin typeface="NikozshBan"/>
              </a:rPr>
              <a:t>(TFC</a:t>
            </a:r>
            <a:r>
              <a:rPr lang="en-US" sz="4000" b="1" dirty="0" smtClean="0">
                <a:latin typeface="NikozshBan"/>
              </a:rPr>
              <a:t>) </a:t>
            </a:r>
            <a:r>
              <a:rPr lang="en-US" sz="4000" b="1" dirty="0" err="1" smtClean="0">
                <a:latin typeface="NikozshBan"/>
              </a:rPr>
              <a:t>কাকে</a:t>
            </a:r>
            <a:r>
              <a:rPr lang="en-US" sz="4000" b="1" dirty="0" smtClean="0">
                <a:latin typeface="NikozshBan"/>
              </a:rPr>
              <a:t> </a:t>
            </a:r>
            <a:r>
              <a:rPr lang="en-US" sz="4000" b="1" dirty="0" err="1" smtClean="0">
                <a:latin typeface="NikozshBan"/>
              </a:rPr>
              <a:t>বলে</a:t>
            </a:r>
            <a:r>
              <a:rPr lang="en-US" sz="4000" b="1" dirty="0" smtClean="0">
                <a:latin typeface="NikozshBan"/>
              </a:rPr>
              <a:t>? </a:t>
            </a:r>
            <a:r>
              <a:rPr lang="en-US" sz="4000" b="1" dirty="0" err="1" smtClean="0">
                <a:latin typeface="NikozshBan"/>
              </a:rPr>
              <a:t>চিত্রসহ</a:t>
            </a:r>
            <a:r>
              <a:rPr lang="en-US" sz="4000" b="1" dirty="0" smtClean="0">
                <a:latin typeface="NikozshBan"/>
              </a:rPr>
              <a:t> </a:t>
            </a:r>
            <a:r>
              <a:rPr lang="en-US" sz="4000" b="1" dirty="0" err="1" smtClean="0">
                <a:latin typeface="NikozshBan"/>
              </a:rPr>
              <a:t>ব্যাখ্যা</a:t>
            </a:r>
            <a:r>
              <a:rPr lang="en-US" sz="4000" b="1" dirty="0" smtClean="0">
                <a:latin typeface="NikozshBan"/>
              </a:rPr>
              <a:t> </a:t>
            </a:r>
            <a:r>
              <a:rPr lang="en-US" sz="4000" b="1" dirty="0" err="1" smtClean="0">
                <a:latin typeface="NikozshBan"/>
              </a:rPr>
              <a:t>দাও</a:t>
            </a:r>
            <a:r>
              <a:rPr lang="en-US" sz="4000" b="1" dirty="0" smtClean="0">
                <a:latin typeface="NikozshBan"/>
              </a:rPr>
              <a:t>।</a:t>
            </a:r>
            <a:endParaRPr lang="en-US" sz="4000" b="1" dirty="0">
              <a:latin typeface="NikozshBan"/>
            </a:endParaRPr>
          </a:p>
        </p:txBody>
      </p:sp>
    </p:spTree>
    <p:extLst>
      <p:ext uri="{BB962C8B-B14F-4D97-AF65-F5344CB8AC3E}">
        <p14:creationId xmlns:p14="http://schemas.microsoft.com/office/powerpoint/2010/main" val="27890522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2362200"/>
          </a:xfrm>
        </p:spPr>
        <p:txBody>
          <a:bodyPr>
            <a:normAutofit fontScale="90000"/>
          </a:bodyPr>
          <a:lstStyle/>
          <a:p>
            <a:r>
              <a:rPr lang="en-US" sz="8000" b="1" dirty="0" err="1">
                <a:latin typeface="NikozshBan"/>
              </a:rPr>
              <a:t>ফার্মের</a:t>
            </a:r>
            <a:r>
              <a:rPr lang="en-US" sz="8000" b="1" dirty="0">
                <a:latin typeface="NikozshBan"/>
              </a:rPr>
              <a:t> </a:t>
            </a:r>
            <a:r>
              <a:rPr lang="en-US" sz="8000" b="1" dirty="0" err="1">
                <a:latin typeface="NikozshBan"/>
              </a:rPr>
              <a:t>মোট</a:t>
            </a:r>
            <a:r>
              <a:rPr lang="en-US" sz="8000" b="1" dirty="0">
                <a:latin typeface="NikozshBan"/>
              </a:rPr>
              <a:t> </a:t>
            </a:r>
            <a:r>
              <a:rPr lang="en-US" sz="8000" b="1" dirty="0" err="1">
                <a:latin typeface="NikozshBan"/>
              </a:rPr>
              <a:t>স্থির</a:t>
            </a:r>
            <a:r>
              <a:rPr lang="en-US" sz="8000" b="1" dirty="0">
                <a:latin typeface="NikozshBan"/>
              </a:rPr>
              <a:t> </a:t>
            </a:r>
            <a:r>
              <a:rPr lang="en-US" sz="8000" b="1" dirty="0" err="1" smtClean="0">
                <a:latin typeface="NikozshBan"/>
              </a:rPr>
              <a:t>ব্যয়</a:t>
            </a:r>
            <a:r>
              <a:rPr lang="en-US" sz="8000" b="1" dirty="0" smtClean="0">
                <a:latin typeface="NikozshBan"/>
              </a:rPr>
              <a:t>(TFC)</a:t>
            </a:r>
            <a:endParaRPr lang="en-US" sz="8000" b="1" dirty="0">
              <a:latin typeface="NikozshBan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463731" y="3352800"/>
            <a:ext cx="8229600" cy="1752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 smtClean="0">
                <a:latin typeface="NikozshBan"/>
              </a:rPr>
              <a:t>Total Fixed Cost- TFC</a:t>
            </a:r>
            <a:endParaRPr lang="en-US" sz="6000" b="1" dirty="0">
              <a:latin typeface="NikozshBan"/>
            </a:endParaRPr>
          </a:p>
        </p:txBody>
      </p:sp>
    </p:spTree>
    <p:extLst>
      <p:ext uri="{BB962C8B-B14F-4D97-AF65-F5344CB8AC3E}">
        <p14:creationId xmlns:p14="http://schemas.microsoft.com/office/powerpoint/2010/main" val="248378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685800"/>
            <a:ext cx="9144000" cy="1219200"/>
          </a:xfrm>
        </p:spPr>
        <p:txBody>
          <a:bodyPr>
            <a:noAutofit/>
          </a:bodyPr>
          <a:lstStyle/>
          <a:p>
            <a:r>
              <a:rPr lang="en-US" sz="7200" b="1" dirty="0" err="1">
                <a:latin typeface="NikozshBan"/>
              </a:rPr>
              <a:t>ফার্মের</a:t>
            </a:r>
            <a:r>
              <a:rPr lang="en-US" sz="7200" b="1" dirty="0">
                <a:latin typeface="NikozshBan"/>
              </a:rPr>
              <a:t> </a:t>
            </a:r>
            <a:r>
              <a:rPr lang="en-US" sz="7200" b="1" dirty="0" err="1">
                <a:latin typeface="NikozshBan"/>
              </a:rPr>
              <a:t>মোট</a:t>
            </a:r>
            <a:r>
              <a:rPr lang="en-US" sz="7200" b="1" dirty="0">
                <a:latin typeface="NikozshBan"/>
              </a:rPr>
              <a:t> </a:t>
            </a:r>
            <a:r>
              <a:rPr lang="en-US" sz="7200" b="1" dirty="0" err="1">
                <a:latin typeface="NikozshBan"/>
              </a:rPr>
              <a:t>স্থির</a:t>
            </a:r>
            <a:r>
              <a:rPr lang="en-US" sz="7200" b="1" dirty="0">
                <a:latin typeface="NikozshBan"/>
              </a:rPr>
              <a:t> </a:t>
            </a:r>
            <a:r>
              <a:rPr lang="en-US" sz="7200" b="1" dirty="0" err="1" smtClean="0">
                <a:latin typeface="NikozshBan"/>
              </a:rPr>
              <a:t>ব্যয়</a:t>
            </a:r>
            <a:r>
              <a:rPr lang="en-US" sz="7200" b="1" dirty="0" smtClean="0">
                <a:latin typeface="NikozshBan"/>
              </a:rPr>
              <a:t>(TFC)</a:t>
            </a:r>
            <a:endParaRPr lang="en-US" sz="7200" b="1" dirty="0">
              <a:latin typeface="NikozshBan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463731" y="2667000"/>
            <a:ext cx="8229600" cy="2438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err="1" smtClean="0">
                <a:latin typeface="NikozshBan"/>
              </a:rPr>
              <a:t>ফার্মের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উৎপাদন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বাড়লে</a:t>
            </a:r>
            <a:r>
              <a:rPr lang="en-US" sz="3600" b="1" dirty="0" smtClean="0">
                <a:latin typeface="NikozshBan"/>
              </a:rPr>
              <a:t>, </a:t>
            </a:r>
            <a:r>
              <a:rPr lang="en-US" sz="3600" b="1" dirty="0" err="1" smtClean="0">
                <a:latin typeface="NikozshBan"/>
              </a:rPr>
              <a:t>কমলে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বা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সাময়িকভাবে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বন্ধ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হয়ে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গেলেও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ফার্মকে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যেসব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ব্যয়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বহন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করতেই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হয়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এবং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কম-বেশি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করা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যায়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না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তার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সমষ্ঠিকে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মোট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স্থির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ব্যয়</a:t>
            </a:r>
            <a:r>
              <a:rPr lang="en-US" sz="3600" b="1" dirty="0" smtClean="0">
                <a:latin typeface="NikozshBan"/>
              </a:rPr>
              <a:t>(TFC) </a:t>
            </a:r>
            <a:r>
              <a:rPr lang="en-US" sz="3600" b="1" dirty="0" err="1" smtClean="0">
                <a:latin typeface="NikozshBan"/>
              </a:rPr>
              <a:t>বলে</a:t>
            </a:r>
            <a:r>
              <a:rPr lang="en-US" sz="3600" b="1" dirty="0" smtClean="0">
                <a:latin typeface="NikozshBan"/>
              </a:rPr>
              <a:t>। </a:t>
            </a:r>
            <a:endParaRPr lang="en-US" sz="3600" b="1" dirty="0">
              <a:latin typeface="NikozshBan"/>
            </a:endParaRPr>
          </a:p>
        </p:txBody>
      </p:sp>
    </p:spTree>
    <p:extLst>
      <p:ext uri="{BB962C8B-B14F-4D97-AF65-F5344CB8AC3E}">
        <p14:creationId xmlns:p14="http://schemas.microsoft.com/office/powerpoint/2010/main" val="59577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en-US" sz="4800" b="1" dirty="0" err="1" smtClean="0">
                <a:latin typeface="NikozshBan"/>
              </a:rPr>
              <a:t>যেমন</a:t>
            </a:r>
            <a:r>
              <a:rPr lang="en-US" sz="4800" b="1" dirty="0" smtClean="0">
                <a:latin typeface="NikozshBan"/>
              </a:rPr>
              <a:t>-</a:t>
            </a:r>
            <a:endParaRPr lang="en-US" sz="4800" b="1" dirty="0">
              <a:latin typeface="NikozshBan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457200" y="1600201"/>
            <a:ext cx="8229600" cy="685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err="1" smtClean="0">
                <a:latin typeface="NikozshBan"/>
              </a:rPr>
              <a:t>কারখানার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ভাড়া</a:t>
            </a:r>
            <a:endParaRPr lang="en-US" sz="3600" b="1" dirty="0">
              <a:latin typeface="NikozshBan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09600" y="24384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err="1" smtClean="0">
                <a:latin typeface="NikozshBan"/>
              </a:rPr>
              <a:t>অবচয়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ব্যয়</a:t>
            </a:r>
            <a:endParaRPr lang="en-US" sz="3600" b="1" dirty="0">
              <a:latin typeface="NikozshBan"/>
            </a:endParaRP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609600" y="3124200"/>
            <a:ext cx="82296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err="1" smtClean="0">
                <a:latin typeface="NikozshBan"/>
              </a:rPr>
              <a:t>দির্ঘকালীন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ঋণের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সুদ</a:t>
            </a:r>
            <a:endParaRPr lang="en-US" sz="3600" b="1" dirty="0">
              <a:latin typeface="NikozshBan"/>
            </a:endParaRP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609600" y="38862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err="1" smtClean="0">
                <a:latin typeface="NikozshBan"/>
              </a:rPr>
              <a:t>স্থায়ী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কর্মচারীদের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বেতন</a:t>
            </a:r>
            <a:r>
              <a:rPr lang="en-US" sz="3600" b="1" dirty="0" smtClean="0">
                <a:latin typeface="NikozshBan"/>
              </a:rPr>
              <a:t> </a:t>
            </a:r>
            <a:endParaRPr lang="en-US" sz="3600" b="1" dirty="0">
              <a:latin typeface="NikozshBan"/>
            </a:endParaRPr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457200" y="4800600"/>
            <a:ext cx="82296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err="1" smtClean="0">
                <a:latin typeface="NikozshBan"/>
              </a:rPr>
              <a:t>কারখানার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রক্ষণাবেক্ষণ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ব্যয়</a:t>
            </a:r>
            <a:endParaRPr lang="en-US" sz="3600" b="1" dirty="0">
              <a:latin typeface="NikozshBan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457200" y="56388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err="1" smtClean="0">
                <a:latin typeface="NikozshBan"/>
              </a:rPr>
              <a:t>ইত্যাদি</a:t>
            </a:r>
            <a:endParaRPr lang="en-US" sz="3600" b="1" dirty="0">
              <a:latin typeface="NikozshBan"/>
            </a:endParaRPr>
          </a:p>
        </p:txBody>
      </p:sp>
    </p:spTree>
    <p:extLst>
      <p:ext uri="{BB962C8B-B14F-4D97-AF65-F5344CB8AC3E}">
        <p14:creationId xmlns:p14="http://schemas.microsoft.com/office/powerpoint/2010/main" val="5731805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4" grpId="0"/>
      <p:bldP spid="6" grpId="0"/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en-US" sz="4800" b="1" dirty="0" err="1" smtClean="0">
                <a:latin typeface="NikozshBan"/>
              </a:rPr>
              <a:t>যেমন</a:t>
            </a:r>
            <a:r>
              <a:rPr lang="en-US" sz="4800" b="1" dirty="0" smtClean="0">
                <a:latin typeface="NikozshBan"/>
              </a:rPr>
              <a:t>-</a:t>
            </a:r>
            <a:endParaRPr lang="en-US" sz="4800" b="1" dirty="0">
              <a:latin typeface="NikozshBan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457200" y="1600201"/>
            <a:ext cx="8229600" cy="685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err="1" smtClean="0">
                <a:latin typeface="NikozshBan"/>
              </a:rPr>
              <a:t>কারখানার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ভাড়া</a:t>
            </a:r>
            <a:endParaRPr lang="en-US" sz="3600" b="1" dirty="0">
              <a:latin typeface="NikozshBan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09600" y="24384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err="1" smtClean="0">
                <a:latin typeface="NikozshBan"/>
              </a:rPr>
              <a:t>অবচয়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ব্যয়</a:t>
            </a:r>
            <a:endParaRPr lang="en-US" sz="3600" b="1" dirty="0">
              <a:latin typeface="NikozshBan"/>
            </a:endParaRP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609600" y="3124200"/>
            <a:ext cx="82296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err="1" smtClean="0">
                <a:latin typeface="NikozshBan"/>
              </a:rPr>
              <a:t>দির্ঘকালীন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ঋণের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সুদ</a:t>
            </a:r>
            <a:endParaRPr lang="en-US" sz="3600" b="1" dirty="0">
              <a:latin typeface="NikozshBan"/>
            </a:endParaRP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609600" y="38862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err="1" smtClean="0">
                <a:latin typeface="NikozshBan"/>
              </a:rPr>
              <a:t>স্থায়ী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কর্মচারীদের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বেতন</a:t>
            </a:r>
            <a:r>
              <a:rPr lang="en-US" sz="3600" b="1" dirty="0" smtClean="0">
                <a:latin typeface="NikozshBan"/>
              </a:rPr>
              <a:t> </a:t>
            </a:r>
            <a:endParaRPr lang="en-US" sz="3600" b="1" dirty="0">
              <a:latin typeface="NikozshBan"/>
            </a:endParaRPr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457200" y="4800600"/>
            <a:ext cx="82296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err="1" smtClean="0">
                <a:latin typeface="NikozshBan"/>
              </a:rPr>
              <a:t>কারখানার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রক্ষণাবেক্ষণ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ব্যয়</a:t>
            </a:r>
            <a:endParaRPr lang="en-US" sz="3600" b="1" dirty="0">
              <a:latin typeface="NikozshBan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457200" y="56388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err="1" smtClean="0">
                <a:latin typeface="NikozshBan"/>
              </a:rPr>
              <a:t>ইত্যাদি</a:t>
            </a:r>
            <a:endParaRPr lang="en-US" sz="3600" b="1" dirty="0">
              <a:latin typeface="NikozshBan"/>
            </a:endParaRPr>
          </a:p>
        </p:txBody>
      </p:sp>
    </p:spTree>
    <p:extLst>
      <p:ext uri="{BB962C8B-B14F-4D97-AF65-F5344CB8AC3E}">
        <p14:creationId xmlns:p14="http://schemas.microsoft.com/office/powerpoint/2010/main" val="4100201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4" grpId="0"/>
      <p:bldP spid="6" grpId="0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914400"/>
          </a:xfrm>
        </p:spPr>
        <p:txBody>
          <a:bodyPr>
            <a:normAutofit/>
          </a:bodyPr>
          <a:lstStyle/>
          <a:p>
            <a:r>
              <a:rPr lang="en-US" sz="4800" b="1" dirty="0" err="1">
                <a:latin typeface="NikozshBan"/>
              </a:rPr>
              <a:t>ফার্মের</a:t>
            </a:r>
            <a:r>
              <a:rPr lang="en-US" sz="4800" b="1" dirty="0">
                <a:latin typeface="NikozshBan"/>
              </a:rPr>
              <a:t> </a:t>
            </a:r>
            <a:r>
              <a:rPr lang="en-US" sz="4800" b="1" dirty="0" err="1">
                <a:latin typeface="NikozshBan"/>
              </a:rPr>
              <a:t>মোট</a:t>
            </a:r>
            <a:r>
              <a:rPr lang="en-US" sz="4800" b="1" dirty="0">
                <a:latin typeface="NikozshBan"/>
              </a:rPr>
              <a:t> </a:t>
            </a:r>
            <a:r>
              <a:rPr lang="en-US" sz="4800" b="1" dirty="0" err="1">
                <a:latin typeface="NikozshBan"/>
              </a:rPr>
              <a:t>স্থির</a:t>
            </a:r>
            <a:r>
              <a:rPr lang="en-US" sz="4800" b="1" dirty="0">
                <a:latin typeface="NikozshBan"/>
              </a:rPr>
              <a:t> </a:t>
            </a:r>
            <a:r>
              <a:rPr lang="en-US" sz="4800" b="1" dirty="0" err="1" smtClean="0">
                <a:latin typeface="NikozshBan"/>
              </a:rPr>
              <a:t>ব্যয়</a:t>
            </a:r>
            <a:r>
              <a:rPr lang="en-US" sz="4800" b="1" dirty="0" smtClean="0">
                <a:latin typeface="NikozshBan"/>
              </a:rPr>
              <a:t>(TFC)</a:t>
            </a:r>
            <a:endParaRPr lang="en-US" sz="4800" b="1" dirty="0">
              <a:latin typeface="NikozshBan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463731" y="2133600"/>
            <a:ext cx="8229600" cy="2743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err="1" smtClean="0">
                <a:latin typeface="NikozshBan"/>
              </a:rPr>
              <a:t>ফার্মের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উৎপাদন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বাড়লে</a:t>
            </a:r>
            <a:r>
              <a:rPr lang="en-US" sz="3600" b="1" dirty="0" smtClean="0">
                <a:latin typeface="NikozshBan"/>
              </a:rPr>
              <a:t>, </a:t>
            </a:r>
            <a:r>
              <a:rPr lang="en-US" sz="3600" b="1" dirty="0" err="1" smtClean="0">
                <a:latin typeface="NikozshBan"/>
              </a:rPr>
              <a:t>কমলে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বা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সাময়িকভাবে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বন্ধ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হয়ে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গেলেও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ফার্মকে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যেসব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ব্যয়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বহন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করতেই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হয়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এবং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কম-বেশি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করা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যায়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না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তার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সমষ্ঠিকে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মোট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স্থির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ব্যয়</a:t>
            </a:r>
            <a:r>
              <a:rPr lang="en-US" sz="3600" b="1" dirty="0" smtClean="0">
                <a:latin typeface="NikozshBan"/>
              </a:rPr>
              <a:t>(TFC) </a:t>
            </a:r>
            <a:r>
              <a:rPr lang="en-US" sz="3600" b="1" dirty="0" err="1" smtClean="0">
                <a:latin typeface="NikozshBan"/>
              </a:rPr>
              <a:t>বলে</a:t>
            </a:r>
            <a:r>
              <a:rPr lang="en-US" sz="3600" b="1" dirty="0" smtClean="0">
                <a:latin typeface="NikozshBan"/>
              </a:rPr>
              <a:t>। </a:t>
            </a:r>
            <a:endParaRPr lang="en-US" sz="3600" b="1" dirty="0">
              <a:latin typeface="NikozshBan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0" y="4953000"/>
            <a:ext cx="9144000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800" b="1" dirty="0" smtClean="0">
              <a:latin typeface="NikozshBan"/>
            </a:endParaRPr>
          </a:p>
          <a:p>
            <a:endParaRPr lang="en-US" sz="2800" b="1" dirty="0" smtClean="0">
              <a:latin typeface="NikozshBan"/>
            </a:endParaRPr>
          </a:p>
          <a:p>
            <a:r>
              <a:rPr lang="en-US" sz="9600" b="1" dirty="0" err="1" smtClean="0">
                <a:latin typeface="NikozshBan"/>
              </a:rPr>
              <a:t>যেমন-কারখানার</a:t>
            </a:r>
            <a:r>
              <a:rPr lang="en-US" sz="9600" b="1" dirty="0" smtClean="0">
                <a:latin typeface="NikozshBan"/>
              </a:rPr>
              <a:t> </a:t>
            </a:r>
            <a:r>
              <a:rPr lang="en-US" sz="9600" b="1" dirty="0" err="1" smtClean="0">
                <a:latin typeface="NikozshBan"/>
              </a:rPr>
              <a:t>ভাড়া</a:t>
            </a:r>
            <a:r>
              <a:rPr lang="en-US" sz="9600" b="1" dirty="0" smtClean="0">
                <a:latin typeface="NikozshBan"/>
              </a:rPr>
              <a:t>, </a:t>
            </a:r>
            <a:r>
              <a:rPr lang="en-US" sz="9600" b="1" dirty="0" err="1" smtClean="0">
                <a:latin typeface="NikozshBan"/>
              </a:rPr>
              <a:t>অবচয়</a:t>
            </a:r>
            <a:r>
              <a:rPr lang="en-US" sz="9600" b="1" dirty="0" smtClean="0">
                <a:latin typeface="NikozshBan"/>
              </a:rPr>
              <a:t> </a:t>
            </a:r>
            <a:r>
              <a:rPr lang="en-US" sz="9600" b="1" dirty="0" err="1" smtClean="0">
                <a:latin typeface="NikozshBan"/>
              </a:rPr>
              <a:t>ব্যয়</a:t>
            </a:r>
            <a:r>
              <a:rPr lang="en-US" sz="9600" b="1" dirty="0" smtClean="0">
                <a:latin typeface="NikozshBan"/>
              </a:rPr>
              <a:t>, </a:t>
            </a:r>
            <a:r>
              <a:rPr lang="en-US" sz="9600" b="1" dirty="0" err="1" smtClean="0">
                <a:latin typeface="NikozshBan"/>
              </a:rPr>
              <a:t>দির্ঘকালীন</a:t>
            </a:r>
            <a:r>
              <a:rPr lang="en-US" sz="9600" b="1" dirty="0" smtClean="0">
                <a:latin typeface="NikozshBan"/>
              </a:rPr>
              <a:t> </a:t>
            </a:r>
            <a:r>
              <a:rPr lang="en-US" sz="9600" b="1" dirty="0" err="1" smtClean="0">
                <a:latin typeface="NikozshBan"/>
              </a:rPr>
              <a:t>ঋণের</a:t>
            </a:r>
            <a:r>
              <a:rPr lang="en-US" sz="9600" b="1" dirty="0" smtClean="0">
                <a:latin typeface="NikozshBan"/>
              </a:rPr>
              <a:t> </a:t>
            </a:r>
            <a:r>
              <a:rPr lang="en-US" sz="9600" b="1" dirty="0" err="1" smtClean="0">
                <a:latin typeface="NikozshBan"/>
              </a:rPr>
              <a:t>সুদ</a:t>
            </a:r>
            <a:endParaRPr lang="en-US" sz="9600" b="1" dirty="0" smtClean="0">
              <a:latin typeface="NikozshBan"/>
            </a:endParaRPr>
          </a:p>
          <a:p>
            <a:r>
              <a:rPr lang="en-US" sz="9600" b="1" dirty="0" smtClean="0">
                <a:latin typeface="NikozshBan"/>
              </a:rPr>
              <a:t> </a:t>
            </a:r>
          </a:p>
          <a:p>
            <a:r>
              <a:rPr lang="en-US" sz="9600" b="1" dirty="0" smtClean="0">
                <a:latin typeface="NikozshBan"/>
              </a:rPr>
              <a:t> </a:t>
            </a:r>
            <a:r>
              <a:rPr lang="en-US" sz="9600" b="1" dirty="0" err="1" smtClean="0">
                <a:latin typeface="NikozshBan"/>
              </a:rPr>
              <a:t>স্থায়ী</a:t>
            </a:r>
            <a:r>
              <a:rPr lang="en-US" sz="9600" b="1" dirty="0" smtClean="0">
                <a:latin typeface="NikozshBan"/>
              </a:rPr>
              <a:t> </a:t>
            </a:r>
            <a:r>
              <a:rPr lang="en-US" sz="9600" b="1" dirty="0" err="1" smtClean="0">
                <a:latin typeface="NikozshBan"/>
              </a:rPr>
              <a:t>কর্মচারীদের</a:t>
            </a:r>
            <a:r>
              <a:rPr lang="en-US" sz="9600" b="1" dirty="0" smtClean="0">
                <a:latin typeface="NikozshBan"/>
              </a:rPr>
              <a:t> </a:t>
            </a:r>
            <a:r>
              <a:rPr lang="en-US" sz="9600" b="1" dirty="0" err="1" smtClean="0">
                <a:latin typeface="NikozshBan"/>
              </a:rPr>
              <a:t>বেতন</a:t>
            </a:r>
            <a:r>
              <a:rPr lang="en-US" sz="9600" b="1" dirty="0" smtClean="0">
                <a:latin typeface="NikozshBan"/>
              </a:rPr>
              <a:t>, </a:t>
            </a:r>
            <a:r>
              <a:rPr lang="en-US" sz="9600" b="1" dirty="0" err="1" smtClean="0">
                <a:latin typeface="NikozshBan"/>
              </a:rPr>
              <a:t>কারখানার</a:t>
            </a:r>
            <a:r>
              <a:rPr lang="en-US" sz="9600" b="1" dirty="0" smtClean="0">
                <a:latin typeface="NikozshBan"/>
              </a:rPr>
              <a:t> </a:t>
            </a:r>
            <a:r>
              <a:rPr lang="en-US" sz="9600" b="1" dirty="0" err="1" smtClean="0">
                <a:latin typeface="NikozshBan"/>
              </a:rPr>
              <a:t>রক্ষণাবেক্ষণ</a:t>
            </a:r>
            <a:r>
              <a:rPr lang="en-US" sz="9600" b="1" dirty="0" smtClean="0">
                <a:latin typeface="NikozshBan"/>
              </a:rPr>
              <a:t> </a:t>
            </a:r>
            <a:r>
              <a:rPr lang="en-US" sz="9600" b="1" dirty="0" err="1" smtClean="0">
                <a:latin typeface="NikozshBan"/>
              </a:rPr>
              <a:t>ব্যয়</a:t>
            </a:r>
            <a:r>
              <a:rPr lang="en-US" sz="9600" b="1" dirty="0" smtClean="0">
                <a:latin typeface="NikozshBan"/>
              </a:rPr>
              <a:t>, </a:t>
            </a:r>
            <a:r>
              <a:rPr lang="en-US" sz="9600" b="1" dirty="0" err="1" smtClean="0">
                <a:latin typeface="NikozshBan"/>
              </a:rPr>
              <a:t>ইত্যাদি</a:t>
            </a:r>
            <a:r>
              <a:rPr lang="en-US" sz="9600" b="1" dirty="0" smtClean="0">
                <a:latin typeface="NikozshBan"/>
              </a:rPr>
              <a:t> </a:t>
            </a:r>
          </a:p>
          <a:p>
            <a:endParaRPr lang="en-US" sz="9600" b="1" dirty="0">
              <a:latin typeface="NikozshBan"/>
            </a:endParaRPr>
          </a:p>
          <a:p>
            <a:r>
              <a:rPr lang="en-US" sz="11200" b="1" dirty="0" err="1" smtClean="0">
                <a:latin typeface="NikozshBan"/>
              </a:rPr>
              <a:t>মোট</a:t>
            </a:r>
            <a:r>
              <a:rPr lang="en-US" sz="11200" b="1" dirty="0" smtClean="0">
                <a:latin typeface="NikozshBan"/>
              </a:rPr>
              <a:t> </a:t>
            </a:r>
            <a:r>
              <a:rPr lang="en-US" sz="11200" b="1" dirty="0" err="1">
                <a:latin typeface="NikozshBan"/>
              </a:rPr>
              <a:t>স্থির</a:t>
            </a:r>
            <a:r>
              <a:rPr lang="en-US" sz="11200" b="1" dirty="0">
                <a:latin typeface="NikozshBan"/>
              </a:rPr>
              <a:t> </a:t>
            </a:r>
            <a:r>
              <a:rPr lang="en-US" sz="11200" b="1" dirty="0" err="1" smtClean="0">
                <a:latin typeface="NikozshBan"/>
              </a:rPr>
              <a:t>ব্যয়</a:t>
            </a:r>
            <a:r>
              <a:rPr lang="en-US" sz="11200" b="1" dirty="0" smtClean="0">
                <a:latin typeface="NikozshBan"/>
              </a:rPr>
              <a:t>(TFC) </a:t>
            </a:r>
            <a:r>
              <a:rPr lang="en-US" sz="11200" b="1" dirty="0" err="1" smtClean="0">
                <a:latin typeface="NikozshBan"/>
              </a:rPr>
              <a:t>এর</a:t>
            </a:r>
            <a:r>
              <a:rPr lang="en-US" sz="11200" b="1" dirty="0" smtClean="0">
                <a:latin typeface="NikozshBan"/>
              </a:rPr>
              <a:t> </a:t>
            </a:r>
            <a:r>
              <a:rPr lang="en-US" sz="11200" b="1" dirty="0" err="1" smtClean="0">
                <a:latin typeface="NikozshBan"/>
              </a:rPr>
              <a:t>অন্তর্ভূক্ত</a:t>
            </a:r>
            <a:r>
              <a:rPr lang="en-US" sz="11200" b="1" dirty="0" smtClean="0">
                <a:latin typeface="NikozshBan"/>
              </a:rPr>
              <a:t>।</a:t>
            </a:r>
            <a:r>
              <a:rPr lang="en-US" sz="9600" b="1" dirty="0" smtClean="0">
                <a:latin typeface="NikozshBan"/>
              </a:rPr>
              <a:t> </a:t>
            </a:r>
            <a:endParaRPr lang="en-US" sz="9600" b="1" dirty="0">
              <a:latin typeface="NikozshBan"/>
            </a:endParaRPr>
          </a:p>
          <a:p>
            <a:r>
              <a:rPr lang="en-US" sz="9600" b="1" dirty="0" smtClean="0">
                <a:latin typeface="NikozshBan"/>
              </a:rPr>
              <a:t>  </a:t>
            </a:r>
          </a:p>
          <a:p>
            <a:endParaRPr lang="en-US" sz="2800" b="1" dirty="0">
              <a:latin typeface="NikozshBan"/>
            </a:endParaRPr>
          </a:p>
          <a:p>
            <a:endParaRPr lang="en-US" sz="4800" b="1" dirty="0">
              <a:latin typeface="NikozshBan"/>
            </a:endParaRPr>
          </a:p>
        </p:txBody>
      </p:sp>
    </p:spTree>
    <p:extLst>
      <p:ext uri="{BB962C8B-B14F-4D97-AF65-F5344CB8AC3E}">
        <p14:creationId xmlns:p14="http://schemas.microsoft.com/office/powerpoint/2010/main" val="17763707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447800"/>
          </a:xfrm>
        </p:spPr>
        <p:txBody>
          <a:bodyPr>
            <a:normAutofit/>
          </a:bodyPr>
          <a:lstStyle/>
          <a:p>
            <a:r>
              <a:rPr lang="en-US" sz="4000" b="1" dirty="0" err="1" smtClean="0">
                <a:latin typeface="NikozshBan"/>
              </a:rPr>
              <a:t>রেখাচিত্রের</a:t>
            </a:r>
            <a:r>
              <a:rPr lang="en-US" sz="4000" b="1" dirty="0" smtClean="0">
                <a:latin typeface="NikozshBan"/>
              </a:rPr>
              <a:t> </a:t>
            </a:r>
            <a:r>
              <a:rPr lang="en-US" sz="4000" b="1" dirty="0" err="1" smtClean="0">
                <a:latin typeface="NikozshBan"/>
              </a:rPr>
              <a:t>মাধ্যমে</a:t>
            </a:r>
            <a:r>
              <a:rPr lang="en-US" sz="4000" b="1" dirty="0" smtClean="0">
                <a:latin typeface="NikozshBan"/>
              </a:rPr>
              <a:t> </a:t>
            </a:r>
            <a:r>
              <a:rPr lang="en-US" sz="4000" b="1" dirty="0" err="1" smtClean="0">
                <a:latin typeface="NikozshBan"/>
              </a:rPr>
              <a:t>ফার্মের</a:t>
            </a:r>
            <a:r>
              <a:rPr lang="en-US" sz="4000" b="1" dirty="0" smtClean="0">
                <a:latin typeface="NikozshBan"/>
              </a:rPr>
              <a:t> </a:t>
            </a:r>
            <a:r>
              <a:rPr lang="en-US" sz="4000" b="1" dirty="0" err="1">
                <a:latin typeface="NikozshBan"/>
              </a:rPr>
              <a:t>মোট</a:t>
            </a:r>
            <a:r>
              <a:rPr lang="en-US" sz="4000" b="1" dirty="0">
                <a:latin typeface="NikozshBan"/>
              </a:rPr>
              <a:t> </a:t>
            </a:r>
            <a:r>
              <a:rPr lang="en-US" sz="4000" b="1" dirty="0" err="1">
                <a:latin typeface="NikozshBan"/>
              </a:rPr>
              <a:t>স্থির</a:t>
            </a:r>
            <a:r>
              <a:rPr lang="en-US" sz="4000" b="1" dirty="0">
                <a:latin typeface="NikozshBan"/>
              </a:rPr>
              <a:t> </a:t>
            </a:r>
            <a:r>
              <a:rPr lang="en-US" sz="4000" b="1" dirty="0" err="1" smtClean="0">
                <a:latin typeface="NikozshBan"/>
              </a:rPr>
              <a:t>ব্যয়</a:t>
            </a:r>
            <a:r>
              <a:rPr lang="en-US" sz="4000" b="1" dirty="0" smtClean="0">
                <a:latin typeface="NikozshBan"/>
              </a:rPr>
              <a:t>(TFC) </a:t>
            </a:r>
            <a:r>
              <a:rPr lang="en-US" sz="4000" b="1" dirty="0" err="1" smtClean="0">
                <a:latin typeface="NikozshBan"/>
              </a:rPr>
              <a:t>দেখানো</a:t>
            </a:r>
            <a:r>
              <a:rPr lang="en-US" sz="4000" b="1" dirty="0" smtClean="0">
                <a:latin typeface="NikozshBan"/>
              </a:rPr>
              <a:t> </a:t>
            </a:r>
            <a:r>
              <a:rPr lang="en-US" sz="4000" b="1" dirty="0" err="1" smtClean="0">
                <a:latin typeface="NikozshBan"/>
              </a:rPr>
              <a:t>হলো</a:t>
            </a:r>
            <a:r>
              <a:rPr lang="en-US" sz="4000" b="1" dirty="0" smtClean="0">
                <a:latin typeface="NikozshBan"/>
              </a:rPr>
              <a:t>-</a:t>
            </a:r>
            <a:endParaRPr lang="en-US" sz="4000" b="1" dirty="0">
              <a:latin typeface="NikozshBan"/>
            </a:endParaRPr>
          </a:p>
        </p:txBody>
      </p:sp>
      <p:pic>
        <p:nvPicPr>
          <p:cNvPr id="6" name="Picture 2" descr="C:\Users\tc\Desktop\20201207_112809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" y="1981200"/>
            <a:ext cx="8039100" cy="4648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185738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‡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iLvwP‡Îi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gva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¨‡g †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gvU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w¯’i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†`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Lv‡bv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njt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>
                <a:latin typeface="SutonnyMJ" pitchFamily="2" charset="0"/>
                <a:cs typeface="SutonnyMJ" pitchFamily="2" charset="0"/>
              </a:rPr>
            </a:br>
            <a:r>
              <a:rPr lang="en-GB" sz="2700" b="1" dirty="0" smtClean="0">
                <a:latin typeface="SutonnyMJ" pitchFamily="2" charset="0"/>
                <a:cs typeface="SutonnyMJ" pitchFamily="2" charset="0"/>
              </a:rPr>
              <a:t> </a:t>
            </a:r>
            <a:endParaRPr lang="en-US" b="1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026" name="Picture 2" descr="C:\Users\tc\Desktop\Mujib_100_Guideline_v4_copy-1-1024x5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152400"/>
            <a:ext cx="1676400" cy="1209675"/>
          </a:xfrm>
          <a:prstGeom prst="rect">
            <a:avLst/>
          </a:prstGeom>
          <a:noFill/>
        </p:spPr>
      </p:pic>
      <p:pic>
        <p:nvPicPr>
          <p:cNvPr id="3074" name="Picture 2" descr="C:\Users\tc\Desktop\20201207_112809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8709"/>
            <a:ext cx="9144000" cy="686670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2133600"/>
          </a:xfrm>
        </p:spPr>
        <p:txBody>
          <a:bodyPr>
            <a:normAutofit/>
          </a:bodyPr>
          <a:lstStyle/>
          <a:p>
            <a:r>
              <a:rPr lang="en-US" sz="8000" b="1" dirty="0" err="1" smtClean="0">
                <a:latin typeface="NikozshBan"/>
              </a:rPr>
              <a:t>এখন</a:t>
            </a:r>
            <a:r>
              <a:rPr lang="en-US" sz="8000" b="1" dirty="0" smtClean="0">
                <a:latin typeface="NikozshBan"/>
              </a:rPr>
              <a:t> </a:t>
            </a:r>
            <a:r>
              <a:rPr lang="en-US" sz="8000" b="1" dirty="0" err="1" smtClean="0">
                <a:latin typeface="NikozshBan"/>
              </a:rPr>
              <a:t>আলোচনা</a:t>
            </a:r>
            <a:endParaRPr lang="en-US" sz="8000" b="1" dirty="0">
              <a:latin typeface="NikozshBan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76200" y="3505200"/>
            <a:ext cx="90678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latin typeface="NikozshBan"/>
              </a:rPr>
              <a:t>২। </a:t>
            </a:r>
            <a:r>
              <a:rPr lang="en-US" sz="2800" b="1" dirty="0" err="1" smtClean="0">
                <a:latin typeface="NikozshBan"/>
              </a:rPr>
              <a:t>ফার্মের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মোট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পরিবর্তনীয়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ব্যয়</a:t>
            </a:r>
            <a:r>
              <a:rPr lang="en-US" sz="2800" b="1" dirty="0" smtClean="0">
                <a:latin typeface="NikozshBan"/>
              </a:rPr>
              <a:t>(TVC) </a:t>
            </a:r>
            <a:r>
              <a:rPr lang="en-US" sz="2800" b="1" dirty="0" err="1" smtClean="0">
                <a:latin typeface="NikozshBan"/>
              </a:rPr>
              <a:t>কাকে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বলে</a:t>
            </a:r>
            <a:r>
              <a:rPr lang="en-US" sz="2800" b="1" dirty="0" smtClean="0">
                <a:latin typeface="NikozshBan"/>
              </a:rPr>
              <a:t>? </a:t>
            </a:r>
            <a:r>
              <a:rPr lang="en-US" sz="2800" b="1" dirty="0" err="1" smtClean="0">
                <a:latin typeface="NikozshBan"/>
              </a:rPr>
              <a:t>চিত্রসহ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ব্যাখ্যা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দাও</a:t>
            </a:r>
            <a:r>
              <a:rPr lang="en-US" sz="2800" b="1" dirty="0" smtClean="0">
                <a:latin typeface="NikozshBan"/>
              </a:rPr>
              <a:t>।</a:t>
            </a:r>
            <a:endParaRPr lang="en-US" sz="2800" b="1" dirty="0">
              <a:latin typeface="NikozshBan"/>
            </a:endParaRPr>
          </a:p>
        </p:txBody>
      </p:sp>
    </p:spTree>
    <p:extLst>
      <p:ext uri="{BB962C8B-B14F-4D97-AF65-F5344CB8AC3E}">
        <p14:creationId xmlns:p14="http://schemas.microsoft.com/office/powerpoint/2010/main" val="9023269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685800"/>
            <a:ext cx="9144000" cy="2133600"/>
          </a:xfrm>
        </p:spPr>
        <p:txBody>
          <a:bodyPr>
            <a:normAutofit fontScale="90000"/>
          </a:bodyPr>
          <a:lstStyle/>
          <a:p>
            <a:r>
              <a:rPr lang="en-US" sz="8000" b="1" dirty="0" err="1">
                <a:latin typeface="NikozshBan"/>
              </a:rPr>
              <a:t>মোট</a:t>
            </a:r>
            <a:r>
              <a:rPr lang="en-US" sz="8000" b="1" dirty="0">
                <a:latin typeface="NikozshBan"/>
              </a:rPr>
              <a:t> </a:t>
            </a:r>
            <a:r>
              <a:rPr lang="en-US" sz="8000" b="1" dirty="0" err="1">
                <a:latin typeface="NikozshBan"/>
              </a:rPr>
              <a:t>পরিবর্তনীয়</a:t>
            </a:r>
            <a:r>
              <a:rPr lang="en-US" sz="8000" b="1" dirty="0">
                <a:latin typeface="NikozshBan"/>
              </a:rPr>
              <a:t> </a:t>
            </a:r>
            <a:r>
              <a:rPr lang="en-US" sz="8000" b="1" dirty="0" err="1" smtClean="0">
                <a:latin typeface="NikozshBan"/>
              </a:rPr>
              <a:t>ব্যয়</a:t>
            </a:r>
            <a:r>
              <a:rPr lang="en-US" sz="8000" b="1" dirty="0" smtClean="0">
                <a:latin typeface="NikozshBan"/>
              </a:rPr>
              <a:t>(TVC)</a:t>
            </a:r>
            <a:endParaRPr lang="en-US" sz="8000" b="1" dirty="0">
              <a:latin typeface="NikozshBan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16131" y="3505200"/>
            <a:ext cx="82296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 smtClean="0">
                <a:latin typeface="NikozshBan"/>
              </a:rPr>
              <a:t>Total Variable Cost- TVC</a:t>
            </a:r>
            <a:endParaRPr lang="en-US" sz="5400" b="1" dirty="0">
              <a:latin typeface="NikozshBan"/>
            </a:endParaRPr>
          </a:p>
        </p:txBody>
      </p:sp>
    </p:spTree>
    <p:extLst>
      <p:ext uri="{BB962C8B-B14F-4D97-AF65-F5344CB8AC3E}">
        <p14:creationId xmlns:p14="http://schemas.microsoft.com/office/powerpoint/2010/main" val="31100670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685800"/>
            <a:ext cx="9144000" cy="2133600"/>
          </a:xfrm>
        </p:spPr>
        <p:txBody>
          <a:bodyPr>
            <a:normAutofit fontScale="90000"/>
          </a:bodyPr>
          <a:lstStyle/>
          <a:p>
            <a:r>
              <a:rPr lang="en-US" sz="8000" b="1" dirty="0" err="1">
                <a:latin typeface="NikozshBan"/>
              </a:rPr>
              <a:t>মোট</a:t>
            </a:r>
            <a:r>
              <a:rPr lang="en-US" sz="8000" b="1" dirty="0">
                <a:latin typeface="NikozshBan"/>
              </a:rPr>
              <a:t> </a:t>
            </a:r>
            <a:r>
              <a:rPr lang="en-US" sz="8000" b="1" dirty="0" err="1">
                <a:latin typeface="NikozshBan"/>
              </a:rPr>
              <a:t>পরিবর্তনীয়</a:t>
            </a:r>
            <a:r>
              <a:rPr lang="en-US" sz="8000" b="1" dirty="0">
                <a:latin typeface="NikozshBan"/>
              </a:rPr>
              <a:t> </a:t>
            </a:r>
            <a:r>
              <a:rPr lang="en-US" sz="8000" b="1" dirty="0" err="1" smtClean="0">
                <a:latin typeface="NikozshBan"/>
              </a:rPr>
              <a:t>ব্যয়</a:t>
            </a:r>
            <a:r>
              <a:rPr lang="en-US" sz="8000" b="1" dirty="0" smtClean="0">
                <a:latin typeface="NikozshBan"/>
              </a:rPr>
              <a:t>(TVC)</a:t>
            </a:r>
            <a:endParaRPr lang="en-US" sz="8000" b="1" dirty="0">
              <a:latin typeface="NikozshBan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16131" y="2819400"/>
            <a:ext cx="8229600" cy="320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err="1" smtClean="0">
                <a:latin typeface="NikozshBan"/>
              </a:rPr>
              <a:t>ফার্মের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উৎপাদনের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পরিমান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পরিবর্তনের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সাথে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সাথে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যেসব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ব্যয়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পরিবর্তিত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হয়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তার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সমষ্টিই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হলো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মোট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পরিবর্তনীয়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ব্যয়</a:t>
            </a:r>
            <a:r>
              <a:rPr lang="en-US" sz="3600" b="1" dirty="0" smtClean="0">
                <a:latin typeface="NikozshBan"/>
              </a:rPr>
              <a:t>(TVC)। </a:t>
            </a:r>
            <a:endParaRPr lang="en-US" sz="3600" b="1" dirty="0">
              <a:latin typeface="NikozshBan"/>
            </a:endParaRPr>
          </a:p>
        </p:txBody>
      </p:sp>
    </p:spTree>
    <p:extLst>
      <p:ext uri="{BB962C8B-B14F-4D97-AF65-F5344CB8AC3E}">
        <p14:creationId xmlns:p14="http://schemas.microsoft.com/office/powerpoint/2010/main" val="369260391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2133600"/>
          </a:xfrm>
        </p:spPr>
        <p:txBody>
          <a:bodyPr>
            <a:normAutofit/>
          </a:bodyPr>
          <a:lstStyle/>
          <a:p>
            <a:r>
              <a:rPr lang="en-US" sz="8000" b="1" dirty="0" err="1" smtClean="0">
                <a:latin typeface="NikozshBan"/>
              </a:rPr>
              <a:t>যেমন</a:t>
            </a:r>
            <a:r>
              <a:rPr lang="en-US" sz="8000" b="1" dirty="0" smtClean="0">
                <a:latin typeface="NikozshBan"/>
              </a:rPr>
              <a:t>-</a:t>
            </a:r>
            <a:endParaRPr lang="en-US" sz="8000" b="1" dirty="0">
              <a:latin typeface="NikozshBan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16131" y="2819400"/>
            <a:ext cx="8229600" cy="320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err="1" smtClean="0">
                <a:latin typeface="NikozshBan"/>
              </a:rPr>
              <a:t>কাঁচামাল</a:t>
            </a:r>
            <a:r>
              <a:rPr lang="en-US" sz="3600" b="1" dirty="0" smtClean="0">
                <a:latin typeface="NikozshBan"/>
              </a:rPr>
              <a:t>, </a:t>
            </a:r>
            <a:r>
              <a:rPr lang="en-US" sz="3600" b="1" dirty="0" err="1" smtClean="0">
                <a:latin typeface="NikozshBan"/>
              </a:rPr>
              <a:t>শ্রমিকের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মজুরি</a:t>
            </a:r>
            <a:r>
              <a:rPr lang="en-US" sz="3600" b="1" dirty="0" smtClean="0">
                <a:latin typeface="NikozshBan"/>
              </a:rPr>
              <a:t>, </a:t>
            </a:r>
            <a:r>
              <a:rPr lang="en-US" sz="3600" b="1" dirty="0" err="1" smtClean="0">
                <a:latin typeface="NikozshBan"/>
              </a:rPr>
              <a:t>বিদ্যু</a:t>
            </a:r>
            <a:r>
              <a:rPr lang="en-US" sz="3600" b="1" dirty="0" smtClean="0">
                <a:latin typeface="NikozshBan"/>
              </a:rPr>
              <a:t>ৎ </a:t>
            </a:r>
            <a:r>
              <a:rPr lang="en-US" sz="3600" b="1" dirty="0" err="1" smtClean="0">
                <a:latin typeface="NikozshBan"/>
              </a:rPr>
              <a:t>বিল</a:t>
            </a:r>
            <a:r>
              <a:rPr lang="en-US" sz="3600" b="1" dirty="0" smtClean="0">
                <a:latin typeface="NikozshBan"/>
              </a:rPr>
              <a:t>, </a:t>
            </a:r>
            <a:r>
              <a:rPr lang="en-US" sz="3600" b="1" dirty="0" err="1" smtClean="0">
                <a:latin typeface="NikozshBan"/>
              </a:rPr>
              <a:t>জালানি</a:t>
            </a:r>
            <a:r>
              <a:rPr lang="en-US" sz="3600" b="1" dirty="0" smtClean="0">
                <a:latin typeface="NikozshBan"/>
              </a:rPr>
              <a:t>, </a:t>
            </a:r>
            <a:r>
              <a:rPr lang="en-US" sz="3600" b="1" dirty="0" err="1" smtClean="0">
                <a:latin typeface="NikozshBan"/>
              </a:rPr>
              <a:t>পরিবহন</a:t>
            </a:r>
            <a:r>
              <a:rPr lang="en-US" sz="3600" b="1" dirty="0" smtClean="0">
                <a:latin typeface="NikozshBan"/>
              </a:rPr>
              <a:t>, </a:t>
            </a:r>
            <a:r>
              <a:rPr lang="en-US" sz="3600" b="1" dirty="0" err="1" smtClean="0">
                <a:latin typeface="NikozshBan"/>
              </a:rPr>
              <a:t>সরকারকে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দেয়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শুল্ক</a:t>
            </a:r>
            <a:r>
              <a:rPr lang="en-US" sz="3600" b="1" dirty="0" smtClean="0">
                <a:latin typeface="NikozshBan"/>
              </a:rPr>
              <a:t>     </a:t>
            </a:r>
            <a:endParaRPr lang="en-US" sz="3600" b="1" dirty="0">
              <a:latin typeface="NikozshBan"/>
            </a:endParaRPr>
          </a:p>
        </p:txBody>
      </p:sp>
    </p:spTree>
    <p:extLst>
      <p:ext uri="{BB962C8B-B14F-4D97-AF65-F5344CB8AC3E}">
        <p14:creationId xmlns:p14="http://schemas.microsoft.com/office/powerpoint/2010/main" val="14423180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5400" b="1" dirty="0" err="1">
                <a:latin typeface="NikozshBan"/>
              </a:rPr>
              <a:t>মোট</a:t>
            </a:r>
            <a:r>
              <a:rPr lang="en-US" sz="5400" b="1" dirty="0">
                <a:latin typeface="NikozshBan"/>
              </a:rPr>
              <a:t> </a:t>
            </a:r>
            <a:r>
              <a:rPr lang="en-US" sz="5400" b="1" dirty="0" err="1">
                <a:latin typeface="NikozshBan"/>
              </a:rPr>
              <a:t>পরিবর্তনীয়</a:t>
            </a:r>
            <a:r>
              <a:rPr lang="en-US" sz="5400" b="1" dirty="0">
                <a:latin typeface="NikozshBan"/>
              </a:rPr>
              <a:t> </a:t>
            </a:r>
            <a:r>
              <a:rPr lang="en-US" sz="5400" b="1" dirty="0" err="1" smtClean="0">
                <a:latin typeface="NikozshBan"/>
              </a:rPr>
              <a:t>ব্যয়</a:t>
            </a:r>
            <a:r>
              <a:rPr lang="en-US" sz="5400" b="1" dirty="0" smtClean="0">
                <a:latin typeface="NikozshBan"/>
              </a:rPr>
              <a:t>(TVC)</a:t>
            </a:r>
            <a:endParaRPr lang="en-US" sz="5400" b="1" dirty="0">
              <a:latin typeface="NikozshBan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0" y="1524000"/>
            <a:ext cx="9144000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err="1" smtClean="0">
                <a:latin typeface="NikozshBan"/>
              </a:rPr>
              <a:t>ফার্মের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উৎপাদনের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পরিমান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পরিবর্তনের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সাথে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সাথে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যেসব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ব্যয়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পরিবর্তিত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হয়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তার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সমষ্টিই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হলো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মোট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পরিবর্তনীয়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ব্যয়</a:t>
            </a:r>
            <a:r>
              <a:rPr lang="en-US" sz="2800" b="1" dirty="0" smtClean="0">
                <a:latin typeface="NikozshBan"/>
              </a:rPr>
              <a:t>(TVC)। </a:t>
            </a:r>
            <a:endParaRPr lang="en-US" sz="2800" b="1" dirty="0">
              <a:latin typeface="NikozshBan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616131" y="3352800"/>
            <a:ext cx="8229600" cy="2209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err="1" smtClean="0">
                <a:latin typeface="NikozshBan"/>
              </a:rPr>
              <a:t>কাঁচামাল</a:t>
            </a:r>
            <a:r>
              <a:rPr lang="en-US" sz="3600" b="1" dirty="0" smtClean="0">
                <a:latin typeface="NikozshBan"/>
              </a:rPr>
              <a:t>, </a:t>
            </a:r>
            <a:r>
              <a:rPr lang="en-US" sz="3600" b="1" dirty="0" err="1" smtClean="0">
                <a:latin typeface="NikozshBan"/>
              </a:rPr>
              <a:t>শ্রমিকের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মজুরি</a:t>
            </a:r>
            <a:r>
              <a:rPr lang="en-US" sz="3600" b="1" dirty="0" smtClean="0">
                <a:latin typeface="NikozshBan"/>
              </a:rPr>
              <a:t>, </a:t>
            </a:r>
            <a:r>
              <a:rPr lang="en-US" sz="3600" b="1" dirty="0" err="1" smtClean="0">
                <a:latin typeface="NikozshBan"/>
              </a:rPr>
              <a:t>বিদ্যু</a:t>
            </a:r>
            <a:r>
              <a:rPr lang="en-US" sz="3600" b="1" dirty="0" smtClean="0">
                <a:latin typeface="NikozshBan"/>
              </a:rPr>
              <a:t>ৎ </a:t>
            </a:r>
            <a:r>
              <a:rPr lang="en-US" sz="3600" b="1" dirty="0" err="1" smtClean="0">
                <a:latin typeface="NikozshBan"/>
              </a:rPr>
              <a:t>বিল</a:t>
            </a:r>
            <a:r>
              <a:rPr lang="en-US" sz="3600" b="1" dirty="0" smtClean="0">
                <a:latin typeface="NikozshBan"/>
              </a:rPr>
              <a:t>, </a:t>
            </a:r>
            <a:r>
              <a:rPr lang="en-US" sz="3600" b="1" dirty="0" err="1" smtClean="0">
                <a:latin typeface="NikozshBan"/>
              </a:rPr>
              <a:t>জালানি</a:t>
            </a:r>
            <a:r>
              <a:rPr lang="en-US" sz="3600" b="1" dirty="0" smtClean="0">
                <a:latin typeface="NikozshBan"/>
              </a:rPr>
              <a:t>, </a:t>
            </a:r>
            <a:r>
              <a:rPr lang="en-US" sz="3600" b="1" dirty="0" err="1" smtClean="0">
                <a:latin typeface="NikozshBan"/>
              </a:rPr>
              <a:t>পরিবহন</a:t>
            </a:r>
            <a:r>
              <a:rPr lang="en-US" sz="3600" b="1" dirty="0" smtClean="0">
                <a:latin typeface="NikozshBan"/>
              </a:rPr>
              <a:t>, </a:t>
            </a:r>
            <a:r>
              <a:rPr lang="en-US" sz="3600" b="1" dirty="0" err="1" smtClean="0">
                <a:latin typeface="NikozshBan"/>
              </a:rPr>
              <a:t>সরকারকে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দেয়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শুল্ক</a:t>
            </a:r>
            <a:r>
              <a:rPr lang="en-US" sz="3600" b="1" dirty="0" smtClean="0">
                <a:latin typeface="NikozshBan"/>
              </a:rPr>
              <a:t>     </a:t>
            </a:r>
            <a:endParaRPr lang="en-US" sz="3600" b="1" dirty="0">
              <a:latin typeface="NikozshBan"/>
            </a:endParaRPr>
          </a:p>
        </p:txBody>
      </p:sp>
    </p:spTree>
    <p:extLst>
      <p:ext uri="{BB962C8B-B14F-4D97-AF65-F5344CB8AC3E}">
        <p14:creationId xmlns:p14="http://schemas.microsoft.com/office/powerpoint/2010/main" val="2475972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>
            <a:noAutofit/>
          </a:bodyPr>
          <a:lstStyle/>
          <a:p>
            <a:r>
              <a:rPr lang="en-US" sz="3600" b="1" dirty="0" err="1" smtClean="0">
                <a:latin typeface="NikozshBan"/>
              </a:rPr>
              <a:t>চিত্রের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মাধ্যমে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মোট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>
                <a:latin typeface="NikozshBan"/>
              </a:rPr>
              <a:t>পরিবর্তনীয়</a:t>
            </a:r>
            <a:r>
              <a:rPr lang="en-US" sz="3600" b="1" dirty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ব্যয়</a:t>
            </a:r>
            <a:r>
              <a:rPr lang="en-US" sz="3600" b="1" dirty="0" smtClean="0">
                <a:latin typeface="NikozshBan"/>
              </a:rPr>
              <a:t>(TVC) </a:t>
            </a:r>
            <a:r>
              <a:rPr lang="en-US" sz="3600" b="1" dirty="0" err="1" smtClean="0">
                <a:latin typeface="NikozshBan"/>
              </a:rPr>
              <a:t>দেখানো</a:t>
            </a:r>
            <a:r>
              <a:rPr lang="en-US" sz="3600" b="1" dirty="0" smtClean="0">
                <a:latin typeface="NikozshBan"/>
              </a:rPr>
              <a:t> </a:t>
            </a:r>
            <a:r>
              <a:rPr lang="en-US" sz="3600" b="1" dirty="0" err="1" smtClean="0">
                <a:latin typeface="NikozshBan"/>
              </a:rPr>
              <a:t>হলো</a:t>
            </a:r>
            <a:endParaRPr lang="en-US" sz="3600" b="1" dirty="0">
              <a:latin typeface="NikozshBan"/>
            </a:endParaRPr>
          </a:p>
        </p:txBody>
      </p:sp>
      <p:pic>
        <p:nvPicPr>
          <p:cNvPr id="6" name="Picture 2" descr="C:\Users\tc\Desktop\20201207_112822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447800"/>
            <a:ext cx="83820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76757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tc\Desktop\20201207_112822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5932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2133600"/>
          </a:xfrm>
        </p:spPr>
        <p:txBody>
          <a:bodyPr>
            <a:normAutofit/>
          </a:bodyPr>
          <a:lstStyle/>
          <a:p>
            <a:r>
              <a:rPr lang="en-US" sz="8000" b="1" dirty="0" err="1" smtClean="0">
                <a:latin typeface="NikozshBan"/>
              </a:rPr>
              <a:t>এখন</a:t>
            </a:r>
            <a:r>
              <a:rPr lang="en-US" sz="8000" b="1" dirty="0" smtClean="0">
                <a:latin typeface="NikozshBan"/>
              </a:rPr>
              <a:t> </a:t>
            </a:r>
            <a:r>
              <a:rPr lang="en-US" sz="8000" b="1" dirty="0" err="1" smtClean="0">
                <a:latin typeface="NikozshBan"/>
              </a:rPr>
              <a:t>আলোচনা</a:t>
            </a:r>
            <a:endParaRPr lang="en-US" sz="8000" b="1" dirty="0">
              <a:latin typeface="NikozshBan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0" y="3581400"/>
            <a:ext cx="9144000" cy="16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NikozshBan"/>
              </a:rPr>
              <a:t>৩</a:t>
            </a:r>
            <a:r>
              <a:rPr lang="en-US" sz="3200" b="1" dirty="0" smtClean="0">
                <a:latin typeface="NikozshBan"/>
              </a:rPr>
              <a:t>। </a:t>
            </a:r>
            <a:r>
              <a:rPr lang="en-US" sz="3200" b="1" dirty="0" err="1" smtClean="0">
                <a:latin typeface="NikozshBan"/>
              </a:rPr>
              <a:t>ফার্মের</a:t>
            </a:r>
            <a:r>
              <a:rPr lang="en-US" sz="3200" b="1" dirty="0" smtClean="0">
                <a:latin typeface="NikozshBan"/>
              </a:rPr>
              <a:t> </a:t>
            </a:r>
            <a:r>
              <a:rPr lang="en-US" sz="3200" b="1" dirty="0" err="1" smtClean="0">
                <a:latin typeface="NikozshBan"/>
              </a:rPr>
              <a:t>স্বল্পকালীন</a:t>
            </a:r>
            <a:r>
              <a:rPr lang="en-US" sz="3200" b="1" dirty="0">
                <a:latin typeface="NikozshBan"/>
              </a:rPr>
              <a:t> </a:t>
            </a:r>
            <a:r>
              <a:rPr lang="en-US" sz="3200" b="1" dirty="0" err="1" smtClean="0">
                <a:latin typeface="NikozshBan"/>
              </a:rPr>
              <a:t>মোট</a:t>
            </a:r>
            <a:r>
              <a:rPr lang="en-US" sz="3200" b="1" dirty="0" smtClean="0">
                <a:latin typeface="NikozshBan"/>
              </a:rPr>
              <a:t> </a:t>
            </a:r>
            <a:r>
              <a:rPr lang="en-US" sz="3200" b="1" dirty="0" err="1" smtClean="0">
                <a:latin typeface="NikozshBan"/>
              </a:rPr>
              <a:t>ব্যয়</a:t>
            </a:r>
            <a:r>
              <a:rPr lang="en-US" sz="3200" b="1" dirty="0" smtClean="0">
                <a:latin typeface="NikozshBan"/>
              </a:rPr>
              <a:t>(STC or TC) </a:t>
            </a:r>
            <a:r>
              <a:rPr lang="en-US" sz="3200" b="1" dirty="0" err="1" smtClean="0">
                <a:latin typeface="NikozshBan"/>
              </a:rPr>
              <a:t>কাকে</a:t>
            </a:r>
            <a:r>
              <a:rPr lang="en-US" sz="3200" b="1" dirty="0" smtClean="0">
                <a:latin typeface="NikozshBan"/>
              </a:rPr>
              <a:t> </a:t>
            </a:r>
            <a:r>
              <a:rPr lang="en-US" sz="3200" b="1" dirty="0" err="1" smtClean="0">
                <a:latin typeface="NikozshBan"/>
              </a:rPr>
              <a:t>বলে</a:t>
            </a:r>
            <a:r>
              <a:rPr lang="en-US" sz="3200" b="1" dirty="0" smtClean="0">
                <a:latin typeface="NikozshBan"/>
              </a:rPr>
              <a:t>? </a:t>
            </a:r>
          </a:p>
          <a:p>
            <a:r>
              <a:rPr lang="en-US" sz="3200" b="1" dirty="0" err="1" smtClean="0">
                <a:latin typeface="NikozshBan"/>
              </a:rPr>
              <a:t>চিত্রসহ</a:t>
            </a:r>
            <a:r>
              <a:rPr lang="en-US" sz="3200" b="1" dirty="0" smtClean="0">
                <a:latin typeface="NikozshBan"/>
              </a:rPr>
              <a:t> </a:t>
            </a:r>
            <a:r>
              <a:rPr lang="en-US" sz="3200" b="1" dirty="0" err="1" smtClean="0">
                <a:latin typeface="NikozshBan"/>
              </a:rPr>
              <a:t>ব্যাখ্যা</a:t>
            </a:r>
            <a:r>
              <a:rPr lang="en-US" sz="3200" b="1" dirty="0" smtClean="0">
                <a:latin typeface="NikozshBan"/>
              </a:rPr>
              <a:t> </a:t>
            </a:r>
            <a:r>
              <a:rPr lang="en-US" sz="3200" b="1" dirty="0" err="1" smtClean="0">
                <a:latin typeface="NikozshBan"/>
              </a:rPr>
              <a:t>দাও</a:t>
            </a:r>
            <a:r>
              <a:rPr lang="en-US" sz="3200" b="1" dirty="0" smtClean="0">
                <a:latin typeface="NikozshBan"/>
              </a:rPr>
              <a:t>।</a:t>
            </a:r>
            <a:endParaRPr lang="en-US" sz="3200" b="1" dirty="0">
              <a:latin typeface="NikozshBan"/>
            </a:endParaRPr>
          </a:p>
        </p:txBody>
      </p:sp>
    </p:spTree>
    <p:extLst>
      <p:ext uri="{BB962C8B-B14F-4D97-AF65-F5344CB8AC3E}">
        <p14:creationId xmlns:p14="http://schemas.microsoft.com/office/powerpoint/2010/main" val="199736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685800"/>
            <a:ext cx="9144000" cy="2133600"/>
          </a:xfrm>
        </p:spPr>
        <p:txBody>
          <a:bodyPr>
            <a:normAutofit fontScale="90000"/>
          </a:bodyPr>
          <a:lstStyle/>
          <a:p>
            <a:r>
              <a:rPr lang="en-US" sz="8000" b="1" dirty="0" err="1">
                <a:latin typeface="NikozshBan"/>
              </a:rPr>
              <a:t>স্বল্পকালীন</a:t>
            </a:r>
            <a:r>
              <a:rPr lang="en-US" sz="8000" b="1" dirty="0">
                <a:latin typeface="NikozshBan"/>
              </a:rPr>
              <a:t> </a:t>
            </a:r>
            <a:r>
              <a:rPr lang="en-US" sz="8000" b="1" dirty="0" err="1">
                <a:latin typeface="NikozshBan"/>
              </a:rPr>
              <a:t>মোট</a:t>
            </a:r>
            <a:r>
              <a:rPr lang="en-US" sz="8000" b="1" dirty="0">
                <a:latin typeface="NikozshBan"/>
              </a:rPr>
              <a:t> </a:t>
            </a:r>
            <a:r>
              <a:rPr lang="en-US" sz="8000" b="1" dirty="0" err="1" smtClean="0">
                <a:latin typeface="NikozshBan"/>
              </a:rPr>
              <a:t>ব্যয়</a:t>
            </a:r>
            <a:r>
              <a:rPr lang="en-US" sz="8000" b="1" dirty="0" smtClean="0">
                <a:latin typeface="NikozshBan"/>
              </a:rPr>
              <a:t/>
            </a:r>
            <a:br>
              <a:rPr lang="en-US" sz="8000" b="1" dirty="0" smtClean="0">
                <a:latin typeface="NikozshBan"/>
              </a:rPr>
            </a:br>
            <a:r>
              <a:rPr lang="en-US" sz="8000" b="1" dirty="0" smtClean="0">
                <a:latin typeface="NikozshBan"/>
              </a:rPr>
              <a:t>(STC or TC)</a:t>
            </a:r>
            <a:endParaRPr lang="en-US" sz="8000" b="1" dirty="0">
              <a:latin typeface="NikozshBan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304800" y="3581400"/>
            <a:ext cx="8577942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 err="1" smtClean="0">
                <a:latin typeface="NikozshBan"/>
              </a:rPr>
              <a:t>Shortrun</a:t>
            </a:r>
            <a:r>
              <a:rPr lang="en-US" sz="5400" b="1" dirty="0" smtClean="0">
                <a:latin typeface="NikozshBan"/>
              </a:rPr>
              <a:t> Total Cost-STC</a:t>
            </a:r>
            <a:endParaRPr lang="en-US" sz="5400" b="1" dirty="0">
              <a:latin typeface="NikozshBan"/>
            </a:endParaRPr>
          </a:p>
        </p:txBody>
      </p:sp>
    </p:spTree>
    <p:extLst>
      <p:ext uri="{BB962C8B-B14F-4D97-AF65-F5344CB8AC3E}">
        <p14:creationId xmlns:p14="http://schemas.microsoft.com/office/powerpoint/2010/main" val="342699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2133600"/>
          </a:xfrm>
        </p:spPr>
        <p:txBody>
          <a:bodyPr>
            <a:normAutofit/>
          </a:bodyPr>
          <a:lstStyle/>
          <a:p>
            <a:r>
              <a:rPr lang="en-US" sz="4800" b="1" u="sng" dirty="0" err="1">
                <a:latin typeface="NikozshBan"/>
              </a:rPr>
              <a:t>স্বল্পকালীন</a:t>
            </a:r>
            <a:r>
              <a:rPr lang="en-US" sz="4800" b="1" u="sng" dirty="0">
                <a:latin typeface="NikozshBan"/>
              </a:rPr>
              <a:t> </a:t>
            </a:r>
            <a:r>
              <a:rPr lang="en-US" sz="4800" b="1" u="sng" dirty="0" err="1">
                <a:latin typeface="NikozshBan"/>
              </a:rPr>
              <a:t>মোট</a:t>
            </a:r>
            <a:r>
              <a:rPr lang="en-US" sz="4800" b="1" u="sng" dirty="0">
                <a:latin typeface="NikozshBan"/>
              </a:rPr>
              <a:t> </a:t>
            </a:r>
            <a:r>
              <a:rPr lang="en-US" sz="4800" b="1" u="sng" dirty="0" err="1" smtClean="0">
                <a:latin typeface="NikozshBan"/>
              </a:rPr>
              <a:t>ব্যয়</a:t>
            </a:r>
            <a:r>
              <a:rPr lang="en-US" sz="4800" b="1" u="sng" dirty="0" smtClean="0">
                <a:latin typeface="NikozshBan"/>
              </a:rPr>
              <a:t>-STC</a:t>
            </a:r>
            <a:endParaRPr lang="en-US" sz="4800" b="1" u="sng" dirty="0">
              <a:latin typeface="NikozshBan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304800" y="2819400"/>
            <a:ext cx="85344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err="1">
                <a:latin typeface="NikozshBan"/>
              </a:rPr>
              <a:t>ফার্মের</a:t>
            </a:r>
            <a:r>
              <a:rPr lang="en-US" sz="2800" b="1" dirty="0">
                <a:latin typeface="NikozshBan"/>
              </a:rPr>
              <a:t> </a:t>
            </a:r>
            <a:r>
              <a:rPr lang="en-US" sz="2800" b="1" dirty="0" err="1">
                <a:latin typeface="NikozshBan"/>
              </a:rPr>
              <a:t>মোট</a:t>
            </a:r>
            <a:r>
              <a:rPr lang="en-US" sz="2800" b="1" dirty="0">
                <a:latin typeface="NikozshBan"/>
              </a:rPr>
              <a:t> </a:t>
            </a:r>
            <a:r>
              <a:rPr lang="en-US" sz="2800" b="1" dirty="0" err="1">
                <a:latin typeface="NikozshBan"/>
              </a:rPr>
              <a:t>স্থির</a:t>
            </a:r>
            <a:r>
              <a:rPr lang="en-US" sz="2800" b="1" dirty="0">
                <a:latin typeface="NikozshBan"/>
              </a:rPr>
              <a:t> </a:t>
            </a:r>
            <a:r>
              <a:rPr lang="en-US" sz="2800" b="1" dirty="0" err="1">
                <a:latin typeface="NikozshBan"/>
              </a:rPr>
              <a:t>ব্যয়</a:t>
            </a:r>
            <a:r>
              <a:rPr lang="en-US" sz="2800" b="1" dirty="0">
                <a:latin typeface="NikozshBan"/>
              </a:rPr>
              <a:t>(TFC</a:t>
            </a:r>
            <a:r>
              <a:rPr lang="en-US" sz="2800" b="1" dirty="0" smtClean="0">
                <a:latin typeface="NikozshBan"/>
              </a:rPr>
              <a:t>) ও </a:t>
            </a:r>
            <a:r>
              <a:rPr lang="en-US" sz="2800" b="1" dirty="0" err="1">
                <a:latin typeface="NikozshBan"/>
              </a:rPr>
              <a:t>মোট</a:t>
            </a:r>
            <a:r>
              <a:rPr lang="en-US" sz="2800" b="1" dirty="0">
                <a:latin typeface="NikozshBan"/>
              </a:rPr>
              <a:t> </a:t>
            </a:r>
            <a:r>
              <a:rPr lang="en-US" sz="2800" b="1" dirty="0" err="1">
                <a:latin typeface="NikozshBan"/>
              </a:rPr>
              <a:t>পরিবর্তনীয়</a:t>
            </a:r>
            <a:r>
              <a:rPr lang="en-US" sz="2800" b="1" dirty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ব্যয়</a:t>
            </a:r>
            <a:r>
              <a:rPr lang="en-US" sz="2800" b="1" dirty="0" smtClean="0">
                <a:latin typeface="NikozshBan"/>
              </a:rPr>
              <a:t>(TVC) </a:t>
            </a:r>
            <a:r>
              <a:rPr lang="en-US" sz="2800" b="1" dirty="0" err="1" smtClean="0">
                <a:latin typeface="NikozshBan"/>
              </a:rPr>
              <a:t>এর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সমষ্টিকে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>
                <a:latin typeface="NikozshBan"/>
              </a:rPr>
              <a:t>স্বল্পকালীন</a:t>
            </a:r>
            <a:r>
              <a:rPr lang="en-US" sz="2800" b="1" dirty="0">
                <a:latin typeface="NikozshBan"/>
              </a:rPr>
              <a:t> </a:t>
            </a:r>
            <a:r>
              <a:rPr lang="en-US" sz="2800" b="1" dirty="0" err="1">
                <a:latin typeface="NikozshBan"/>
              </a:rPr>
              <a:t>মোট</a:t>
            </a:r>
            <a:r>
              <a:rPr lang="en-US" sz="2800" b="1" dirty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ব্যয়</a:t>
            </a:r>
            <a:r>
              <a:rPr lang="en-US" sz="2800" b="1" dirty="0" smtClean="0">
                <a:latin typeface="NikozshBan"/>
              </a:rPr>
              <a:t>(STC or TC) </a:t>
            </a:r>
            <a:r>
              <a:rPr lang="en-US" sz="2800" b="1" dirty="0" err="1" smtClean="0">
                <a:latin typeface="NikozshBan"/>
              </a:rPr>
              <a:t>বলে</a:t>
            </a:r>
            <a:r>
              <a:rPr lang="en-US" sz="2800" b="1" dirty="0" smtClean="0">
                <a:latin typeface="NikozshBan"/>
              </a:rPr>
              <a:t>।  </a:t>
            </a:r>
            <a:endParaRPr lang="en-US" sz="2800" b="1" dirty="0">
              <a:latin typeface="NikozshBan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228600" y="4495800"/>
            <a:ext cx="8763000" cy="1752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 smtClean="0">
                <a:latin typeface="NikozshBan"/>
              </a:rPr>
              <a:t>STC </a:t>
            </a:r>
            <a:r>
              <a:rPr lang="en-US" sz="5400" b="1" dirty="0" err="1" smtClean="0">
                <a:latin typeface="NikozshBan"/>
              </a:rPr>
              <a:t>বা</a:t>
            </a:r>
            <a:r>
              <a:rPr lang="en-US" sz="5400" b="1" dirty="0" smtClean="0">
                <a:latin typeface="NikozshBan"/>
              </a:rPr>
              <a:t> TC = TFC + TVC</a:t>
            </a:r>
            <a:endParaRPr lang="en-US" sz="5400" b="1" dirty="0">
              <a:latin typeface="NikozshBan"/>
            </a:endParaRPr>
          </a:p>
        </p:txBody>
      </p:sp>
    </p:spTree>
    <p:extLst>
      <p:ext uri="{BB962C8B-B14F-4D97-AF65-F5344CB8AC3E}">
        <p14:creationId xmlns:p14="http://schemas.microsoft.com/office/powerpoint/2010/main" val="38085950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3058391" y="2438400"/>
            <a:ext cx="2895600" cy="1828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r>
              <a:rPr lang="en-US" sz="3600" b="1" dirty="0" smtClean="0"/>
              <a:t>‍STC </a:t>
            </a:r>
            <a:r>
              <a:rPr lang="en-US" sz="3600" b="1" dirty="0" err="1" smtClean="0"/>
              <a:t>বা</a:t>
            </a:r>
            <a:r>
              <a:rPr lang="en-US" sz="3600" b="1" dirty="0" smtClean="0"/>
              <a:t> TC</a:t>
            </a:r>
            <a:endParaRPr lang="en-US" sz="3600" b="1" dirty="0"/>
          </a:p>
        </p:txBody>
      </p:sp>
      <p:sp>
        <p:nvSpPr>
          <p:cNvPr id="7" name="Oval 6"/>
          <p:cNvSpPr/>
          <p:nvPr/>
        </p:nvSpPr>
        <p:spPr>
          <a:xfrm>
            <a:off x="3325091" y="228600"/>
            <a:ext cx="2362199" cy="2057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</a:rPr>
              <a:t>TFC + TVC</a:t>
            </a:r>
            <a:endParaRPr lang="en-US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9303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3.33333E-6 C 0.1974 -3.33333E-6 0.35851 0.15047 0.35851 0.33611 C 0.35851 0.52153 0.1974 0.67223 2.77778E-7 0.67223 C -0.19757 0.67223 -0.35816 0.52153 -0.35816 0.33611 C -0.35816 0.15047 -0.19757 -3.33333E-6 2.77778E-7 -3.33333E-6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3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u="sng" dirty="0" err="1" smtClean="0">
                <a:latin typeface="NikozshBan"/>
              </a:rPr>
              <a:t>চিত্রের</a:t>
            </a:r>
            <a:r>
              <a:rPr lang="en-US" sz="2800" b="1" u="sng" dirty="0" smtClean="0">
                <a:latin typeface="NikozshBan"/>
              </a:rPr>
              <a:t> </a:t>
            </a:r>
            <a:r>
              <a:rPr lang="en-US" sz="2800" b="1" u="sng" dirty="0" err="1" smtClean="0">
                <a:latin typeface="NikozshBan"/>
              </a:rPr>
              <a:t>মাধ্যমে</a:t>
            </a:r>
            <a:r>
              <a:rPr lang="en-US" sz="2800" b="1" u="sng" dirty="0" smtClean="0">
                <a:latin typeface="NikozshBan"/>
              </a:rPr>
              <a:t> </a:t>
            </a:r>
            <a:r>
              <a:rPr lang="en-US" sz="2800" b="1" u="sng" dirty="0" err="1" smtClean="0">
                <a:latin typeface="NikozshBan"/>
              </a:rPr>
              <a:t>স্বল্পকালীন</a:t>
            </a:r>
            <a:r>
              <a:rPr lang="en-US" sz="2800" b="1" u="sng" dirty="0" smtClean="0">
                <a:latin typeface="NikozshBan"/>
              </a:rPr>
              <a:t> </a:t>
            </a:r>
            <a:r>
              <a:rPr lang="en-US" sz="2800" b="1" u="sng" dirty="0" err="1">
                <a:latin typeface="NikozshBan"/>
              </a:rPr>
              <a:t>মোট</a:t>
            </a:r>
            <a:r>
              <a:rPr lang="en-US" sz="2800" b="1" u="sng" dirty="0">
                <a:latin typeface="NikozshBan"/>
              </a:rPr>
              <a:t> </a:t>
            </a:r>
            <a:r>
              <a:rPr lang="en-US" sz="2800" b="1" u="sng" dirty="0" err="1" smtClean="0">
                <a:latin typeface="NikozshBan"/>
              </a:rPr>
              <a:t>ব্যয়</a:t>
            </a:r>
            <a:r>
              <a:rPr lang="en-US" sz="2800" b="1" u="sng" dirty="0" smtClean="0">
                <a:latin typeface="NikozshBan"/>
              </a:rPr>
              <a:t>-STC or TC </a:t>
            </a:r>
            <a:r>
              <a:rPr lang="en-US" sz="2800" b="1" u="sng" dirty="0" err="1" smtClean="0">
                <a:latin typeface="NikozshBan"/>
              </a:rPr>
              <a:t>দেখানো</a:t>
            </a:r>
            <a:r>
              <a:rPr lang="en-US" sz="2800" b="1" u="sng" dirty="0" smtClean="0">
                <a:latin typeface="NikozshBan"/>
              </a:rPr>
              <a:t> </a:t>
            </a:r>
            <a:r>
              <a:rPr lang="en-US" sz="2800" b="1" u="sng" dirty="0" err="1" smtClean="0">
                <a:latin typeface="NikozshBan"/>
              </a:rPr>
              <a:t>হলো</a:t>
            </a:r>
            <a:r>
              <a:rPr lang="en-US" sz="2800" b="1" u="sng" dirty="0" smtClean="0">
                <a:latin typeface="NikozshBan"/>
              </a:rPr>
              <a:t>-</a:t>
            </a:r>
            <a:endParaRPr lang="en-US" sz="2800" b="1" u="sng" dirty="0">
              <a:latin typeface="NikozshBan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228600" y="1981200"/>
            <a:ext cx="8763000" cy="449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5400" b="1" dirty="0" smtClean="0">
              <a:latin typeface="NikozshBan"/>
            </a:endParaRPr>
          </a:p>
          <a:p>
            <a:endParaRPr lang="en-US" sz="5400" b="1" dirty="0">
              <a:latin typeface="NikozshBan"/>
            </a:endParaRPr>
          </a:p>
          <a:p>
            <a:endParaRPr lang="en-US" sz="5400" b="1" dirty="0" smtClean="0">
              <a:latin typeface="NikozshBan"/>
            </a:endParaRPr>
          </a:p>
          <a:p>
            <a:r>
              <a:rPr lang="en-US" sz="5400" b="1" dirty="0" smtClean="0">
                <a:latin typeface="NikozshBan"/>
              </a:rPr>
              <a:t>STC </a:t>
            </a:r>
            <a:r>
              <a:rPr lang="en-US" sz="5400" b="1" dirty="0" err="1" smtClean="0">
                <a:latin typeface="NikozshBan"/>
              </a:rPr>
              <a:t>বা</a:t>
            </a:r>
            <a:r>
              <a:rPr lang="en-US" sz="5400" b="1" dirty="0" smtClean="0">
                <a:latin typeface="NikozshBan"/>
              </a:rPr>
              <a:t> TC = TFC + TVC</a:t>
            </a:r>
            <a:endParaRPr lang="en-US" sz="5400" b="1" dirty="0">
              <a:latin typeface="NikozshBan"/>
            </a:endParaRPr>
          </a:p>
        </p:txBody>
      </p:sp>
      <p:sp>
        <p:nvSpPr>
          <p:cNvPr id="2" name="Down Arrow 1"/>
          <p:cNvSpPr/>
          <p:nvPr/>
        </p:nvSpPr>
        <p:spPr>
          <a:xfrm>
            <a:off x="4644934" y="3104466"/>
            <a:ext cx="1466850" cy="1848534"/>
          </a:xfrm>
          <a:prstGeom prst="downArrow">
            <a:avLst>
              <a:gd name="adj1" fmla="val 50000"/>
              <a:gd name="adj2" fmla="val 5342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lus 5"/>
          <p:cNvSpPr/>
          <p:nvPr/>
        </p:nvSpPr>
        <p:spPr>
          <a:xfrm>
            <a:off x="6111784" y="3657600"/>
            <a:ext cx="1143000" cy="1295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7296150" y="3104466"/>
            <a:ext cx="1425484" cy="18485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Callout 7"/>
          <p:cNvSpPr/>
          <p:nvPr/>
        </p:nvSpPr>
        <p:spPr>
          <a:xfrm>
            <a:off x="1638300" y="3104466"/>
            <a:ext cx="2438400" cy="175260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905000" y="3805646"/>
            <a:ext cx="190500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NikozshBan"/>
              </a:rPr>
              <a:t>স্বল্পকালীন</a:t>
            </a:r>
            <a:r>
              <a:rPr lang="en-US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NikozshBan"/>
              </a:rPr>
              <a:t> </a:t>
            </a:r>
            <a:r>
              <a:rPr lang="en-US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NikozshBan"/>
              </a:rPr>
              <a:t>মোট</a:t>
            </a:r>
            <a:r>
              <a:rPr lang="en-US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NikozshBan"/>
              </a:rPr>
              <a:t> </a:t>
            </a:r>
            <a:r>
              <a:rPr lang="en-US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NikozshBan"/>
              </a:rPr>
              <a:t>ব্যয়</a:t>
            </a:r>
            <a:r>
              <a:rPr lang="en-US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NikozshBan"/>
              </a:rPr>
              <a:t>-STC/TC</a:t>
            </a:r>
            <a:endParaRPr lang="en-US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latin typeface="NikozshBan"/>
            </a:endParaRPr>
          </a:p>
        </p:txBody>
      </p:sp>
    </p:spTree>
    <p:extLst>
      <p:ext uri="{BB962C8B-B14F-4D97-AF65-F5344CB8AC3E}">
        <p14:creationId xmlns:p14="http://schemas.microsoft.com/office/powerpoint/2010/main" val="182912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6" grpId="0" animBg="1"/>
      <p:bldP spid="7" grpId="0" animBg="1"/>
      <p:bldP spid="8" grpId="0" animBg="1"/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066800"/>
          </a:xfrm>
        </p:spPr>
        <p:txBody>
          <a:bodyPr>
            <a:normAutofit/>
          </a:bodyPr>
          <a:lstStyle/>
          <a:p>
            <a:r>
              <a:rPr lang="en-US" sz="2800" b="1" u="sng" dirty="0" err="1" smtClean="0">
                <a:latin typeface="NikozshBan"/>
              </a:rPr>
              <a:t>চিত্রের</a:t>
            </a:r>
            <a:r>
              <a:rPr lang="en-US" sz="2800" b="1" u="sng" dirty="0" smtClean="0">
                <a:latin typeface="NikozshBan"/>
              </a:rPr>
              <a:t> </a:t>
            </a:r>
            <a:r>
              <a:rPr lang="en-US" sz="2800" b="1" u="sng" dirty="0" err="1" smtClean="0">
                <a:latin typeface="NikozshBan"/>
              </a:rPr>
              <a:t>মাধ্যমে</a:t>
            </a:r>
            <a:r>
              <a:rPr lang="en-US" sz="2800" b="1" u="sng" dirty="0" smtClean="0">
                <a:latin typeface="NikozshBan"/>
              </a:rPr>
              <a:t> </a:t>
            </a:r>
            <a:r>
              <a:rPr lang="en-US" sz="2800" b="1" u="sng" dirty="0" err="1" smtClean="0">
                <a:latin typeface="NikozshBan"/>
              </a:rPr>
              <a:t>স্বল্পকালীন</a:t>
            </a:r>
            <a:r>
              <a:rPr lang="en-US" sz="2800" b="1" u="sng" dirty="0" smtClean="0">
                <a:latin typeface="NikozshBan"/>
              </a:rPr>
              <a:t> </a:t>
            </a:r>
            <a:r>
              <a:rPr lang="en-US" sz="2800" b="1" u="sng" dirty="0" err="1">
                <a:latin typeface="NikozshBan"/>
              </a:rPr>
              <a:t>মোট</a:t>
            </a:r>
            <a:r>
              <a:rPr lang="en-US" sz="2800" b="1" u="sng" dirty="0">
                <a:latin typeface="NikozshBan"/>
              </a:rPr>
              <a:t> </a:t>
            </a:r>
            <a:r>
              <a:rPr lang="en-US" sz="2800" b="1" u="sng" dirty="0" err="1" smtClean="0">
                <a:latin typeface="NikozshBan"/>
              </a:rPr>
              <a:t>ব্যয়</a:t>
            </a:r>
            <a:r>
              <a:rPr lang="en-US" sz="2800" b="1" u="sng" dirty="0" smtClean="0">
                <a:latin typeface="NikozshBan"/>
              </a:rPr>
              <a:t>-STC or TC </a:t>
            </a:r>
            <a:r>
              <a:rPr lang="en-US" sz="2800" b="1" u="sng" dirty="0" err="1" smtClean="0">
                <a:latin typeface="NikozshBan"/>
              </a:rPr>
              <a:t>দেখানো</a:t>
            </a:r>
            <a:r>
              <a:rPr lang="en-US" sz="2800" b="1" u="sng" dirty="0" smtClean="0">
                <a:latin typeface="NikozshBan"/>
              </a:rPr>
              <a:t> </a:t>
            </a:r>
            <a:r>
              <a:rPr lang="en-US" sz="2800" b="1" u="sng" dirty="0" err="1" smtClean="0">
                <a:latin typeface="NikozshBan"/>
              </a:rPr>
              <a:t>হলো</a:t>
            </a:r>
            <a:r>
              <a:rPr lang="en-US" sz="2800" b="1" u="sng" dirty="0" smtClean="0">
                <a:latin typeface="NikozshBan"/>
              </a:rPr>
              <a:t>-</a:t>
            </a:r>
            <a:endParaRPr lang="en-US" sz="2800" b="1" u="sng" dirty="0">
              <a:latin typeface="NikozshBan"/>
            </a:endParaRPr>
          </a:p>
        </p:txBody>
      </p:sp>
      <p:pic>
        <p:nvPicPr>
          <p:cNvPr id="9" name="Picture 2" descr="C:\Users\tc\Desktop\20201207_113124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219200"/>
            <a:ext cx="8686800" cy="5181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609839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wP‡Îi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gva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¨‡g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dv‡g©i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¯^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íKvjxb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gvU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†`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Lv‡bv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n‡jvt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-</a:t>
            </a:r>
            <a:br>
              <a:rPr lang="en-GB" sz="3600" b="1" u="sng" dirty="0" smtClean="0">
                <a:latin typeface="SutonnyMJ" pitchFamily="2" charset="0"/>
                <a:cs typeface="SutonnyMJ" pitchFamily="2" charset="0"/>
              </a:rPr>
            </a:br>
            <a:endParaRPr lang="en-US" sz="3600" b="1" u="sng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026" name="Picture 2" descr="C:\Users\tc\Desktop\Mujib_100_Guideline_v4_copy-1-1024x5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304800"/>
            <a:ext cx="1676400" cy="1209675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911930" y="3429000"/>
            <a:ext cx="6232070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GB" b="1" dirty="0">
              <a:latin typeface="Times New Roman" pitchFamily="18" charset="0"/>
              <a:cs typeface="Times New Roman" pitchFamily="18" charset="0"/>
            </a:endParaRPr>
          </a:p>
          <a:p>
            <a:endParaRPr lang="en-GB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GB" b="1" dirty="0">
              <a:latin typeface="Times New Roman" pitchFamily="18" charset="0"/>
              <a:cs typeface="Times New Roman" pitchFamily="18" charset="0"/>
            </a:endParaRPr>
          </a:p>
          <a:p>
            <a:endParaRPr lang="en-GB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GB" b="1" dirty="0">
              <a:latin typeface="Times New Roman" pitchFamily="18" charset="0"/>
              <a:cs typeface="Times New Roman" pitchFamily="18" charset="0"/>
            </a:endParaRPr>
          </a:p>
          <a:p>
            <a:endParaRPr lang="en-GB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GB" b="1" dirty="0">
              <a:latin typeface="Times New Roman" pitchFamily="18" charset="0"/>
              <a:cs typeface="Times New Roman" pitchFamily="18" charset="0"/>
            </a:endParaRPr>
          </a:p>
          <a:p>
            <a:endParaRPr lang="en-GB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GB" b="1" dirty="0">
              <a:latin typeface="Times New Roman" pitchFamily="18" charset="0"/>
              <a:cs typeface="Times New Roman" pitchFamily="18" charset="0"/>
            </a:endParaRPr>
          </a:p>
          <a:p>
            <a:endParaRPr lang="en-GB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                                </a:t>
            </a:r>
            <a:r>
              <a:rPr lang="en-GB" sz="2400" b="1" dirty="0" err="1" smtClean="0">
                <a:latin typeface="Times New Roman" pitchFamily="18" charset="0"/>
                <a:cs typeface="Times New Roman" pitchFamily="18" charset="0"/>
              </a:rPr>
              <a:t>Bilash</a:t>
            </a:r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err="1" smtClean="0">
                <a:latin typeface="Times New Roman" pitchFamily="18" charset="0"/>
                <a:cs typeface="Times New Roman" pitchFamily="18" charset="0"/>
              </a:rPr>
              <a:t>Mondol,Lec</a:t>
            </a:r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>.(Economics)</a:t>
            </a:r>
            <a:endParaRPr lang="en-US" sz="2400" dirty="0"/>
          </a:p>
        </p:txBody>
      </p:sp>
      <p:pic>
        <p:nvPicPr>
          <p:cNvPr id="5122" name="Picture 2" descr="C:\Users\tc\Desktop\20201207_113124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8991600" cy="6858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2133600"/>
          </a:xfrm>
        </p:spPr>
        <p:txBody>
          <a:bodyPr>
            <a:normAutofit/>
          </a:bodyPr>
          <a:lstStyle/>
          <a:p>
            <a:r>
              <a:rPr lang="en-US" sz="4800" b="1" u="sng" dirty="0" err="1">
                <a:latin typeface="NikozshBan"/>
              </a:rPr>
              <a:t>স্বল্পকালীন</a:t>
            </a:r>
            <a:r>
              <a:rPr lang="en-US" sz="4800" b="1" u="sng" dirty="0">
                <a:latin typeface="NikozshBan"/>
              </a:rPr>
              <a:t> </a:t>
            </a:r>
            <a:r>
              <a:rPr lang="en-US" sz="4800" b="1" u="sng" dirty="0" err="1">
                <a:latin typeface="NikozshBan"/>
              </a:rPr>
              <a:t>মোট</a:t>
            </a:r>
            <a:r>
              <a:rPr lang="en-US" sz="4800" b="1" u="sng" dirty="0">
                <a:latin typeface="NikozshBan"/>
              </a:rPr>
              <a:t> </a:t>
            </a:r>
            <a:r>
              <a:rPr lang="en-US" sz="4800" b="1" u="sng" dirty="0" err="1" smtClean="0">
                <a:latin typeface="NikozshBan"/>
              </a:rPr>
              <a:t>ব্যয়</a:t>
            </a:r>
            <a:r>
              <a:rPr lang="en-US" sz="4800" b="1" u="sng" dirty="0" smtClean="0">
                <a:latin typeface="NikozshBan"/>
              </a:rPr>
              <a:t>-STC</a:t>
            </a:r>
            <a:endParaRPr lang="en-US" sz="4800" b="1" u="sng" dirty="0">
              <a:latin typeface="NikozshBan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304800" y="2819400"/>
            <a:ext cx="85344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err="1">
                <a:latin typeface="NikozshBan"/>
              </a:rPr>
              <a:t>ফার্মের</a:t>
            </a:r>
            <a:r>
              <a:rPr lang="en-US" sz="2800" b="1" dirty="0">
                <a:latin typeface="NikozshBan"/>
              </a:rPr>
              <a:t> </a:t>
            </a:r>
            <a:r>
              <a:rPr lang="en-US" sz="2800" b="1" dirty="0" err="1">
                <a:latin typeface="NikozshBan"/>
              </a:rPr>
              <a:t>মোট</a:t>
            </a:r>
            <a:r>
              <a:rPr lang="en-US" sz="2800" b="1" dirty="0">
                <a:latin typeface="NikozshBan"/>
              </a:rPr>
              <a:t> </a:t>
            </a:r>
            <a:r>
              <a:rPr lang="en-US" sz="2800" b="1" dirty="0" err="1">
                <a:latin typeface="NikozshBan"/>
              </a:rPr>
              <a:t>স্থির</a:t>
            </a:r>
            <a:r>
              <a:rPr lang="en-US" sz="2800" b="1" dirty="0">
                <a:latin typeface="NikozshBan"/>
              </a:rPr>
              <a:t> </a:t>
            </a:r>
            <a:r>
              <a:rPr lang="en-US" sz="2800" b="1" dirty="0" err="1">
                <a:latin typeface="NikozshBan"/>
              </a:rPr>
              <a:t>ব্যয়</a:t>
            </a:r>
            <a:r>
              <a:rPr lang="en-US" sz="2800" b="1" dirty="0">
                <a:latin typeface="NikozshBan"/>
              </a:rPr>
              <a:t>(TFC</a:t>
            </a:r>
            <a:r>
              <a:rPr lang="en-US" sz="2800" b="1" dirty="0" smtClean="0">
                <a:latin typeface="NikozshBan"/>
              </a:rPr>
              <a:t>) ও </a:t>
            </a:r>
            <a:r>
              <a:rPr lang="en-US" sz="2800" b="1" dirty="0" err="1">
                <a:latin typeface="NikozshBan"/>
              </a:rPr>
              <a:t>মোট</a:t>
            </a:r>
            <a:r>
              <a:rPr lang="en-US" sz="2800" b="1" dirty="0">
                <a:latin typeface="NikozshBan"/>
              </a:rPr>
              <a:t> </a:t>
            </a:r>
            <a:r>
              <a:rPr lang="en-US" sz="2800" b="1" dirty="0" err="1">
                <a:latin typeface="NikozshBan"/>
              </a:rPr>
              <a:t>পরিবর্তনীয়</a:t>
            </a:r>
            <a:r>
              <a:rPr lang="en-US" sz="2800" b="1" dirty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ব্যয়</a:t>
            </a:r>
            <a:r>
              <a:rPr lang="en-US" sz="2800" b="1" dirty="0" smtClean="0">
                <a:latin typeface="NikozshBan"/>
              </a:rPr>
              <a:t>(TVC) </a:t>
            </a:r>
            <a:r>
              <a:rPr lang="en-US" sz="2800" b="1" dirty="0" err="1" smtClean="0">
                <a:latin typeface="NikozshBan"/>
              </a:rPr>
              <a:t>এর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সমষ্টিকে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>
                <a:latin typeface="NikozshBan"/>
              </a:rPr>
              <a:t>স্বল্পকালীন</a:t>
            </a:r>
            <a:r>
              <a:rPr lang="en-US" sz="2800" b="1" dirty="0">
                <a:latin typeface="NikozshBan"/>
              </a:rPr>
              <a:t> </a:t>
            </a:r>
            <a:r>
              <a:rPr lang="en-US" sz="2800" b="1" dirty="0" err="1">
                <a:latin typeface="NikozshBan"/>
              </a:rPr>
              <a:t>মোট</a:t>
            </a:r>
            <a:r>
              <a:rPr lang="en-US" sz="2800" b="1" dirty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ব্যয়</a:t>
            </a:r>
            <a:r>
              <a:rPr lang="en-US" sz="2800" b="1" dirty="0" smtClean="0">
                <a:latin typeface="NikozshBan"/>
              </a:rPr>
              <a:t>(STC or TC) </a:t>
            </a:r>
            <a:r>
              <a:rPr lang="en-US" sz="2800" b="1" dirty="0" err="1" smtClean="0">
                <a:latin typeface="NikozshBan"/>
              </a:rPr>
              <a:t>বলে</a:t>
            </a:r>
            <a:r>
              <a:rPr lang="en-US" sz="2800" b="1" dirty="0" smtClean="0">
                <a:latin typeface="NikozshBan"/>
              </a:rPr>
              <a:t>।  </a:t>
            </a:r>
            <a:endParaRPr lang="en-US" sz="2800" b="1" dirty="0">
              <a:latin typeface="NikozshBan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228600" y="4495800"/>
            <a:ext cx="8763000" cy="1752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 smtClean="0">
                <a:latin typeface="NikozshBan"/>
              </a:rPr>
              <a:t>STC </a:t>
            </a:r>
            <a:r>
              <a:rPr lang="en-US" sz="5400" b="1" dirty="0" err="1" smtClean="0">
                <a:latin typeface="NikozshBan"/>
              </a:rPr>
              <a:t>বা</a:t>
            </a:r>
            <a:r>
              <a:rPr lang="en-US" sz="5400" b="1" dirty="0" smtClean="0">
                <a:latin typeface="NikozshBan"/>
              </a:rPr>
              <a:t> TC = TFC + TVC</a:t>
            </a:r>
            <a:endParaRPr lang="en-US" sz="5400" b="1" dirty="0">
              <a:latin typeface="NikozshBan"/>
            </a:endParaRPr>
          </a:p>
        </p:txBody>
      </p:sp>
    </p:spTree>
    <p:extLst>
      <p:ext uri="{BB962C8B-B14F-4D97-AF65-F5344CB8AC3E}">
        <p14:creationId xmlns:p14="http://schemas.microsoft.com/office/powerpoint/2010/main" val="314496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u="sng" dirty="0" err="1" smtClean="0">
                <a:latin typeface="NikozshBan"/>
              </a:rPr>
              <a:t>চিত্রের</a:t>
            </a:r>
            <a:r>
              <a:rPr lang="en-US" sz="2800" b="1" u="sng" dirty="0" smtClean="0">
                <a:latin typeface="NikozshBan"/>
              </a:rPr>
              <a:t> </a:t>
            </a:r>
            <a:r>
              <a:rPr lang="en-US" sz="2800" b="1" u="sng" dirty="0" err="1" smtClean="0">
                <a:latin typeface="NikozshBan"/>
              </a:rPr>
              <a:t>মাধ্যমে</a:t>
            </a:r>
            <a:r>
              <a:rPr lang="en-US" sz="2800" b="1" u="sng" dirty="0" smtClean="0">
                <a:latin typeface="NikozshBan"/>
              </a:rPr>
              <a:t> </a:t>
            </a:r>
            <a:r>
              <a:rPr lang="en-US" sz="2800" b="1" u="sng" dirty="0" err="1" smtClean="0">
                <a:latin typeface="NikozshBan"/>
              </a:rPr>
              <a:t>স্বল্পকালীন</a:t>
            </a:r>
            <a:r>
              <a:rPr lang="en-US" sz="2800" b="1" u="sng" dirty="0" smtClean="0">
                <a:latin typeface="NikozshBan"/>
              </a:rPr>
              <a:t> </a:t>
            </a:r>
            <a:r>
              <a:rPr lang="en-US" sz="2800" b="1" u="sng" dirty="0" err="1">
                <a:latin typeface="NikozshBan"/>
              </a:rPr>
              <a:t>মোট</a:t>
            </a:r>
            <a:r>
              <a:rPr lang="en-US" sz="2800" b="1" u="sng" dirty="0">
                <a:latin typeface="NikozshBan"/>
              </a:rPr>
              <a:t> </a:t>
            </a:r>
            <a:r>
              <a:rPr lang="en-US" sz="2800" b="1" u="sng" dirty="0" err="1" smtClean="0">
                <a:latin typeface="NikozshBan"/>
              </a:rPr>
              <a:t>ব্যয়</a:t>
            </a:r>
            <a:r>
              <a:rPr lang="en-US" sz="2800" b="1" u="sng" dirty="0" smtClean="0">
                <a:latin typeface="NikozshBan"/>
              </a:rPr>
              <a:t>-STC or TC </a:t>
            </a:r>
            <a:r>
              <a:rPr lang="en-US" sz="2800" b="1" u="sng" dirty="0" err="1" smtClean="0">
                <a:latin typeface="NikozshBan"/>
              </a:rPr>
              <a:t>দেখানো</a:t>
            </a:r>
            <a:r>
              <a:rPr lang="en-US" sz="2800" b="1" u="sng" dirty="0" smtClean="0">
                <a:latin typeface="NikozshBan"/>
              </a:rPr>
              <a:t> </a:t>
            </a:r>
            <a:r>
              <a:rPr lang="en-US" sz="2800" b="1" u="sng" dirty="0" err="1" smtClean="0">
                <a:latin typeface="NikozshBan"/>
              </a:rPr>
              <a:t>হলো</a:t>
            </a:r>
            <a:r>
              <a:rPr lang="en-US" sz="2800" b="1" u="sng" dirty="0" smtClean="0">
                <a:latin typeface="NikozshBan"/>
              </a:rPr>
              <a:t>-</a:t>
            </a:r>
            <a:endParaRPr lang="en-US" sz="2800" b="1" u="sng" dirty="0">
              <a:latin typeface="NikozshBan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228600" y="1981200"/>
            <a:ext cx="8763000" cy="449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5400" b="1" dirty="0" smtClean="0">
              <a:latin typeface="NikozshBan"/>
            </a:endParaRPr>
          </a:p>
          <a:p>
            <a:endParaRPr lang="en-US" sz="5400" b="1" dirty="0">
              <a:latin typeface="NikozshBan"/>
            </a:endParaRPr>
          </a:p>
          <a:p>
            <a:endParaRPr lang="en-US" sz="5400" b="1" dirty="0" smtClean="0">
              <a:latin typeface="NikozshBan"/>
            </a:endParaRPr>
          </a:p>
          <a:p>
            <a:r>
              <a:rPr lang="en-US" sz="5400" b="1" dirty="0" smtClean="0">
                <a:latin typeface="NikozshBan"/>
              </a:rPr>
              <a:t>STC </a:t>
            </a:r>
            <a:r>
              <a:rPr lang="en-US" sz="5400" b="1" dirty="0" err="1" smtClean="0">
                <a:latin typeface="NikozshBan"/>
              </a:rPr>
              <a:t>বা</a:t>
            </a:r>
            <a:r>
              <a:rPr lang="en-US" sz="5400" b="1" dirty="0" smtClean="0">
                <a:latin typeface="NikozshBan"/>
              </a:rPr>
              <a:t> TC = TFC + TVC</a:t>
            </a:r>
            <a:endParaRPr lang="en-US" sz="5400" b="1" dirty="0">
              <a:latin typeface="NikozshBan"/>
            </a:endParaRPr>
          </a:p>
        </p:txBody>
      </p:sp>
      <p:sp>
        <p:nvSpPr>
          <p:cNvPr id="2" name="Down Arrow 1"/>
          <p:cNvSpPr/>
          <p:nvPr/>
        </p:nvSpPr>
        <p:spPr>
          <a:xfrm>
            <a:off x="4644934" y="3104466"/>
            <a:ext cx="1466850" cy="1848534"/>
          </a:xfrm>
          <a:prstGeom prst="downArrow">
            <a:avLst>
              <a:gd name="adj1" fmla="val 50000"/>
              <a:gd name="adj2" fmla="val 5342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lus 5"/>
          <p:cNvSpPr/>
          <p:nvPr/>
        </p:nvSpPr>
        <p:spPr>
          <a:xfrm>
            <a:off x="6111784" y="3657600"/>
            <a:ext cx="1143000" cy="1295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7296150" y="3104466"/>
            <a:ext cx="1425484" cy="18485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Callout 7"/>
          <p:cNvSpPr/>
          <p:nvPr/>
        </p:nvSpPr>
        <p:spPr>
          <a:xfrm>
            <a:off x="1638300" y="3104466"/>
            <a:ext cx="2438400" cy="175260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905000" y="3805646"/>
            <a:ext cx="190500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NikozshBan"/>
              </a:rPr>
              <a:t>স্বল্পকালীন</a:t>
            </a:r>
            <a:r>
              <a:rPr lang="en-US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NikozshBan"/>
              </a:rPr>
              <a:t> </a:t>
            </a:r>
            <a:r>
              <a:rPr lang="en-US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NikozshBan"/>
              </a:rPr>
              <a:t>মোট</a:t>
            </a:r>
            <a:r>
              <a:rPr lang="en-US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NikozshBan"/>
              </a:rPr>
              <a:t> </a:t>
            </a:r>
            <a:r>
              <a:rPr lang="en-US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NikozshBan"/>
              </a:rPr>
              <a:t>ব্যয়</a:t>
            </a:r>
            <a:r>
              <a:rPr lang="en-US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NikozshBan"/>
              </a:rPr>
              <a:t>-STC/TC</a:t>
            </a:r>
            <a:endParaRPr lang="en-US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latin typeface="NikozshBan"/>
            </a:endParaRPr>
          </a:p>
        </p:txBody>
      </p:sp>
    </p:spTree>
    <p:extLst>
      <p:ext uri="{BB962C8B-B14F-4D97-AF65-F5344CB8AC3E}">
        <p14:creationId xmlns:p14="http://schemas.microsoft.com/office/powerpoint/2010/main" val="3970051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6" grpId="0" animBg="1"/>
      <p:bldP spid="7" grpId="0" animBg="1"/>
      <p:bldP spid="8" grpId="0" animBg="1"/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en-US" sz="6000" b="1" dirty="0" err="1" smtClean="0">
                <a:latin typeface="NikozshBan"/>
              </a:rPr>
              <a:t>দলীয়</a:t>
            </a:r>
            <a:r>
              <a:rPr lang="en-US" sz="6000" b="1" dirty="0">
                <a:latin typeface="NikozshBan"/>
              </a:rPr>
              <a:t> </a:t>
            </a:r>
            <a:r>
              <a:rPr lang="en-US" sz="6000" b="1" dirty="0" err="1" smtClean="0">
                <a:latin typeface="NikozshBan"/>
              </a:rPr>
              <a:t>বা</a:t>
            </a:r>
            <a:r>
              <a:rPr lang="en-US" sz="6000" b="1" dirty="0" smtClean="0">
                <a:latin typeface="NikozshBan"/>
              </a:rPr>
              <a:t> </a:t>
            </a:r>
            <a:r>
              <a:rPr lang="en-US" sz="6000" b="1" dirty="0" err="1" smtClean="0">
                <a:latin typeface="NikozshBan"/>
              </a:rPr>
              <a:t>জোড়ায়</a:t>
            </a:r>
            <a:r>
              <a:rPr lang="en-US" sz="6000" b="1" dirty="0" smtClean="0">
                <a:latin typeface="NikozshBan"/>
              </a:rPr>
              <a:t> </a:t>
            </a:r>
            <a:r>
              <a:rPr lang="en-US" sz="6000" b="1" dirty="0" err="1" smtClean="0">
                <a:latin typeface="NikozshBan"/>
              </a:rPr>
              <a:t>কাজ</a:t>
            </a:r>
            <a:endParaRPr lang="en-US" sz="6000" b="1" dirty="0">
              <a:latin typeface="NikozshBan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228600" y="3962400"/>
            <a:ext cx="87630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 smtClean="0">
                <a:latin typeface="NikozshBan"/>
              </a:rPr>
              <a:t>STC </a:t>
            </a:r>
            <a:r>
              <a:rPr lang="en-US" sz="5400" b="1" dirty="0" err="1" smtClean="0">
                <a:latin typeface="NikozshBan"/>
              </a:rPr>
              <a:t>বা</a:t>
            </a:r>
            <a:r>
              <a:rPr lang="en-US" sz="5400" b="1" dirty="0" smtClean="0">
                <a:latin typeface="NikozshBan"/>
              </a:rPr>
              <a:t> TC = TFC + TVC</a:t>
            </a:r>
            <a:endParaRPr lang="en-US" sz="5400" b="1" dirty="0">
              <a:latin typeface="NikozshBan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463731" y="18288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 smtClean="0">
                <a:latin typeface="NikozshBan"/>
              </a:rPr>
              <a:t>Total Fixed Cost- TFC</a:t>
            </a:r>
            <a:endParaRPr lang="en-US" sz="6000" b="1" dirty="0">
              <a:latin typeface="NikozshBan"/>
            </a:endParaRPr>
          </a:p>
        </p:txBody>
      </p:sp>
      <p:sp>
        <p:nvSpPr>
          <p:cNvPr id="10" name="Title 2"/>
          <p:cNvSpPr txBox="1">
            <a:spLocks/>
          </p:cNvSpPr>
          <p:nvPr/>
        </p:nvSpPr>
        <p:spPr>
          <a:xfrm>
            <a:off x="616131" y="2819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 smtClean="0">
                <a:latin typeface="NikozshBan"/>
              </a:rPr>
              <a:t>Total Variable Cost- TVC</a:t>
            </a:r>
            <a:endParaRPr lang="en-US" sz="5400" b="1" dirty="0">
              <a:latin typeface="NikozshBan"/>
            </a:endParaRPr>
          </a:p>
        </p:txBody>
      </p:sp>
      <p:sp>
        <p:nvSpPr>
          <p:cNvPr id="12" name="Title 2"/>
          <p:cNvSpPr txBox="1">
            <a:spLocks/>
          </p:cNvSpPr>
          <p:nvPr/>
        </p:nvSpPr>
        <p:spPr>
          <a:xfrm>
            <a:off x="228600" y="4953000"/>
            <a:ext cx="8763000" cy="1676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err="1" smtClean="0">
                <a:latin typeface="NikozshBan"/>
              </a:rPr>
              <a:t>বাম</a:t>
            </a:r>
            <a:r>
              <a:rPr lang="en-US" sz="2400" b="1" dirty="0" smtClean="0">
                <a:latin typeface="NikozshBan"/>
              </a:rPr>
              <a:t> </a:t>
            </a:r>
            <a:r>
              <a:rPr lang="en-US" sz="2400" b="1" dirty="0" err="1" smtClean="0">
                <a:latin typeface="NikozshBan"/>
              </a:rPr>
              <a:t>সারি</a:t>
            </a:r>
            <a:r>
              <a:rPr lang="en-US" sz="2400" b="1" dirty="0" smtClean="0">
                <a:latin typeface="NikozshBan"/>
              </a:rPr>
              <a:t> ও </a:t>
            </a:r>
            <a:r>
              <a:rPr lang="en-US" sz="2400" b="1" dirty="0" err="1" smtClean="0">
                <a:latin typeface="NikozshBan"/>
              </a:rPr>
              <a:t>ডান</a:t>
            </a:r>
            <a:r>
              <a:rPr lang="en-US" sz="2400" b="1" dirty="0" smtClean="0">
                <a:latin typeface="NikozshBan"/>
              </a:rPr>
              <a:t> </a:t>
            </a:r>
            <a:r>
              <a:rPr lang="en-US" sz="2400" b="1" dirty="0" err="1" smtClean="0">
                <a:latin typeface="NikozshBan"/>
              </a:rPr>
              <a:t>সারি</a:t>
            </a:r>
            <a:r>
              <a:rPr lang="en-US" sz="2400" b="1" dirty="0" smtClean="0">
                <a:latin typeface="NikozshBan"/>
              </a:rPr>
              <a:t> </a:t>
            </a:r>
            <a:r>
              <a:rPr lang="en-US" sz="2400" b="1" dirty="0" err="1" smtClean="0">
                <a:latin typeface="NikozshBan"/>
              </a:rPr>
              <a:t>দুটো</a:t>
            </a:r>
            <a:r>
              <a:rPr lang="en-US" sz="2400" b="1" dirty="0" smtClean="0">
                <a:latin typeface="NikozshBan"/>
              </a:rPr>
              <a:t> </a:t>
            </a:r>
            <a:r>
              <a:rPr lang="en-US" sz="2400" b="1" dirty="0" err="1" smtClean="0">
                <a:latin typeface="NikozshBan"/>
              </a:rPr>
              <a:t>দলে</a:t>
            </a:r>
            <a:r>
              <a:rPr lang="en-US" sz="2400" b="1" dirty="0" smtClean="0">
                <a:latin typeface="NikozshBan"/>
              </a:rPr>
              <a:t> </a:t>
            </a:r>
            <a:r>
              <a:rPr lang="en-US" sz="2400" b="1" dirty="0" err="1" smtClean="0">
                <a:latin typeface="NikozshBan"/>
              </a:rPr>
              <a:t>ভাগ</a:t>
            </a:r>
            <a:r>
              <a:rPr lang="en-US" sz="2400" b="1" dirty="0" smtClean="0">
                <a:latin typeface="NikozshBan"/>
              </a:rPr>
              <a:t> </a:t>
            </a:r>
            <a:r>
              <a:rPr lang="en-US" sz="2400" b="1" dirty="0" err="1" smtClean="0">
                <a:latin typeface="NikozshBan"/>
              </a:rPr>
              <a:t>হয়ে</a:t>
            </a:r>
            <a:r>
              <a:rPr lang="en-US" sz="2400" b="1" dirty="0" smtClean="0">
                <a:latin typeface="NikozshBan"/>
              </a:rPr>
              <a:t> </a:t>
            </a:r>
            <a:r>
              <a:rPr lang="en-US" sz="2400" b="1" dirty="0" err="1" smtClean="0">
                <a:latin typeface="NikozshBan"/>
              </a:rPr>
              <a:t>উপরের</a:t>
            </a:r>
            <a:r>
              <a:rPr lang="en-US" sz="2400" b="1" dirty="0" smtClean="0">
                <a:latin typeface="NikozshBan"/>
              </a:rPr>
              <a:t> </a:t>
            </a:r>
            <a:r>
              <a:rPr lang="en-US" sz="2400" b="1" dirty="0">
                <a:latin typeface="NikozshBan"/>
              </a:rPr>
              <a:t>TFC</a:t>
            </a:r>
          </a:p>
          <a:p>
            <a:r>
              <a:rPr lang="en-US" sz="2400" b="1" dirty="0" smtClean="0">
                <a:latin typeface="NikozshBan"/>
              </a:rPr>
              <a:t>  TVC ও STC </a:t>
            </a:r>
            <a:r>
              <a:rPr lang="en-US" sz="2400" b="1" dirty="0" err="1" smtClean="0">
                <a:latin typeface="NikozshBan"/>
              </a:rPr>
              <a:t>তিনটি</a:t>
            </a:r>
            <a:r>
              <a:rPr lang="en-US" sz="2400" b="1" dirty="0" smtClean="0">
                <a:latin typeface="NikozshBan"/>
              </a:rPr>
              <a:t> </a:t>
            </a:r>
            <a:r>
              <a:rPr lang="en-US" sz="2400" b="1" dirty="0" err="1" smtClean="0">
                <a:latin typeface="NikozshBan"/>
              </a:rPr>
              <a:t>চিত্র</a:t>
            </a:r>
            <a:r>
              <a:rPr lang="en-US" sz="2400" b="1" dirty="0" smtClean="0">
                <a:latin typeface="NikozshBan"/>
              </a:rPr>
              <a:t> </a:t>
            </a:r>
            <a:r>
              <a:rPr lang="en-US" sz="2400" b="1" dirty="0" err="1" smtClean="0">
                <a:latin typeface="NikozshBan"/>
              </a:rPr>
              <a:t>এঁকে</a:t>
            </a:r>
            <a:r>
              <a:rPr lang="en-US" sz="2400" b="1" dirty="0" smtClean="0">
                <a:latin typeface="NikozshBan"/>
              </a:rPr>
              <a:t> </a:t>
            </a:r>
            <a:r>
              <a:rPr lang="en-US" sz="2400" b="1" dirty="0" err="1" smtClean="0">
                <a:latin typeface="NikozshBan"/>
              </a:rPr>
              <a:t>দেখাও</a:t>
            </a:r>
            <a:r>
              <a:rPr lang="en-US" sz="2400" b="1" dirty="0" smtClean="0">
                <a:latin typeface="NikozshBan"/>
              </a:rPr>
              <a:t>। </a:t>
            </a:r>
            <a:endParaRPr lang="en-US" sz="2000" b="1" dirty="0">
              <a:latin typeface="NikozshBan"/>
            </a:endParaRPr>
          </a:p>
          <a:p>
            <a:r>
              <a:rPr lang="en-US" sz="2000" b="1" dirty="0" smtClean="0">
                <a:latin typeface="NikozshBan"/>
              </a:rPr>
              <a:t> </a:t>
            </a:r>
            <a:endParaRPr lang="en-US" sz="2000" b="1" dirty="0">
              <a:latin typeface="NikozshBan"/>
            </a:endParaRPr>
          </a:p>
        </p:txBody>
      </p:sp>
    </p:spTree>
    <p:extLst>
      <p:ext uri="{BB962C8B-B14F-4D97-AF65-F5344CB8AC3E}">
        <p14:creationId xmlns:p14="http://schemas.microsoft.com/office/powerpoint/2010/main" val="1417207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9" grpId="0"/>
      <p:bldP spid="10" grpId="0"/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914400"/>
          </a:xfrm>
        </p:spPr>
        <p:txBody>
          <a:bodyPr>
            <a:noAutofit/>
          </a:bodyPr>
          <a:lstStyle/>
          <a:p>
            <a:r>
              <a:rPr lang="en-US" sz="6000" b="1" dirty="0" err="1" smtClean="0">
                <a:latin typeface="NikozshBan"/>
              </a:rPr>
              <a:t>আজকের</a:t>
            </a:r>
            <a:r>
              <a:rPr lang="en-US" sz="6000" b="1" dirty="0" smtClean="0">
                <a:latin typeface="NikozshBan"/>
              </a:rPr>
              <a:t> </a:t>
            </a:r>
            <a:r>
              <a:rPr lang="en-US" sz="6000" b="1" dirty="0" err="1" smtClean="0">
                <a:latin typeface="NikozshBan"/>
              </a:rPr>
              <a:t>আলোচনায়</a:t>
            </a:r>
            <a:r>
              <a:rPr lang="en-US" sz="6000" b="1" dirty="0" smtClean="0">
                <a:latin typeface="NikozshBan"/>
              </a:rPr>
              <a:t> </a:t>
            </a:r>
            <a:r>
              <a:rPr lang="en-US" sz="6000" b="1" dirty="0" err="1" smtClean="0">
                <a:latin typeface="NikozshBan"/>
              </a:rPr>
              <a:t>যা</a:t>
            </a:r>
            <a:r>
              <a:rPr lang="en-US" sz="6000" b="1" dirty="0" smtClean="0">
                <a:latin typeface="NikozshBan"/>
              </a:rPr>
              <a:t> </a:t>
            </a:r>
            <a:r>
              <a:rPr lang="en-US" sz="6000" b="1" dirty="0" err="1" smtClean="0">
                <a:latin typeface="NikozshBan"/>
              </a:rPr>
              <a:t>ছিল</a:t>
            </a:r>
            <a:endParaRPr lang="en-US" sz="6000" b="1" dirty="0">
              <a:latin typeface="NikozshBan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463731" y="2286000"/>
            <a:ext cx="82296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latin typeface="NikozshBan"/>
              </a:rPr>
              <a:t>১। </a:t>
            </a:r>
            <a:r>
              <a:rPr lang="en-US" sz="2800" b="1" dirty="0" err="1" smtClean="0">
                <a:latin typeface="NikozshBan"/>
              </a:rPr>
              <a:t>ফার্মের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মোট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স্থির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ব্যয়</a:t>
            </a:r>
            <a:r>
              <a:rPr lang="en-US" sz="2800" b="1" dirty="0" smtClean="0">
                <a:latin typeface="NikozshBan"/>
              </a:rPr>
              <a:t>(TFC) </a:t>
            </a:r>
            <a:r>
              <a:rPr lang="en-US" sz="2800" b="1" dirty="0" err="1" smtClean="0">
                <a:latin typeface="NikozshBan"/>
              </a:rPr>
              <a:t>কাকে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বলে</a:t>
            </a:r>
            <a:r>
              <a:rPr lang="en-US" sz="2800" b="1" dirty="0" smtClean="0">
                <a:latin typeface="NikozshBan"/>
              </a:rPr>
              <a:t>? </a:t>
            </a:r>
            <a:r>
              <a:rPr lang="en-US" sz="2800" b="1" dirty="0" err="1" smtClean="0">
                <a:latin typeface="NikozshBan"/>
              </a:rPr>
              <a:t>চিত্র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সহ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ব্যাখ্যা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দাও</a:t>
            </a:r>
            <a:r>
              <a:rPr lang="en-US" sz="2800" b="1" dirty="0" smtClean="0">
                <a:latin typeface="NikozshBan"/>
              </a:rPr>
              <a:t>।</a:t>
            </a:r>
            <a:endParaRPr lang="en-US" sz="2800" b="1" dirty="0">
              <a:latin typeface="NikozshBan"/>
            </a:endParaRP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228600" y="3352800"/>
            <a:ext cx="88392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NikozshBan"/>
              </a:rPr>
              <a:t>২</a:t>
            </a:r>
            <a:r>
              <a:rPr lang="en-US" sz="2800" b="1" dirty="0" smtClean="0">
                <a:latin typeface="NikozshBan"/>
              </a:rPr>
              <a:t>। </a:t>
            </a:r>
            <a:r>
              <a:rPr lang="en-US" sz="2800" b="1" dirty="0" err="1" smtClean="0">
                <a:latin typeface="NikozshBan"/>
              </a:rPr>
              <a:t>ফার্মের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মোট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পরিবর্তনীয়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ব্যয়</a:t>
            </a:r>
            <a:r>
              <a:rPr lang="en-US" sz="2800" b="1" dirty="0" smtClean="0">
                <a:latin typeface="NikozshBan"/>
              </a:rPr>
              <a:t>(TVC) </a:t>
            </a:r>
            <a:r>
              <a:rPr lang="en-US" sz="2800" b="1" dirty="0" err="1" smtClean="0">
                <a:latin typeface="NikozshBan"/>
              </a:rPr>
              <a:t>কাকে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বলে</a:t>
            </a:r>
            <a:r>
              <a:rPr lang="en-US" sz="2800" b="1" dirty="0" smtClean="0">
                <a:latin typeface="NikozshBan"/>
              </a:rPr>
              <a:t>? </a:t>
            </a:r>
            <a:r>
              <a:rPr lang="en-US" sz="2800" b="1" dirty="0" err="1" smtClean="0">
                <a:latin typeface="NikozshBan"/>
              </a:rPr>
              <a:t>চিত্র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সহ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ব্যাখ্যা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দাও</a:t>
            </a:r>
            <a:r>
              <a:rPr lang="en-US" sz="2800" b="1" dirty="0" smtClean="0">
                <a:latin typeface="NikozshBan"/>
              </a:rPr>
              <a:t>।</a:t>
            </a:r>
            <a:endParaRPr lang="en-US" sz="2800" b="1" dirty="0">
              <a:latin typeface="NikozshBan"/>
            </a:endParaRPr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0" y="4953000"/>
            <a:ext cx="9144000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latin typeface="NikozshBan"/>
              </a:rPr>
              <a:t>৩</a:t>
            </a:r>
            <a:r>
              <a:rPr lang="en-US" sz="2400" b="1" dirty="0" smtClean="0">
                <a:latin typeface="NikozshBan"/>
              </a:rPr>
              <a:t>। </a:t>
            </a:r>
            <a:r>
              <a:rPr lang="en-US" sz="2400" b="1" dirty="0" err="1" smtClean="0">
                <a:latin typeface="NikozshBan"/>
              </a:rPr>
              <a:t>ফার্মের</a:t>
            </a:r>
            <a:r>
              <a:rPr lang="en-US" sz="2400" b="1" dirty="0" smtClean="0">
                <a:latin typeface="NikozshBan"/>
              </a:rPr>
              <a:t> </a:t>
            </a:r>
            <a:r>
              <a:rPr lang="en-US" sz="2400" b="1" dirty="0" err="1" smtClean="0">
                <a:latin typeface="NikozshBan"/>
              </a:rPr>
              <a:t>স্বল্পকালীন</a:t>
            </a:r>
            <a:r>
              <a:rPr lang="en-US" sz="2400" b="1" dirty="0">
                <a:latin typeface="NikozshBan"/>
              </a:rPr>
              <a:t> </a:t>
            </a:r>
            <a:r>
              <a:rPr lang="en-US" sz="2400" b="1" dirty="0" err="1" smtClean="0">
                <a:latin typeface="NikozshBan"/>
              </a:rPr>
              <a:t>মোট</a:t>
            </a:r>
            <a:r>
              <a:rPr lang="en-US" sz="2400" b="1" dirty="0" smtClean="0">
                <a:latin typeface="NikozshBan"/>
              </a:rPr>
              <a:t> </a:t>
            </a:r>
            <a:r>
              <a:rPr lang="en-US" sz="2400" b="1" dirty="0" err="1" smtClean="0">
                <a:latin typeface="NikozshBan"/>
              </a:rPr>
              <a:t>ব্যয়</a:t>
            </a:r>
            <a:r>
              <a:rPr lang="en-US" sz="2400" b="1" dirty="0" smtClean="0">
                <a:latin typeface="NikozshBan"/>
              </a:rPr>
              <a:t>(STC or TC) </a:t>
            </a:r>
            <a:r>
              <a:rPr lang="en-US" sz="2400" b="1" dirty="0" err="1" smtClean="0">
                <a:latin typeface="NikozshBan"/>
              </a:rPr>
              <a:t>কাকে</a:t>
            </a:r>
            <a:r>
              <a:rPr lang="en-US" sz="2400" b="1" dirty="0" smtClean="0">
                <a:latin typeface="NikozshBan"/>
              </a:rPr>
              <a:t> </a:t>
            </a:r>
            <a:r>
              <a:rPr lang="en-US" sz="2400" b="1" dirty="0" err="1" smtClean="0">
                <a:latin typeface="NikozshBan"/>
              </a:rPr>
              <a:t>বলে</a:t>
            </a:r>
            <a:r>
              <a:rPr lang="en-US" sz="2400" b="1" dirty="0" smtClean="0">
                <a:latin typeface="NikozshBan"/>
              </a:rPr>
              <a:t>? </a:t>
            </a:r>
            <a:r>
              <a:rPr lang="en-US" sz="2400" b="1" dirty="0" err="1" smtClean="0">
                <a:latin typeface="NikozshBan"/>
              </a:rPr>
              <a:t>চিত্রসহ</a:t>
            </a:r>
            <a:r>
              <a:rPr lang="en-US" sz="2400" b="1" dirty="0" smtClean="0">
                <a:latin typeface="NikozshBan"/>
              </a:rPr>
              <a:t> </a:t>
            </a:r>
            <a:r>
              <a:rPr lang="en-US" sz="2400" b="1" dirty="0" err="1" smtClean="0">
                <a:latin typeface="NikozshBan"/>
              </a:rPr>
              <a:t>ব্যাখ্যা</a:t>
            </a:r>
            <a:r>
              <a:rPr lang="en-US" sz="2400" b="1" dirty="0" smtClean="0">
                <a:latin typeface="NikozshBan"/>
              </a:rPr>
              <a:t> </a:t>
            </a:r>
            <a:r>
              <a:rPr lang="en-US" sz="2400" b="1" dirty="0" err="1" smtClean="0">
                <a:latin typeface="NikozshBan"/>
              </a:rPr>
              <a:t>দাও</a:t>
            </a:r>
            <a:r>
              <a:rPr lang="en-US" sz="2400" b="1" dirty="0" smtClean="0">
                <a:latin typeface="NikozshBan"/>
              </a:rPr>
              <a:t>।</a:t>
            </a:r>
            <a:endParaRPr lang="en-US" sz="2400" b="1" dirty="0">
              <a:latin typeface="NikozshBan"/>
            </a:endParaRPr>
          </a:p>
        </p:txBody>
      </p:sp>
    </p:spTree>
    <p:extLst>
      <p:ext uri="{BB962C8B-B14F-4D97-AF65-F5344CB8AC3E}">
        <p14:creationId xmlns:p14="http://schemas.microsoft.com/office/powerpoint/2010/main" val="17459235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447800"/>
          </a:xfrm>
        </p:spPr>
        <p:txBody>
          <a:bodyPr>
            <a:noAutofit/>
          </a:bodyPr>
          <a:lstStyle/>
          <a:p>
            <a:r>
              <a:rPr lang="en-US" sz="4800" b="1" dirty="0" err="1" smtClean="0">
                <a:latin typeface="NikozshBan"/>
              </a:rPr>
              <a:t>বাড়ির</a:t>
            </a:r>
            <a:r>
              <a:rPr lang="en-US" sz="4800" b="1" dirty="0" smtClean="0">
                <a:latin typeface="NikozshBan"/>
              </a:rPr>
              <a:t> </a:t>
            </a:r>
            <a:r>
              <a:rPr lang="en-US" sz="4800" b="1" dirty="0" err="1" smtClean="0">
                <a:latin typeface="NikozshBan"/>
              </a:rPr>
              <a:t>কাজ</a:t>
            </a:r>
            <a:r>
              <a:rPr lang="en-US" sz="4800" b="1" dirty="0" smtClean="0">
                <a:latin typeface="NikozshBan"/>
              </a:rPr>
              <a:t>(Home Work)</a:t>
            </a:r>
            <a:endParaRPr lang="en-US" sz="4800" b="1" dirty="0">
              <a:latin typeface="NikozshBan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457200" y="1600200"/>
            <a:ext cx="82296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latin typeface="NikozshBan"/>
              </a:rPr>
              <a:t>১। </a:t>
            </a:r>
            <a:r>
              <a:rPr lang="en-US" sz="3200" b="1" dirty="0" err="1" smtClean="0">
                <a:latin typeface="NikozshBan"/>
              </a:rPr>
              <a:t>ফার্মের</a:t>
            </a:r>
            <a:r>
              <a:rPr lang="en-US" sz="3200" b="1" dirty="0" smtClean="0">
                <a:latin typeface="NikozshBan"/>
              </a:rPr>
              <a:t> </a:t>
            </a:r>
            <a:r>
              <a:rPr lang="en-US" sz="3200" b="1" dirty="0" err="1" smtClean="0">
                <a:latin typeface="NikozshBan"/>
              </a:rPr>
              <a:t>মোট</a:t>
            </a:r>
            <a:r>
              <a:rPr lang="en-US" sz="3200" b="1" dirty="0" smtClean="0">
                <a:latin typeface="NikozshBan"/>
              </a:rPr>
              <a:t> </a:t>
            </a:r>
            <a:r>
              <a:rPr lang="en-US" sz="3200" b="1" dirty="0" err="1" smtClean="0">
                <a:latin typeface="NikozshBan"/>
              </a:rPr>
              <a:t>স্থির</a:t>
            </a:r>
            <a:r>
              <a:rPr lang="en-US" sz="3200" b="1" dirty="0" smtClean="0">
                <a:latin typeface="NikozshBan"/>
              </a:rPr>
              <a:t> </a:t>
            </a:r>
            <a:r>
              <a:rPr lang="en-US" sz="3200" b="1" dirty="0" err="1" smtClean="0">
                <a:latin typeface="NikozshBan"/>
              </a:rPr>
              <a:t>ব্যয়</a:t>
            </a:r>
            <a:r>
              <a:rPr lang="en-US" sz="3200" b="1" dirty="0" smtClean="0">
                <a:latin typeface="NikozshBan"/>
              </a:rPr>
              <a:t>(TFC) </a:t>
            </a:r>
            <a:r>
              <a:rPr lang="en-US" sz="3200" b="1" dirty="0" err="1" smtClean="0">
                <a:latin typeface="NikozshBan"/>
              </a:rPr>
              <a:t>কাকে</a:t>
            </a:r>
            <a:r>
              <a:rPr lang="en-US" sz="3200" b="1" dirty="0" smtClean="0">
                <a:latin typeface="NikozshBan"/>
              </a:rPr>
              <a:t> </a:t>
            </a:r>
            <a:r>
              <a:rPr lang="en-US" sz="3200" b="1" dirty="0" err="1" smtClean="0">
                <a:latin typeface="NikozshBan"/>
              </a:rPr>
              <a:t>বলে</a:t>
            </a:r>
            <a:r>
              <a:rPr lang="en-US" sz="3200" b="1" dirty="0" smtClean="0">
                <a:latin typeface="NikozshBan"/>
              </a:rPr>
              <a:t>? </a:t>
            </a:r>
            <a:r>
              <a:rPr lang="en-US" sz="3200" b="1" dirty="0" err="1" smtClean="0">
                <a:latin typeface="NikozshBan"/>
              </a:rPr>
              <a:t>চিত্রসহ</a:t>
            </a:r>
            <a:r>
              <a:rPr lang="en-US" sz="3200" b="1" dirty="0" smtClean="0">
                <a:latin typeface="NikozshBan"/>
              </a:rPr>
              <a:t> </a:t>
            </a:r>
            <a:r>
              <a:rPr lang="en-US" sz="3200" b="1" dirty="0" err="1" smtClean="0">
                <a:latin typeface="NikozshBan"/>
              </a:rPr>
              <a:t>ব্যাখ্যা</a:t>
            </a:r>
            <a:r>
              <a:rPr lang="en-US" sz="3200" b="1" dirty="0" smtClean="0">
                <a:latin typeface="NikozshBan"/>
              </a:rPr>
              <a:t> </a:t>
            </a:r>
            <a:r>
              <a:rPr lang="en-US" sz="3200" b="1" dirty="0" err="1" smtClean="0">
                <a:latin typeface="NikozshBan"/>
              </a:rPr>
              <a:t>খাতায়</a:t>
            </a:r>
            <a:r>
              <a:rPr lang="en-US" sz="3200" b="1" dirty="0" smtClean="0">
                <a:latin typeface="NikozshBan"/>
              </a:rPr>
              <a:t> </a:t>
            </a:r>
            <a:r>
              <a:rPr lang="en-US" sz="3200" b="1" dirty="0" err="1" smtClean="0">
                <a:latin typeface="NikozshBan"/>
              </a:rPr>
              <a:t>লিখে</a:t>
            </a:r>
            <a:r>
              <a:rPr lang="en-US" sz="3200" b="1" dirty="0" smtClean="0">
                <a:latin typeface="NikozshBan"/>
              </a:rPr>
              <a:t> </a:t>
            </a:r>
            <a:r>
              <a:rPr lang="en-US" sz="3200" b="1" dirty="0" err="1" smtClean="0">
                <a:latin typeface="NikozshBan"/>
              </a:rPr>
              <a:t>আনবে</a:t>
            </a:r>
            <a:r>
              <a:rPr lang="en-US" sz="3200" b="1" dirty="0" smtClean="0">
                <a:latin typeface="NikozshBan"/>
              </a:rPr>
              <a:t> </a:t>
            </a:r>
            <a:r>
              <a:rPr lang="en-US" sz="4000" b="1" dirty="0" smtClean="0">
                <a:latin typeface="NikozshBan"/>
              </a:rPr>
              <a:t>।</a:t>
            </a:r>
            <a:endParaRPr lang="en-US" sz="4000" b="1" dirty="0">
              <a:latin typeface="NikozshBan"/>
            </a:endParaRP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228600" y="3200400"/>
            <a:ext cx="88392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NikozshBan"/>
              </a:rPr>
              <a:t>২</a:t>
            </a:r>
            <a:r>
              <a:rPr lang="en-US" sz="3600" b="1" dirty="0" smtClean="0">
                <a:latin typeface="NikozshBan"/>
              </a:rPr>
              <a:t>। </a:t>
            </a:r>
            <a:r>
              <a:rPr lang="en-US" sz="2800" b="1" dirty="0" err="1" smtClean="0">
                <a:latin typeface="NikozshBan"/>
              </a:rPr>
              <a:t>ফার্মের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মোট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পরিবর্তনীয়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ব্যয়</a:t>
            </a:r>
            <a:r>
              <a:rPr lang="en-US" sz="2800" b="1" dirty="0" smtClean="0">
                <a:latin typeface="NikozshBan"/>
              </a:rPr>
              <a:t>(TVC) </a:t>
            </a:r>
            <a:r>
              <a:rPr lang="en-US" sz="2800" b="1" dirty="0" err="1" smtClean="0">
                <a:latin typeface="NikozshBan"/>
              </a:rPr>
              <a:t>কাকে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বলে</a:t>
            </a:r>
            <a:r>
              <a:rPr lang="en-US" sz="2800" b="1" dirty="0" smtClean="0">
                <a:latin typeface="NikozshBan"/>
              </a:rPr>
              <a:t>? </a:t>
            </a:r>
          </a:p>
          <a:p>
            <a:r>
              <a:rPr lang="en-US" sz="2800" b="1" dirty="0" err="1" smtClean="0">
                <a:latin typeface="NikozshBan"/>
              </a:rPr>
              <a:t>চিত্রসহ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 smtClean="0">
                <a:latin typeface="NikozshBan"/>
              </a:rPr>
              <a:t>ব্যাখ্যা</a:t>
            </a:r>
            <a:r>
              <a:rPr lang="en-US" sz="2800" b="1" dirty="0" smtClean="0">
                <a:latin typeface="NikozshBan"/>
              </a:rPr>
              <a:t> </a:t>
            </a:r>
            <a:r>
              <a:rPr lang="en-US" sz="2800" b="1" dirty="0" err="1">
                <a:latin typeface="NikozshBan"/>
              </a:rPr>
              <a:t>খাতায়</a:t>
            </a:r>
            <a:r>
              <a:rPr lang="en-US" sz="2800" b="1" dirty="0">
                <a:latin typeface="NikozshBan"/>
              </a:rPr>
              <a:t> </a:t>
            </a:r>
            <a:r>
              <a:rPr lang="en-US" sz="2800" b="1" dirty="0" err="1">
                <a:latin typeface="NikozshBan"/>
              </a:rPr>
              <a:t>লিখে</a:t>
            </a:r>
            <a:r>
              <a:rPr lang="en-US" sz="2800" b="1" dirty="0">
                <a:latin typeface="NikozshBan"/>
              </a:rPr>
              <a:t> </a:t>
            </a:r>
            <a:r>
              <a:rPr lang="en-US" sz="2800" b="1" dirty="0" err="1">
                <a:latin typeface="NikozshBan"/>
              </a:rPr>
              <a:t>আনবে</a:t>
            </a:r>
            <a:r>
              <a:rPr lang="en-US" sz="2800" b="1" dirty="0">
                <a:latin typeface="NikozshBan"/>
              </a:rPr>
              <a:t> । </a:t>
            </a:r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0" y="4724400"/>
            <a:ext cx="9144000" cy="16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latin typeface="NikozshBan"/>
              </a:rPr>
              <a:t>৩। </a:t>
            </a:r>
            <a:r>
              <a:rPr lang="en-US" sz="3200" b="1" dirty="0" err="1" smtClean="0">
                <a:latin typeface="NikozshBan"/>
              </a:rPr>
              <a:t>ফার্মের</a:t>
            </a:r>
            <a:r>
              <a:rPr lang="en-US" sz="3200" b="1" dirty="0" smtClean="0">
                <a:latin typeface="NikozshBan"/>
              </a:rPr>
              <a:t> </a:t>
            </a:r>
            <a:r>
              <a:rPr lang="en-US" sz="3200" b="1" dirty="0" err="1" smtClean="0">
                <a:latin typeface="NikozshBan"/>
              </a:rPr>
              <a:t>স্বল্পকালীন</a:t>
            </a:r>
            <a:r>
              <a:rPr lang="en-US" sz="3200" b="1" dirty="0" smtClean="0">
                <a:latin typeface="NikozshBan"/>
              </a:rPr>
              <a:t> </a:t>
            </a:r>
            <a:r>
              <a:rPr lang="en-US" sz="3200" b="1" dirty="0" err="1" smtClean="0">
                <a:latin typeface="NikozshBan"/>
              </a:rPr>
              <a:t>মোট</a:t>
            </a:r>
            <a:r>
              <a:rPr lang="en-US" sz="3200" b="1" dirty="0" smtClean="0">
                <a:latin typeface="NikozshBan"/>
              </a:rPr>
              <a:t> </a:t>
            </a:r>
            <a:r>
              <a:rPr lang="en-US" sz="3200" b="1" dirty="0" err="1" smtClean="0">
                <a:latin typeface="NikozshBan"/>
              </a:rPr>
              <a:t>ব্যয়</a:t>
            </a:r>
            <a:r>
              <a:rPr lang="en-US" sz="3200" b="1" dirty="0" smtClean="0">
                <a:latin typeface="NikozshBan"/>
              </a:rPr>
              <a:t>(STC or TC) </a:t>
            </a:r>
            <a:r>
              <a:rPr lang="en-US" sz="3200" b="1" dirty="0" err="1" smtClean="0">
                <a:latin typeface="NikozshBan"/>
              </a:rPr>
              <a:t>কাকে</a:t>
            </a:r>
            <a:r>
              <a:rPr lang="en-US" sz="3200" b="1" dirty="0" smtClean="0">
                <a:latin typeface="NikozshBan"/>
              </a:rPr>
              <a:t> </a:t>
            </a:r>
            <a:r>
              <a:rPr lang="en-US" sz="3200" b="1" dirty="0" err="1" smtClean="0">
                <a:latin typeface="NikozshBan"/>
              </a:rPr>
              <a:t>বলে</a:t>
            </a:r>
            <a:r>
              <a:rPr lang="en-US" sz="3200" b="1" dirty="0" smtClean="0">
                <a:latin typeface="NikozshBan"/>
              </a:rPr>
              <a:t>? </a:t>
            </a:r>
          </a:p>
          <a:p>
            <a:r>
              <a:rPr lang="en-US" sz="3200" b="1" dirty="0" err="1" smtClean="0">
                <a:latin typeface="NikozshBan"/>
              </a:rPr>
              <a:t>চিত্রসহ</a:t>
            </a:r>
            <a:r>
              <a:rPr lang="en-US" sz="3200" b="1" dirty="0" smtClean="0">
                <a:latin typeface="NikozshBan"/>
              </a:rPr>
              <a:t> </a:t>
            </a:r>
            <a:r>
              <a:rPr lang="en-US" sz="3200" b="1" dirty="0" err="1" smtClean="0">
                <a:latin typeface="NikozshBan"/>
              </a:rPr>
              <a:t>ব্যাখ্যা</a:t>
            </a:r>
            <a:r>
              <a:rPr lang="en-US" sz="3200" b="1" dirty="0" smtClean="0">
                <a:latin typeface="NikozshBan"/>
              </a:rPr>
              <a:t> </a:t>
            </a:r>
            <a:r>
              <a:rPr lang="en-US" sz="3200" b="1" dirty="0" err="1" smtClean="0">
                <a:latin typeface="NikozshBan"/>
              </a:rPr>
              <a:t>খাতায়</a:t>
            </a:r>
            <a:r>
              <a:rPr lang="en-US" sz="3200" b="1" dirty="0" smtClean="0">
                <a:latin typeface="NikozshBan"/>
              </a:rPr>
              <a:t> </a:t>
            </a:r>
            <a:r>
              <a:rPr lang="en-US" sz="3200" b="1" dirty="0" err="1">
                <a:latin typeface="NikozshBan"/>
              </a:rPr>
              <a:t>লিখে</a:t>
            </a:r>
            <a:r>
              <a:rPr lang="en-US" sz="3200" b="1" dirty="0">
                <a:latin typeface="NikozshBan"/>
              </a:rPr>
              <a:t> </a:t>
            </a:r>
            <a:r>
              <a:rPr lang="en-US" sz="3200" b="1" dirty="0" err="1">
                <a:latin typeface="NikozshBan"/>
              </a:rPr>
              <a:t>আনবে</a:t>
            </a:r>
            <a:r>
              <a:rPr lang="en-US" sz="3200" b="1" dirty="0">
                <a:latin typeface="NikozshBan"/>
              </a:rPr>
              <a:t> </a:t>
            </a:r>
            <a:r>
              <a:rPr lang="en-US" sz="3200" b="1" dirty="0" smtClean="0">
                <a:latin typeface="NikozshBan"/>
              </a:rPr>
              <a:t>।</a:t>
            </a:r>
            <a:endParaRPr lang="en-US" sz="3200" b="1" dirty="0">
              <a:latin typeface="NikozshBan"/>
            </a:endParaRPr>
          </a:p>
        </p:txBody>
      </p:sp>
      <p:sp>
        <p:nvSpPr>
          <p:cNvPr id="2" name="Striped Right Arrow 1"/>
          <p:cNvSpPr/>
          <p:nvPr/>
        </p:nvSpPr>
        <p:spPr>
          <a:xfrm>
            <a:off x="0" y="1676400"/>
            <a:ext cx="520700" cy="8382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triped Right Arrow 8"/>
          <p:cNvSpPr/>
          <p:nvPr/>
        </p:nvSpPr>
        <p:spPr>
          <a:xfrm>
            <a:off x="-907" y="3200400"/>
            <a:ext cx="457200" cy="8382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triped Right Arrow 9"/>
          <p:cNvSpPr/>
          <p:nvPr/>
        </p:nvSpPr>
        <p:spPr>
          <a:xfrm>
            <a:off x="0" y="4686300"/>
            <a:ext cx="520700" cy="8382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44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8" grpId="0"/>
      <p:bldP spid="2" grpId="0" animBg="1"/>
      <p:bldP spid="9" grpId="0" animBg="1"/>
      <p:bldP spid="1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rot="16200000">
            <a:off x="227779" y="2167480"/>
            <a:ext cx="7533413" cy="2377574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endParaRPr lang="en-US" sz="3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3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3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6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⌂</a:t>
            </a:r>
            <a:r>
              <a:rPr lang="en-US" sz="6000" b="1" u="sng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সহায়ক</a:t>
            </a:r>
            <a:r>
              <a:rPr lang="en-US" sz="6000" b="1" u="sng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u="sng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বই</a:t>
            </a:r>
            <a:r>
              <a:rPr lang="en-US" sz="6000" b="1" u="sng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⌂</a:t>
            </a:r>
            <a:r>
              <a:rPr lang="en-US" sz="6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endParaRPr lang="en-US" sz="6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68136"/>
            <a:ext cx="3825050" cy="51435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868136"/>
            <a:ext cx="359525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7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43003" y="-1143002"/>
            <a:ext cx="6857998" cy="914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8638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5943600"/>
          </a:xfrm>
        </p:spPr>
        <p:txBody>
          <a:bodyPr>
            <a:normAutofit/>
          </a:bodyPr>
          <a:lstStyle/>
          <a:p>
            <a:r>
              <a:rPr lang="en-US" sz="11500" b="1" dirty="0" err="1" smtClean="0">
                <a:latin typeface="NikozshBan"/>
              </a:rPr>
              <a:t>সমাপ্ত</a:t>
            </a:r>
            <a:r>
              <a:rPr lang="en-US" sz="11500" b="1" dirty="0" smtClean="0">
                <a:latin typeface="NikozshBan"/>
              </a:rPr>
              <a:t/>
            </a:r>
            <a:br>
              <a:rPr lang="en-US" sz="11500" b="1" dirty="0" smtClean="0">
                <a:latin typeface="NikozshBan"/>
              </a:rPr>
            </a:br>
            <a:r>
              <a:rPr lang="en-US" sz="11500" b="1" dirty="0" smtClean="0">
                <a:latin typeface="NikozshBan"/>
              </a:rPr>
              <a:t>(THE END)</a:t>
            </a:r>
            <a:endParaRPr lang="en-US" sz="11500" b="1" dirty="0">
              <a:latin typeface="NikozshBan"/>
            </a:endParaRPr>
          </a:p>
        </p:txBody>
      </p:sp>
    </p:spTree>
    <p:extLst>
      <p:ext uri="{BB962C8B-B14F-4D97-AF65-F5344CB8AC3E}">
        <p14:creationId xmlns:p14="http://schemas.microsoft.com/office/powerpoint/2010/main" val="3635395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5943600"/>
          </a:xfrm>
        </p:spPr>
        <p:txBody>
          <a:bodyPr>
            <a:normAutofit/>
          </a:bodyPr>
          <a:lstStyle/>
          <a:p>
            <a:r>
              <a:rPr lang="en-US" sz="11500" b="1" dirty="0" err="1" smtClean="0">
                <a:latin typeface="NikozshBan"/>
              </a:rPr>
              <a:t>সমাপ্ত</a:t>
            </a:r>
            <a:r>
              <a:rPr lang="en-US" sz="11500" b="1" dirty="0" smtClean="0">
                <a:latin typeface="NikozshBan"/>
              </a:rPr>
              <a:t/>
            </a:r>
            <a:br>
              <a:rPr lang="en-US" sz="11500" b="1" dirty="0" smtClean="0">
                <a:latin typeface="NikozshBan"/>
              </a:rPr>
            </a:br>
            <a:r>
              <a:rPr lang="en-US" sz="11500" b="1" dirty="0" smtClean="0">
                <a:latin typeface="NikozshBan"/>
              </a:rPr>
              <a:t>(THE END)</a:t>
            </a:r>
            <a:endParaRPr lang="en-US" sz="11500" b="1" dirty="0">
              <a:latin typeface="NikozshBan"/>
            </a:endParaRPr>
          </a:p>
        </p:txBody>
      </p:sp>
    </p:spTree>
    <p:extLst>
      <p:ext uri="{BB962C8B-B14F-4D97-AF65-F5344CB8AC3E}">
        <p14:creationId xmlns:p14="http://schemas.microsoft.com/office/powerpoint/2010/main" val="2912231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501</TotalTime>
  <Words>717</Words>
  <Application>Microsoft Office PowerPoint</Application>
  <PresentationFormat>On-screen Show (4:3)</PresentationFormat>
  <Paragraphs>134</Paragraphs>
  <Slides>41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Arial</vt:lpstr>
      <vt:lpstr>Calibri</vt:lpstr>
      <vt:lpstr>NikoshBAN</vt:lpstr>
      <vt:lpstr>NikozshBan</vt:lpstr>
      <vt:lpstr>SutonnyMJ</vt:lpstr>
      <vt:lpstr>Times New Roman</vt:lpstr>
      <vt:lpstr>Office Theme</vt:lpstr>
      <vt:lpstr> </vt:lpstr>
      <vt:lpstr> </vt:lpstr>
      <vt:lpstr>দত্তপাড়া মডেল ডিগ্রি কলেজ নাটোর সদর, নাটোর</vt:lpstr>
      <vt:lpstr>দত্তপাড়া মডেল ডিগ্রি কলেজ নাটোর সদর, নাটোর</vt:lpstr>
      <vt:lpstr>বিষয়ঃ অর্থনীতি প্রথম পত্র</vt:lpstr>
      <vt:lpstr>PowerPoint Presentation</vt:lpstr>
      <vt:lpstr>আজকের আলোচনায় যা থাকবে</vt:lpstr>
      <vt:lpstr>আজকের আলোচনায় যা থাকবে</vt:lpstr>
      <vt:lpstr>উপস্থাপনায়</vt:lpstr>
      <vt:lpstr>PowerPoint Presentation</vt:lpstr>
      <vt:lpstr>এখন আলোচনা</vt:lpstr>
      <vt:lpstr>ফার্মের মোট স্থির ব্যয়(TFC)</vt:lpstr>
      <vt:lpstr>ফার্মের মোট স্থির ব্যয়(TFC)</vt:lpstr>
      <vt:lpstr>যেমন-</vt:lpstr>
      <vt:lpstr>যেমন-</vt:lpstr>
      <vt:lpstr>ফার্মের মোট স্থির ব্যয়(TFC)</vt:lpstr>
      <vt:lpstr>রেখাচিত্রের মাধ্যমে ফার্মের মোট স্থির ব্যয়(TFC) দেখানো হলো-</vt:lpstr>
      <vt:lpstr>‡iLvwP‡Îi gva¨‡g †gvU w¯’i e¨q †`Lv‡bv njt  </vt:lpstr>
      <vt:lpstr>এখন আলোচনা</vt:lpstr>
      <vt:lpstr>মোট পরিবর্তনীয় ব্যয়(TVC)</vt:lpstr>
      <vt:lpstr>মোট পরিবর্তনীয় ব্যয়(TVC)</vt:lpstr>
      <vt:lpstr>যেমন-</vt:lpstr>
      <vt:lpstr>মোট পরিবর্তনীয় ব্যয়(TVC)</vt:lpstr>
      <vt:lpstr>চিত্রের মাধ্যমে মোট পরিবর্তনীয় ব্যয়(TVC) দেখানো হলো</vt:lpstr>
      <vt:lpstr>PowerPoint Presentation</vt:lpstr>
      <vt:lpstr>এখন আলোচনা</vt:lpstr>
      <vt:lpstr>স্বল্পকালীন মোট ব্যয় (STC or TC)</vt:lpstr>
      <vt:lpstr>স্বল্পকালীন মোট ব্যয়-STC</vt:lpstr>
      <vt:lpstr>PowerPoint Presentation</vt:lpstr>
      <vt:lpstr>চিত্রের মাধ্যমে স্বল্পকালীন মোট ব্যয়-STC or TC দেখানো হলো-</vt:lpstr>
      <vt:lpstr>চিত্রের মাধ্যমে স্বল্পকালীন মোট ব্যয়-STC or TC দেখানো হলো-</vt:lpstr>
      <vt:lpstr>    wP‡Îi gva¨‡g dv‡g©i ¯^íKvjxb †gvU e¨q †`Lv‡bv n‡jvt- </vt:lpstr>
      <vt:lpstr>স্বল্পকালীন মোট ব্যয়-STC</vt:lpstr>
      <vt:lpstr>চিত্রের মাধ্যমে স্বল্পকালীন মোট ব্যয়-STC or TC দেখানো হলো-</vt:lpstr>
      <vt:lpstr>দলীয় বা জোড়ায় কাজ</vt:lpstr>
      <vt:lpstr>আজকের আলোচনায় যা ছিল</vt:lpstr>
      <vt:lpstr>বাড়ির কাজ(Home Work)</vt:lpstr>
      <vt:lpstr>PowerPoint Presentation</vt:lpstr>
      <vt:lpstr>PowerPoint Presentation</vt:lpstr>
      <vt:lpstr>সমাপ্ত (THE END)</vt:lpstr>
      <vt:lpstr>সমাপ্ত (THE END)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BILASH</dc:creator>
  <cp:lastModifiedBy>BILASH</cp:lastModifiedBy>
  <cp:revision>134</cp:revision>
  <dcterms:created xsi:type="dcterms:W3CDTF">2026-10-05T14:40:03Z</dcterms:created>
  <dcterms:modified xsi:type="dcterms:W3CDTF">2026-10-07T21:22:12Z</dcterms:modified>
</cp:coreProperties>
</file>