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69" r:id="rId2"/>
    <p:sldId id="270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1" r:id="rId17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الشرائح" id="{9CB997FF-4DC8-5DB2-FB68-F4523FF0D193}">
          <p14:sldIdLst>
            <p14:sldId id="269"/>
            <p14:sldId id="270"/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6" d="100"/>
          <a:sy n="96" d="100"/>
        </p:scale>
        <p:origin x="6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9959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9728" y="109728"/>
            <a:ext cx="8924544" cy="4924044"/>
          </a:xfrm>
          <a:prstGeom prst="rect">
            <a:avLst/>
          </a:prstGeom>
          <a:noFill/>
          <a:ln w="76200">
            <a:solidFill>
              <a:srgbClr val="2E7D32"/>
            </a:solidFill>
            <a:prstDash val="solid"/>
          </a:ln>
        </p:spPr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r">
              <a:buNone/>
              <a:defRPr lang="en-US" sz="3400" b="1" dirty="0">
                <a:solidFill>
                  <a:schemeClr val="tx2"/>
                </a:solidFill>
              </a:defRPr>
            </a:lvl1pPr>
          </a:lstStyle>
          <a:p>
            <a:pPr marL="0" indent="0" algn="r">
              <a:buNone/>
            </a:pPr>
            <a:endParaRPr lang="en-US" sz="34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9728" y="109728"/>
            <a:ext cx="8924544" cy="4924044"/>
          </a:xfrm>
          <a:prstGeom prst="rect">
            <a:avLst/>
          </a:prstGeom>
          <a:noFill/>
          <a:ln w="76200">
            <a:solidFill>
              <a:srgbClr val="2E7D32"/>
            </a:solidFill>
            <a:prstDash val="solid"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368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-1508760"/>
            <a:ext cx="3566160" cy="3566160"/>
          </a:xfrm>
          <a:prstGeom prst="ellipse">
            <a:avLst/>
          </a:prstGeom>
          <a:solidFill>
            <a:srgbClr val="126E63"/>
          </a:solidFill>
          <a:ln/>
        </p:spPr>
      </p:sp>
      <p:sp>
        <p:nvSpPr>
          <p:cNvPr id="3" name="Shape 1"/>
          <p:cNvSpPr/>
          <p:nvPr/>
        </p:nvSpPr>
        <p:spPr>
          <a:xfrm>
            <a:off x="7543800" y="3429000"/>
            <a:ext cx="3429000" cy="3429000"/>
          </a:xfrm>
          <a:prstGeom prst="ellipse">
            <a:avLst/>
          </a:prstGeom>
          <a:solidFill>
            <a:srgbClr val="126E63"/>
          </a:solidFill>
          <a:ln/>
        </p:spPr>
      </p:sp>
      <p:sp>
        <p:nvSpPr>
          <p:cNvPr id="6" name="Text 4"/>
          <p:cNvSpPr/>
          <p:nvPr/>
        </p:nvSpPr>
        <p:spPr>
          <a:xfrm>
            <a:off x="617220" y="514350"/>
            <a:ext cx="7886700" cy="3771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ea typeface="Nirmala UI" pitchFamily="34" charset="-122"/>
              </a:rPr>
              <a:t>بِسْمِ اللهِ الرَّحْمٰنِ الرَّحِيْمِ</a:t>
            </a:r>
            <a:endParaRPr lang="en-US" sz="3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</a:endParaRPr>
          </a:p>
        </p:txBody>
      </p:sp>
      <p:sp>
        <p:nvSpPr>
          <p:cNvPr id="9" name="Text 7"/>
          <p:cNvSpPr/>
          <p:nvPr/>
        </p:nvSpPr>
        <p:spPr>
          <a:xfrm>
            <a:off x="558317" y="2716304"/>
            <a:ext cx="7886700" cy="925830"/>
          </a:xfrm>
          <a:prstGeom prst="rect">
            <a:avLst/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400" b="1" dirty="0">
                <a:solidFill>
                  <a:srgbClr val="E8CD6B"/>
                </a:solidFill>
                <a:latin typeface="Arabic Typesetting" pitchFamily="66" charset="-78"/>
                <a:ea typeface="Nirmala UI" pitchFamily="34" charset="-122"/>
              </a:rPr>
              <a:t>السَّلَامُ عَلَيْكُمْ وَرَحْمَةُ اللهِ وَبَرَكَاتُهُ</a:t>
            </a:r>
            <a:endParaRPr lang="en-US" sz="2400" dirty="0">
              <a:latin typeface="Arabic Typesetting" pitchFamily="66" charset="-78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3538728" y="2434590"/>
            <a:ext cx="2057400" cy="0"/>
          </a:xfrm>
          <a:prstGeom prst="line">
            <a:avLst/>
          </a:prstGeom>
          <a:noFill/>
          <a:ln w="15875">
            <a:solidFill>
              <a:srgbClr val="C9A22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256221" y="1000461"/>
            <a:ext cx="7188797" cy="14859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lIns="0" tIns="0" rIns="0" bIns="0" rtlCol="0" anchor="ctr"/>
          <a:lstStyle/>
          <a:p>
            <a:pPr algn="ctr"/>
            <a:r>
              <a:rPr lang="ar-SA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ea typeface="Nirmala UI" pitchFamily="34" charset="-122"/>
              </a:rPr>
              <a:t>أهلا </a:t>
            </a:r>
            <a:r>
              <a:rPr lang="ar-SA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ea typeface="Nirmala UI" pitchFamily="34" charset="-122"/>
              </a:rPr>
              <a:t>وسهلا</a:t>
            </a:r>
            <a:r>
              <a:rPr lang="ar-SA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ea typeface="Nirmala UI" pitchFamily="34" charset="-122"/>
              </a:rPr>
              <a:t> مرحبا بكم</a:t>
            </a: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9040354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3"/>
          <p:cNvSpPr txBox="1">
            <a:spLocks/>
          </p:cNvSpPr>
          <p:nvPr/>
        </p:nvSpPr>
        <p:spPr>
          <a:xfrm>
            <a:off x="0" y="695954"/>
            <a:ext cx="8991600" cy="368554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68579" tIns="34289" rIns="68579" bIns="34289" rtlCol="0" anchor="ctr">
            <a:normAutofit/>
          </a:bodyPr>
          <a:lstStyle/>
          <a:p>
            <a:pPr algn="just" rtl="1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ar-SA" sz="6600" b="1" spc="-150" dirty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محمد سيف الإسلام </a:t>
            </a:r>
          </a:p>
          <a:p>
            <a:pPr marL="571486" indent="-571486" algn="just" rtl="1">
              <a:spcBef>
                <a:spcPct val="20000"/>
              </a:spcBef>
              <a:buClr>
                <a:schemeClr val="accent3"/>
              </a:buClr>
              <a:buSzPct val="95000"/>
              <a:buFont typeface="Wingdings" pitchFamily="2" charset="2"/>
              <a:buChar char="q"/>
              <a:defRPr/>
            </a:pPr>
            <a:r>
              <a:rPr lang="ar-SA" sz="3600" b="1" dirty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plified Arabic" pitchFamily="18" charset="-78"/>
                <a:cs typeface="Simplified Arabic" pitchFamily="18" charset="-78"/>
              </a:rPr>
              <a:t>  محاضر اللغة العربية</a:t>
            </a:r>
          </a:p>
          <a:p>
            <a:pPr marL="571486" indent="-571486" algn="just" rtl="1">
              <a:spcBef>
                <a:spcPct val="20000"/>
              </a:spcBef>
              <a:buClr>
                <a:schemeClr val="accent3"/>
              </a:buClr>
              <a:buSzPct val="95000"/>
              <a:buFont typeface="Wingdings" pitchFamily="2" charset="2"/>
              <a:buChar char="q"/>
              <a:defRPr/>
            </a:pPr>
            <a:r>
              <a:rPr lang="ar-SA" sz="3600" b="1" dirty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plified Arabic" pitchFamily="18" charset="-78"/>
                <a:cs typeface="Simplified Arabic" pitchFamily="18" charset="-78"/>
              </a:rPr>
              <a:t>المدرسة للبنات للعالم بمتابنغا</a:t>
            </a:r>
          </a:p>
          <a:p>
            <a:pPr marL="571486" indent="-571486" algn="just" rtl="1">
              <a:spcBef>
                <a:spcPct val="20000"/>
              </a:spcBef>
              <a:buClr>
                <a:schemeClr val="accent3"/>
              </a:buClr>
              <a:buSzPct val="95000"/>
              <a:buFont typeface="Wingdings" pitchFamily="2" charset="2"/>
              <a:buChar char="q"/>
              <a:defRPr/>
            </a:pPr>
            <a:r>
              <a:rPr lang="ar-SA" sz="3600" b="1" dirty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plified Arabic" pitchFamily="18" charset="-78"/>
                <a:cs typeface="Simplified Arabic" pitchFamily="18" charset="-78"/>
              </a:rPr>
              <a:t>غزاريا-مونشي غنز</a:t>
            </a:r>
            <a:endParaRPr lang="ar-SA" sz="3600" b="1" dirty="0">
              <a:ln>
                <a:solidFill>
                  <a:schemeClr val="bg2">
                    <a:lumMod val="50000"/>
                  </a:schemeClr>
                </a:solidFill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Users\WELCOME\Downloads\de803fe2-1cc3-49ef-8413-7f089367edfb (1)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28" b="13365"/>
          <a:stretch/>
        </p:blipFill>
        <p:spPr bwMode="auto">
          <a:xfrm>
            <a:off x="-53783" y="1569950"/>
            <a:ext cx="2924736" cy="3660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9909294"/>
      </p:ext>
    </p:extLst>
  </p:cSld>
  <p:clrMapOvr>
    <a:masterClrMapping/>
  </p:clrMapOvr>
  <p:transition spd="slow">
    <p:push dir="u"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 card"/>
          <p:cNvSpPr/>
          <p:nvPr/>
        </p:nvSpPr>
        <p:spPr>
          <a:xfrm>
            <a:off x="914400" y="822960"/>
            <a:ext cx="7315200" cy="2743200"/>
          </a:xfrm>
          <a:prstGeom prst="roundRect">
            <a:avLst>
              <a:gd name="adj" fmla="val 6667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188720" y="1327868"/>
            <a:ext cx="6766560" cy="10972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 rtl="1">
              <a:buNone/>
            </a:pPr>
            <a:r>
              <a:rPr lang="ar-SA" altLang="en-US" sz="3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تَقْسِيمُ الْفِعْلِ مِنْ حَيْثُ نَوْعِ الْحُرُوفِ</a:t>
            </a:r>
            <a:endParaRPr lang="ar-SA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1188720" y="2743200"/>
            <a:ext cx="676656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 rtl="1">
              <a:buNone/>
            </a:pPr>
            <a:r>
              <a:rPr lang="ar-SA" altLang="en-US" sz="220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الصَّحِيحُ  •  الْمَهْمُوزُ  •  الْمُعْتَلُّ</a:t>
            </a:r>
            <a:endParaRPr lang="ar-SA" sz="2200" dirty="0"/>
          </a:p>
        </p:txBody>
      </p:sp>
      <p:sp>
        <p:nvSpPr>
          <p:cNvPr id="6" name="Chip"/>
          <p:cNvSpPr/>
          <p:nvPr/>
        </p:nvSpPr>
        <p:spPr>
          <a:xfrm>
            <a:off x="5470497" y="3931920"/>
            <a:ext cx="1645920" cy="640080"/>
          </a:xfrm>
          <a:prstGeom prst="roundRect">
            <a:avLst>
              <a:gd name="adj" fmla="val 14286"/>
            </a:avLst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70497" y="3870297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كَتَبَ</a:t>
            </a:r>
            <a:endParaRPr lang="ar-SA" sz="2600" dirty="0"/>
          </a:p>
        </p:txBody>
      </p:sp>
      <p:sp>
        <p:nvSpPr>
          <p:cNvPr id="8" name="Chip"/>
          <p:cNvSpPr/>
          <p:nvPr/>
        </p:nvSpPr>
        <p:spPr>
          <a:xfrm>
            <a:off x="3375330" y="3931920"/>
            <a:ext cx="1645920" cy="640080"/>
          </a:xfrm>
          <a:prstGeom prst="roundRect">
            <a:avLst>
              <a:gd name="adj" fmla="val 14286"/>
            </a:avLst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468758" y="393192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أَخَذَ</a:t>
            </a:r>
            <a:endParaRPr lang="ar-SA" sz="2600" dirty="0"/>
          </a:p>
        </p:txBody>
      </p:sp>
      <p:sp>
        <p:nvSpPr>
          <p:cNvPr id="10" name="Chip"/>
          <p:cNvSpPr/>
          <p:nvPr/>
        </p:nvSpPr>
        <p:spPr>
          <a:xfrm>
            <a:off x="1367624" y="3931920"/>
            <a:ext cx="1645920" cy="640080"/>
          </a:xfrm>
          <a:prstGeom prst="roundRect">
            <a:avLst>
              <a:gd name="adj" fmla="val 14286"/>
            </a:avLst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463040" y="393192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قَالَ</a:t>
            </a:r>
            <a:endParaRPr lang="ar-SA" sz="2600" dirty="0"/>
          </a:p>
        </p:txBody>
      </p:sp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SA" altLang="en-US" sz="3400" b="1" dirty="0">
                <a:solidFill>
                  <a:schemeClr val="tx2"/>
                </a:solidFill>
              </a:rPr>
              <a:t>أَقْسَامُ الْفِعْلِ مِنْ حَيْثُ نَوْعِ الْحُرُوفِ</a:t>
            </a:r>
            <a:endParaRPr lang="ar-SA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r" rtl="1">
              <a:buNone/>
            </a:pPr>
            <a:r>
              <a:rPr lang="ar-SA" altLang="en-US" sz="18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يَنْقَسِمُ الْفِعْلُ مِنْ حَيْثُ نَوْعِ الْحُرُوفِ الَّتِي يَتَكَوَّنُ مِنْهَا إِلَى ثَلَاثَةِ أَقْسَامٍ:</a:t>
            </a:r>
            <a:endParaRPr lang="ar-SA" sz="1800" dirty="0"/>
          </a:p>
        </p:txBody>
      </p:sp>
      <p:sp>
        <p:nvSpPr>
          <p:cNvPr id="4" name="Card"/>
          <p:cNvSpPr/>
          <p:nvPr/>
        </p:nvSpPr>
        <p:spPr>
          <a:xfrm>
            <a:off x="6126480" y="1828800"/>
            <a:ext cx="2560320" cy="2743200"/>
          </a:xfrm>
          <a:prstGeom prst="roundRect">
            <a:avLst>
              <a:gd name="adj" fmla="val 4286"/>
            </a:avLst>
          </a:prstGeom>
          <a:solidFill>
            <a:schemeClr val="bg2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5" name="Badge"/>
          <p:cNvSpPr/>
          <p:nvPr/>
        </p:nvSpPr>
        <p:spPr>
          <a:xfrm>
            <a:off x="7132320" y="201168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132320" y="20116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١</a:t>
            </a:r>
            <a:endParaRPr lang="ar-SA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126480" y="2697480"/>
            <a:ext cx="256032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 rtl="1">
              <a:buNone/>
            </a:pPr>
            <a:r>
              <a:rPr lang="ar-SA" altLang="en-US" sz="2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الْفِعْلُ الصَّحِيحُ</a:t>
            </a:r>
            <a:endParaRPr lang="ar-SA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6126480" y="3246120"/>
            <a:ext cx="256032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 rtl="1">
              <a:buNone/>
            </a:pPr>
            <a:r>
              <a:rPr lang="ar-SA" altLang="en-US" sz="32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كَتَبَ</a:t>
            </a:r>
            <a:endParaRPr lang="ar-SA" sz="3200" dirty="0"/>
          </a:p>
        </p:txBody>
      </p:sp>
      <p:sp>
        <p:nvSpPr>
          <p:cNvPr id="9" name="Text 7"/>
          <p:cNvSpPr txBox="1"/>
          <p:nvPr/>
        </p:nvSpPr>
        <p:spPr>
          <a:xfrm>
            <a:off x="6217920" y="3931920"/>
            <a:ext cx="237744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 rtl="1">
              <a:buNone/>
            </a:pPr>
            <a:r>
              <a:rPr lang="ar-SA" altLang="en-US" sz="14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تَخْلُو أُصُولُهُ مِنْ أَحْرُفِ الْعِلَّةِ</a:t>
            </a:r>
            <a:endParaRPr lang="ar-SA" sz="1400" dirty="0"/>
          </a:p>
        </p:txBody>
      </p:sp>
      <p:sp>
        <p:nvSpPr>
          <p:cNvPr id="10" name="Card"/>
          <p:cNvSpPr/>
          <p:nvPr/>
        </p:nvSpPr>
        <p:spPr>
          <a:xfrm>
            <a:off x="3291840" y="1828800"/>
            <a:ext cx="2560320" cy="2743200"/>
          </a:xfrm>
          <a:prstGeom prst="roundRect">
            <a:avLst>
              <a:gd name="adj" fmla="val 4286"/>
            </a:avLst>
          </a:prstGeom>
          <a:solidFill>
            <a:schemeClr val="bg2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1" name="Badge"/>
          <p:cNvSpPr/>
          <p:nvPr/>
        </p:nvSpPr>
        <p:spPr>
          <a:xfrm>
            <a:off x="4297680" y="201168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297680" y="20116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٢</a:t>
            </a:r>
            <a:endParaRPr lang="ar-SA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3291840" y="2697480"/>
            <a:ext cx="256032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 rtl="1">
              <a:buNone/>
            </a:pPr>
            <a:r>
              <a:rPr lang="ar-SA" altLang="en-US" sz="2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الْفِعْلُ الْمَهْمُوزُ</a:t>
            </a:r>
            <a:endParaRPr lang="ar-SA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3291840" y="3246120"/>
            <a:ext cx="256032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 rtl="1">
              <a:buNone/>
            </a:pPr>
            <a:r>
              <a:rPr lang="ar-SA" altLang="en-US" sz="32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أَخَذَ</a:t>
            </a:r>
            <a:endParaRPr lang="ar-SA" sz="3200" dirty="0"/>
          </a:p>
        </p:txBody>
      </p:sp>
      <p:sp>
        <p:nvSpPr>
          <p:cNvPr id="15" name="Text 13"/>
          <p:cNvSpPr txBox="1"/>
          <p:nvPr/>
        </p:nvSpPr>
        <p:spPr>
          <a:xfrm>
            <a:off x="3383280" y="3931920"/>
            <a:ext cx="237744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 rtl="1">
              <a:buNone/>
            </a:pPr>
            <a:r>
              <a:rPr lang="ar-SA" altLang="en-US" sz="14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أَحَدُ أُصُولِهِ هَمْزَةٌ</a:t>
            </a:r>
            <a:endParaRPr lang="ar-SA" sz="1400" dirty="0"/>
          </a:p>
        </p:txBody>
      </p:sp>
      <p:sp>
        <p:nvSpPr>
          <p:cNvPr id="16" name="Card"/>
          <p:cNvSpPr/>
          <p:nvPr/>
        </p:nvSpPr>
        <p:spPr>
          <a:xfrm>
            <a:off x="457200" y="1828800"/>
            <a:ext cx="2560320" cy="2743200"/>
          </a:xfrm>
          <a:prstGeom prst="roundRect">
            <a:avLst>
              <a:gd name="adj" fmla="val 4286"/>
            </a:avLst>
          </a:prstGeom>
          <a:solidFill>
            <a:schemeClr val="bg2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7" name="Badge"/>
          <p:cNvSpPr/>
          <p:nvPr/>
        </p:nvSpPr>
        <p:spPr>
          <a:xfrm>
            <a:off x="1463040" y="201168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1463040" y="20116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٣</a:t>
            </a:r>
            <a:endParaRPr lang="ar-SA" sz="2200" dirty="0"/>
          </a:p>
        </p:txBody>
      </p:sp>
      <p:sp>
        <p:nvSpPr>
          <p:cNvPr id="19" name="Text 17"/>
          <p:cNvSpPr txBox="1"/>
          <p:nvPr/>
        </p:nvSpPr>
        <p:spPr>
          <a:xfrm>
            <a:off x="457200" y="2697480"/>
            <a:ext cx="256032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 rtl="1">
              <a:buNone/>
            </a:pPr>
            <a:r>
              <a:rPr lang="ar-SA" altLang="en-US" sz="2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الْفِعْلُ الْمُعْتَلُّ</a:t>
            </a:r>
            <a:endParaRPr lang="ar-SA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457200" y="3246120"/>
            <a:ext cx="256032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 rtl="1">
              <a:buNone/>
            </a:pPr>
            <a:r>
              <a:rPr lang="ar-SA" altLang="en-US" sz="32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قَالَ</a:t>
            </a:r>
            <a:endParaRPr lang="ar-SA" sz="32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3931920"/>
            <a:ext cx="237744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 rtl="1">
              <a:buNone/>
            </a:pPr>
            <a:r>
              <a:rPr lang="ar-SA" altLang="en-US" sz="14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أَحَدُ أُصُولِهِ حَرْفُ عِلَّةٍ</a:t>
            </a:r>
            <a:endParaRPr lang="ar-SA" sz="1400" dirty="0"/>
          </a:p>
        </p:txBody>
      </p:sp>
    </p:spTree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SA" altLang="en-US" sz="3400" b="1" dirty="0">
                <a:solidFill>
                  <a:schemeClr val="tx2"/>
                </a:solidFill>
              </a:rPr>
              <a:t>١- الْفِعْلُ الصَّحِيحُ</a:t>
            </a:r>
            <a:endParaRPr lang="ar-SA" sz="3400" dirty="0"/>
          </a:p>
        </p:txBody>
      </p:sp>
      <p:sp>
        <p:nvSpPr>
          <p:cNvPr id="3" name="Card"/>
          <p:cNvSpPr/>
          <p:nvPr/>
        </p:nvSpPr>
        <p:spPr>
          <a:xfrm>
            <a:off x="457200" y="1143000"/>
            <a:ext cx="8229600" cy="109728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143000"/>
            <a:ext cx="7863840" cy="10972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r">
              <a:buNone/>
            </a:pPr>
            <a:r>
              <a:rPr lang="ar-SA" altLang="en-US" sz="18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الْفِعْلُ الصَّحِيحُ: </a:t>
            </a:r>
            <a:r>
              <a:rPr lang="ar-SA" altLang="en-US" sz="18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هُوَ كُلُّ فِعْلٍ تَخْلُو حُرُوفُهُ الْأَصْلِيَّةُ مِنْ أَحْرُفِ الْعِلَّةِ، وَهِيَ: الْأَلِفُ، الْوَاوُ، الْيَاءُ.</a:t>
            </a:r>
            <a:endParaRPr lang="ar-SA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7498080" y="2423160"/>
            <a:ext cx="118872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r" rtl="1">
              <a:buNone/>
            </a:pPr>
            <a:r>
              <a:rPr lang="ar-SA" altLang="en-US" sz="2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نَحْوَ:</a:t>
            </a:r>
            <a:endParaRPr lang="ar-SA" sz="2000" dirty="0"/>
          </a:p>
        </p:txBody>
      </p:sp>
      <p:sp>
        <p:nvSpPr>
          <p:cNvPr id="6" name="Chip"/>
          <p:cNvSpPr/>
          <p:nvPr/>
        </p:nvSpPr>
        <p:spPr>
          <a:xfrm>
            <a:off x="5852160" y="2423160"/>
            <a:ext cx="1554480" cy="594360"/>
          </a:xfrm>
          <a:prstGeom prst="roundRect">
            <a:avLst>
              <a:gd name="adj" fmla="val 15385"/>
            </a:avLst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852160" y="2423160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كَتَبَ</a:t>
            </a:r>
            <a:endParaRPr lang="ar-SA" sz="2400" dirty="0"/>
          </a:p>
        </p:txBody>
      </p:sp>
      <p:sp>
        <p:nvSpPr>
          <p:cNvPr id="8" name="Chip"/>
          <p:cNvSpPr/>
          <p:nvPr/>
        </p:nvSpPr>
        <p:spPr>
          <a:xfrm>
            <a:off x="4114800" y="2423160"/>
            <a:ext cx="1554480" cy="594360"/>
          </a:xfrm>
          <a:prstGeom prst="roundRect">
            <a:avLst>
              <a:gd name="adj" fmla="val 15385"/>
            </a:avLst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114800" y="2423160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جَلَسَ</a:t>
            </a:r>
            <a:endParaRPr lang="ar-SA" sz="2400" dirty="0"/>
          </a:p>
        </p:txBody>
      </p:sp>
      <p:sp>
        <p:nvSpPr>
          <p:cNvPr id="10" name="Text 8"/>
          <p:cNvSpPr txBox="1"/>
          <p:nvPr/>
        </p:nvSpPr>
        <p:spPr>
          <a:xfrm>
            <a:off x="457200" y="3108960"/>
            <a:ext cx="82296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r" rtl="1">
              <a:buNone/>
            </a:pPr>
            <a:r>
              <a:rPr lang="ar-SA" altLang="en-US" sz="16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أَقْسَامُ الْفِعْلِ الصَّحِيحِ: يَنْقَسِمُ الصَّحِيحُ إِلَى قِسْمَيْنِ:</a:t>
            </a:r>
            <a:endParaRPr lang="ar-SA" sz="1600" dirty="0"/>
          </a:p>
        </p:txBody>
      </p:sp>
      <p:sp>
        <p:nvSpPr>
          <p:cNvPr id="11" name="Type"/>
          <p:cNvSpPr/>
          <p:nvPr/>
        </p:nvSpPr>
        <p:spPr>
          <a:xfrm>
            <a:off x="4709160" y="3611880"/>
            <a:ext cx="3977640" cy="960120"/>
          </a:xfrm>
          <a:prstGeom prst="roundRect">
            <a:avLst>
              <a:gd name="adj" fmla="val 11429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709160" y="3611880"/>
            <a:ext cx="3977640" cy="9601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 rtl="1">
              <a:buNone/>
            </a:pPr>
            <a:r>
              <a:rPr lang="ar-SA" altLang="en-US" sz="2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الصَّحِيحُ السَّالِمُ</a:t>
            </a:r>
            <a:endParaRPr lang="ar-SA" sz="2600" dirty="0"/>
          </a:p>
        </p:txBody>
      </p:sp>
      <p:sp>
        <p:nvSpPr>
          <p:cNvPr id="13" name="Type"/>
          <p:cNvSpPr/>
          <p:nvPr/>
        </p:nvSpPr>
        <p:spPr>
          <a:xfrm>
            <a:off x="457200" y="3611880"/>
            <a:ext cx="3977640" cy="960120"/>
          </a:xfrm>
          <a:prstGeom prst="roundRect">
            <a:avLst>
              <a:gd name="adj" fmla="val 11429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57200" y="3611880"/>
            <a:ext cx="3977640" cy="9601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 rtl="1">
              <a:buNone/>
            </a:pPr>
            <a:r>
              <a:rPr lang="ar-SA" altLang="en-US" sz="2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الصَّحِيحُ الْمُضَعَّفُ</a:t>
            </a:r>
            <a:endParaRPr lang="ar-SA" sz="2600" dirty="0"/>
          </a:p>
        </p:txBody>
      </p:sp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SA" altLang="en-US" sz="3400" b="1" dirty="0">
                <a:solidFill>
                  <a:schemeClr val="tx2"/>
                </a:solidFill>
              </a:rPr>
              <a:t>الصَّحِيحُ السَّالِمُ</a:t>
            </a:r>
            <a:endParaRPr lang="ar-SA" sz="3400" dirty="0"/>
          </a:p>
        </p:txBody>
      </p:sp>
      <p:sp>
        <p:nvSpPr>
          <p:cNvPr id="3" name="Card"/>
          <p:cNvSpPr/>
          <p:nvPr/>
        </p:nvSpPr>
        <p:spPr>
          <a:xfrm>
            <a:off x="457200" y="1143000"/>
            <a:ext cx="8229600" cy="109728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143000"/>
            <a:ext cx="7863840" cy="10972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r">
              <a:buNone/>
            </a:pPr>
            <a:r>
              <a:rPr lang="ar-SA" altLang="en-US" sz="18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الصَّحِيحُ السَّالِمُ: </a:t>
            </a:r>
            <a:r>
              <a:rPr lang="ar-SA" altLang="en-US" sz="18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وَهُوَ كُلُّ فِعْلٍ خَلَتْ حُرُوفُهُ الْأَصْلِيَّةُ مِنَ الْهَمْزَةِ وَالتَّضْعِيفِ، وَأَحْرُفِ الْعِلَّةِ.</a:t>
            </a:r>
            <a:endParaRPr lang="ar-SA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2423160"/>
            <a:ext cx="822960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r" rtl="1">
              <a:buNone/>
            </a:pPr>
            <a:r>
              <a:rPr lang="ar-SA" altLang="en-US" sz="16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خَلَتْ حُرُوفُهُ الْأَصْلِيَّةُ مِنْ:</a:t>
            </a:r>
            <a:endParaRPr lang="ar-SA" sz="1600" dirty="0"/>
          </a:p>
        </p:txBody>
      </p:sp>
      <p:sp>
        <p:nvSpPr>
          <p:cNvPr id="6" name="Lacks"/>
          <p:cNvSpPr/>
          <p:nvPr/>
        </p:nvSpPr>
        <p:spPr>
          <a:xfrm>
            <a:off x="6126480" y="2834640"/>
            <a:ext cx="2560320" cy="685800"/>
          </a:xfrm>
          <a:prstGeom prst="roundRect">
            <a:avLst>
              <a:gd name="adj" fmla="val 16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126480" y="2834640"/>
            <a:ext cx="25603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 rtl="1">
              <a:buNone/>
            </a:pPr>
            <a:r>
              <a:rPr lang="ar-SA" altLang="en-US" sz="2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الْهَمْزَةِ</a:t>
            </a:r>
            <a:endParaRPr lang="ar-SA" sz="2000" dirty="0"/>
          </a:p>
        </p:txBody>
      </p:sp>
      <p:sp>
        <p:nvSpPr>
          <p:cNvPr id="8" name="Lacks"/>
          <p:cNvSpPr/>
          <p:nvPr/>
        </p:nvSpPr>
        <p:spPr>
          <a:xfrm>
            <a:off x="3291840" y="2834640"/>
            <a:ext cx="2560320" cy="685800"/>
          </a:xfrm>
          <a:prstGeom prst="roundRect">
            <a:avLst>
              <a:gd name="adj" fmla="val 16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291840" y="2834640"/>
            <a:ext cx="25603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 rtl="1">
              <a:buNone/>
            </a:pPr>
            <a:r>
              <a:rPr lang="ar-SA" altLang="en-US" sz="2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التَّضْعِيفِ</a:t>
            </a:r>
            <a:endParaRPr lang="ar-SA" sz="2000" dirty="0"/>
          </a:p>
        </p:txBody>
      </p:sp>
      <p:sp>
        <p:nvSpPr>
          <p:cNvPr id="10" name="Lacks"/>
          <p:cNvSpPr/>
          <p:nvPr/>
        </p:nvSpPr>
        <p:spPr>
          <a:xfrm>
            <a:off x="457200" y="2834640"/>
            <a:ext cx="2560320" cy="685800"/>
          </a:xfrm>
          <a:prstGeom prst="roundRect">
            <a:avLst>
              <a:gd name="adj" fmla="val 16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57200" y="2834640"/>
            <a:ext cx="25603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 rtl="1">
              <a:buNone/>
            </a:pPr>
            <a:r>
              <a:rPr lang="ar-SA" altLang="en-US" sz="2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أَحْرُفِ الْعِلَّةِ</a:t>
            </a:r>
            <a:endParaRPr lang="ar-SA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7589520" y="3749040"/>
            <a:ext cx="109728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r" rtl="1">
              <a:buNone/>
            </a:pPr>
            <a:r>
              <a:rPr lang="ar-SA" altLang="en-US" sz="2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مِثْلُ:</a:t>
            </a:r>
            <a:endParaRPr lang="ar-SA" sz="2000" dirty="0"/>
          </a:p>
        </p:txBody>
      </p:sp>
      <p:sp>
        <p:nvSpPr>
          <p:cNvPr id="13" name="Chip"/>
          <p:cNvSpPr/>
          <p:nvPr/>
        </p:nvSpPr>
        <p:spPr>
          <a:xfrm>
            <a:off x="5943600" y="3749040"/>
            <a:ext cx="1554480" cy="640080"/>
          </a:xfrm>
          <a:prstGeom prst="roundRect">
            <a:avLst>
              <a:gd name="adj" fmla="val 14286"/>
            </a:avLst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5943600" y="3749040"/>
            <a:ext cx="1554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جَلَسَ</a:t>
            </a:r>
            <a:endParaRPr lang="ar-SA" sz="2400" dirty="0"/>
          </a:p>
        </p:txBody>
      </p:sp>
      <p:sp>
        <p:nvSpPr>
          <p:cNvPr id="15" name="Chip"/>
          <p:cNvSpPr/>
          <p:nvPr/>
        </p:nvSpPr>
        <p:spPr>
          <a:xfrm>
            <a:off x="4206240" y="3749040"/>
            <a:ext cx="1554480" cy="640080"/>
          </a:xfrm>
          <a:prstGeom prst="roundRect">
            <a:avLst>
              <a:gd name="adj" fmla="val 14286"/>
            </a:avLst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206240" y="3749040"/>
            <a:ext cx="1554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حَضَرَ</a:t>
            </a:r>
            <a:endParaRPr lang="ar-SA" sz="2400" dirty="0"/>
          </a:p>
        </p:txBody>
      </p:sp>
      <p:sp>
        <p:nvSpPr>
          <p:cNvPr id="17" name="Chip"/>
          <p:cNvSpPr/>
          <p:nvPr/>
        </p:nvSpPr>
        <p:spPr>
          <a:xfrm>
            <a:off x="2468880" y="3749040"/>
            <a:ext cx="1554480" cy="640080"/>
          </a:xfrm>
          <a:prstGeom prst="roundRect">
            <a:avLst>
              <a:gd name="adj" fmla="val 14286"/>
            </a:avLst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2468880" y="3749040"/>
            <a:ext cx="1554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رَفَعَ</a:t>
            </a:r>
            <a:endParaRPr lang="ar-SA" sz="2400" dirty="0"/>
          </a:p>
        </p:txBody>
      </p:sp>
      <p:sp>
        <p:nvSpPr>
          <p:cNvPr id="19" name="Chip"/>
          <p:cNvSpPr/>
          <p:nvPr/>
        </p:nvSpPr>
        <p:spPr>
          <a:xfrm>
            <a:off x="731520" y="3749040"/>
            <a:ext cx="1554480" cy="640080"/>
          </a:xfrm>
          <a:prstGeom prst="roundRect">
            <a:avLst>
              <a:gd name="adj" fmla="val 14286"/>
            </a:avLst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731520" y="3749040"/>
            <a:ext cx="1554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سَمِعَ</a:t>
            </a:r>
            <a:endParaRPr lang="ar-SA" sz="2400" dirty="0"/>
          </a:p>
        </p:txBody>
      </p:sp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SA" altLang="en-US" sz="3400" b="1" dirty="0">
                <a:solidFill>
                  <a:schemeClr val="tx2"/>
                </a:solidFill>
              </a:rPr>
              <a:t>الصَّحِيحُ الْمُضَعَّفُ</a:t>
            </a:r>
            <a:endParaRPr lang="ar-SA" sz="3400" dirty="0"/>
          </a:p>
        </p:txBody>
      </p:sp>
      <p:sp>
        <p:nvSpPr>
          <p:cNvPr id="3" name="Card"/>
          <p:cNvSpPr/>
          <p:nvPr/>
        </p:nvSpPr>
        <p:spPr>
          <a:xfrm>
            <a:off x="457200" y="1143000"/>
            <a:ext cx="8229600" cy="109728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143000"/>
            <a:ext cx="7863840" cy="10972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r">
              <a:buNone/>
            </a:pPr>
            <a:r>
              <a:rPr lang="ar-SA" altLang="en-US" sz="18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الصَّحِيحُ الْمُضَعَّفُ: </a:t>
            </a:r>
            <a:r>
              <a:rPr lang="ar-SA" altLang="en-US" sz="18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وَهُوَ كُلُّ فِعْلٍ حُرُوفُهُ الْأَصْلِيَّةُ صَحِيحَةٌ، وَلَكِنَّ حَرْفَيْنِ مِنْهَا مِنْ جِنْسٍ وَاحِدٍ. وَيَنْقَسِمُ إِلَى نَوْعَيْنِ:</a:t>
            </a:r>
            <a:endParaRPr lang="ar-SA" sz="1800" dirty="0"/>
          </a:p>
        </p:txBody>
      </p:sp>
      <p:sp>
        <p:nvSpPr>
          <p:cNvPr id="5" name="Card"/>
          <p:cNvSpPr/>
          <p:nvPr/>
        </p:nvSpPr>
        <p:spPr>
          <a:xfrm>
            <a:off x="4709160" y="2468880"/>
            <a:ext cx="3977640" cy="219456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6" name="Badge"/>
          <p:cNvSpPr/>
          <p:nvPr/>
        </p:nvSpPr>
        <p:spPr>
          <a:xfrm>
            <a:off x="8046720" y="2606040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046720" y="2606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1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</a:t>
            </a:r>
            <a:endParaRPr lang="ar-SA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4846320" y="2606040"/>
            <a:ext cx="306324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r" rtl="1">
              <a:buNone/>
            </a:pPr>
            <a:r>
              <a:rPr lang="ar-SA" altLang="en-US" sz="2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الْمُضَعَّفُ الثُّلَاثِيُّ</a:t>
            </a:r>
            <a:endParaRPr lang="ar-SA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4846320" y="3200400"/>
            <a:ext cx="370332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indent="0" algn="r" rtl="1">
              <a:buNone/>
            </a:pPr>
            <a:r>
              <a:rPr lang="ar-SA" altLang="en-US" sz="15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وَهُوَ مَا كَانَتْ عَيْنُهُ وَلَامُهُ مِنْ جِنْسٍ وَاحِدٍ مُكَرَّرًا.</a:t>
            </a:r>
            <a:endParaRPr lang="ar-SA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4846320" y="3840480"/>
            <a:ext cx="37033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r" rtl="1">
              <a:buNone/>
            </a:pPr>
            <a:r>
              <a:rPr lang="ar-SA" altLang="en-US" sz="2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مِثْلُ: مَدَّ، عَدَّ، سَدَّ، شَدَّ، تَمَّ، صَبَّ، جَرَّ</a:t>
            </a:r>
            <a:endParaRPr lang="ar-SA" sz="2000" dirty="0"/>
          </a:p>
        </p:txBody>
      </p:sp>
      <p:sp>
        <p:nvSpPr>
          <p:cNvPr id="11" name="Card"/>
          <p:cNvSpPr/>
          <p:nvPr/>
        </p:nvSpPr>
        <p:spPr>
          <a:xfrm>
            <a:off x="457200" y="2468880"/>
            <a:ext cx="3977640" cy="219456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2" name="Badge"/>
          <p:cNvSpPr/>
          <p:nvPr/>
        </p:nvSpPr>
        <p:spPr>
          <a:xfrm>
            <a:off x="3794760" y="2606040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794760" y="2606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1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ب</a:t>
            </a:r>
            <a:endParaRPr lang="ar-SA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594360" y="2606040"/>
            <a:ext cx="306324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r" rtl="1">
              <a:buNone/>
            </a:pPr>
            <a:r>
              <a:rPr lang="ar-SA" altLang="en-US" sz="2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الْمُضَعَّفُ الرُّبَاعِيُّ</a:t>
            </a:r>
            <a:endParaRPr lang="ar-SA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594360" y="3200400"/>
            <a:ext cx="370332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indent="0" algn="r" rtl="1">
              <a:buNone/>
            </a:pPr>
            <a:r>
              <a:rPr lang="ar-SA" altLang="en-US" sz="15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حَرْفَاهُ الْأَوَّلُ وَالثَّالِثُ مِنْ جِنْسٍ وَاحِدٍ، وَالثَّانِي وَالرَّابِعُ كَذَلِكَ.</a:t>
            </a:r>
            <a:endParaRPr lang="ar-SA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594360" y="3840480"/>
            <a:ext cx="37033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r" rtl="1">
              <a:buNone/>
            </a:pPr>
            <a:r>
              <a:rPr lang="ar-SA" altLang="en-US" sz="2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مِثْلُ: زَلْزَلَ، جَلْجَلَ، عَسْعَسَ، دَمْدَمَ</a:t>
            </a:r>
            <a:endParaRPr lang="ar-SA" sz="2000" dirty="0"/>
          </a:p>
        </p:txBody>
      </p:sp>
    </p:spTree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SA" altLang="en-US" sz="3400" b="1" dirty="0">
                <a:solidFill>
                  <a:schemeClr val="tx2"/>
                </a:solidFill>
              </a:rPr>
              <a:t>الْمُضَعَّفُ الرُّبَاعِيُّ</a:t>
            </a:r>
            <a:endParaRPr lang="ar-SA" sz="3400" dirty="0"/>
          </a:p>
        </p:txBody>
      </p:sp>
      <p:sp>
        <p:nvSpPr>
          <p:cNvPr id="3" name="Card"/>
          <p:cNvSpPr/>
          <p:nvPr/>
        </p:nvSpPr>
        <p:spPr>
          <a:xfrm>
            <a:off x="457200" y="1097280"/>
            <a:ext cx="8229600" cy="13716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097280"/>
            <a:ext cx="7863840" cy="1371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r">
              <a:buNone/>
            </a:pPr>
            <a:r>
              <a:rPr lang="ar-SA" altLang="en-US" sz="17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الْمُضَعَّفُ الرُّبَاعِيُّ: </a:t>
            </a:r>
            <a:r>
              <a:rPr lang="ar-SA" altLang="en-US" sz="17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وَهُوَ مَا كَانَ حَرْفَاهُ الْأَوَّلُ وَالثَّالِثُ، يَعْنِي فَاؤُهُ وَلَامُهُ الْأُولَى، مِنْ جِنْسٍ وَاحِدٍ، وَحَرْفَاهُ الثَّانِي وَالرَّابِعُ، يَعْنِي عَيْنَهُ وَلَامَهُ الثَّانِيَةَ، مِنْ جِنْسٍ وَاحِدٍ أَيْضًا.</a:t>
            </a:r>
            <a:endParaRPr lang="ar-SA" sz="1700" dirty="0"/>
          </a:p>
        </p:txBody>
      </p:sp>
      <p:sp>
        <p:nvSpPr>
          <p:cNvPr id="5" name="Letter"/>
          <p:cNvSpPr/>
          <p:nvPr/>
        </p:nvSpPr>
        <p:spPr>
          <a:xfrm>
            <a:off x="6492240" y="2606040"/>
            <a:ext cx="1280160" cy="731520"/>
          </a:xfrm>
          <a:prstGeom prst="roundRect">
            <a:avLst>
              <a:gd name="adj" fmla="val 15000"/>
            </a:avLst>
          </a:prstGeom>
          <a:solidFill>
            <a:schemeClr val="accent1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492240" y="2606040"/>
            <a:ext cx="1280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3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ز</a:t>
            </a:r>
            <a:endParaRPr lang="ar-SA" sz="3600" dirty="0"/>
          </a:p>
        </p:txBody>
      </p:sp>
      <p:sp>
        <p:nvSpPr>
          <p:cNvPr id="7" name="Text 5"/>
          <p:cNvSpPr txBox="1"/>
          <p:nvPr/>
        </p:nvSpPr>
        <p:spPr>
          <a:xfrm>
            <a:off x="6400800" y="338328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14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الْفَاءُ</a:t>
            </a:r>
            <a:endParaRPr lang="ar-SA" sz="1400" dirty="0"/>
          </a:p>
        </p:txBody>
      </p:sp>
      <p:sp>
        <p:nvSpPr>
          <p:cNvPr id="8" name="Letter"/>
          <p:cNvSpPr/>
          <p:nvPr/>
        </p:nvSpPr>
        <p:spPr>
          <a:xfrm>
            <a:off x="4983480" y="2606040"/>
            <a:ext cx="1280160" cy="73152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983480" y="2606040"/>
            <a:ext cx="1280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3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ل</a:t>
            </a:r>
            <a:endParaRPr lang="ar-SA" sz="3600" dirty="0"/>
          </a:p>
        </p:txBody>
      </p:sp>
      <p:sp>
        <p:nvSpPr>
          <p:cNvPr id="10" name="Text 8"/>
          <p:cNvSpPr txBox="1"/>
          <p:nvPr/>
        </p:nvSpPr>
        <p:spPr>
          <a:xfrm>
            <a:off x="4892040" y="338328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14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الْعَيْنُ</a:t>
            </a:r>
            <a:endParaRPr lang="ar-SA" sz="1400" dirty="0"/>
          </a:p>
        </p:txBody>
      </p:sp>
      <p:sp>
        <p:nvSpPr>
          <p:cNvPr id="11" name="Letter"/>
          <p:cNvSpPr/>
          <p:nvPr/>
        </p:nvSpPr>
        <p:spPr>
          <a:xfrm>
            <a:off x="3474720" y="2606040"/>
            <a:ext cx="1280160" cy="731520"/>
          </a:xfrm>
          <a:prstGeom prst="roundRect">
            <a:avLst>
              <a:gd name="adj" fmla="val 15000"/>
            </a:avLst>
          </a:prstGeom>
          <a:solidFill>
            <a:schemeClr val="accent1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474720" y="2606040"/>
            <a:ext cx="1280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3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ز</a:t>
            </a:r>
            <a:endParaRPr lang="ar-SA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3383280" y="338328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14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اللَّامُ الْأُولَى</a:t>
            </a:r>
            <a:endParaRPr lang="ar-SA" sz="1400" dirty="0"/>
          </a:p>
        </p:txBody>
      </p:sp>
      <p:sp>
        <p:nvSpPr>
          <p:cNvPr id="14" name="Letter"/>
          <p:cNvSpPr/>
          <p:nvPr/>
        </p:nvSpPr>
        <p:spPr>
          <a:xfrm>
            <a:off x="1965960" y="2606040"/>
            <a:ext cx="1280160" cy="73152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1965960" y="2606040"/>
            <a:ext cx="1280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3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ل</a:t>
            </a:r>
            <a:endParaRPr lang="ar-SA" sz="3600" dirty="0"/>
          </a:p>
        </p:txBody>
      </p:sp>
      <p:sp>
        <p:nvSpPr>
          <p:cNvPr id="16" name="Text 14"/>
          <p:cNvSpPr txBox="1"/>
          <p:nvPr/>
        </p:nvSpPr>
        <p:spPr>
          <a:xfrm>
            <a:off x="1874520" y="338328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14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اللَّامُ الثَّانِيَةُ</a:t>
            </a:r>
            <a:endParaRPr lang="ar-SA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589520" y="3931920"/>
            <a:ext cx="109728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r" rtl="1">
              <a:buNone/>
            </a:pPr>
            <a:r>
              <a:rPr lang="ar-SA" altLang="en-US" sz="2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مِثْلُ:</a:t>
            </a:r>
            <a:endParaRPr lang="ar-SA" sz="2000" dirty="0"/>
          </a:p>
        </p:txBody>
      </p:sp>
      <p:sp>
        <p:nvSpPr>
          <p:cNvPr id="18" name="Chip"/>
          <p:cNvSpPr/>
          <p:nvPr/>
        </p:nvSpPr>
        <p:spPr>
          <a:xfrm>
            <a:off x="5943600" y="3931920"/>
            <a:ext cx="1554480" cy="640080"/>
          </a:xfrm>
          <a:prstGeom prst="roundRect">
            <a:avLst>
              <a:gd name="adj" fmla="val 14286"/>
            </a:avLst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943600" y="3931920"/>
            <a:ext cx="1554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زَلْزَلَ</a:t>
            </a:r>
            <a:endParaRPr lang="ar-SA" sz="2400" dirty="0"/>
          </a:p>
        </p:txBody>
      </p:sp>
      <p:sp>
        <p:nvSpPr>
          <p:cNvPr id="20" name="Chip"/>
          <p:cNvSpPr/>
          <p:nvPr/>
        </p:nvSpPr>
        <p:spPr>
          <a:xfrm>
            <a:off x="4206240" y="3931920"/>
            <a:ext cx="1554480" cy="640080"/>
          </a:xfrm>
          <a:prstGeom prst="roundRect">
            <a:avLst>
              <a:gd name="adj" fmla="val 14286"/>
            </a:avLst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206240" y="3931920"/>
            <a:ext cx="1554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جَلْجَلَ</a:t>
            </a:r>
            <a:endParaRPr lang="ar-SA" sz="2400" dirty="0"/>
          </a:p>
        </p:txBody>
      </p:sp>
      <p:sp>
        <p:nvSpPr>
          <p:cNvPr id="22" name="Chip"/>
          <p:cNvSpPr/>
          <p:nvPr/>
        </p:nvSpPr>
        <p:spPr>
          <a:xfrm>
            <a:off x="2468880" y="3931920"/>
            <a:ext cx="1554480" cy="640080"/>
          </a:xfrm>
          <a:prstGeom prst="roundRect">
            <a:avLst>
              <a:gd name="adj" fmla="val 14286"/>
            </a:avLst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2468880" y="3931920"/>
            <a:ext cx="1554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عَسْعَسَ</a:t>
            </a:r>
            <a:endParaRPr lang="ar-SA" sz="2400" dirty="0"/>
          </a:p>
        </p:txBody>
      </p:sp>
      <p:sp>
        <p:nvSpPr>
          <p:cNvPr id="24" name="Chip"/>
          <p:cNvSpPr/>
          <p:nvPr/>
        </p:nvSpPr>
        <p:spPr>
          <a:xfrm>
            <a:off x="731520" y="3931920"/>
            <a:ext cx="1554480" cy="640080"/>
          </a:xfrm>
          <a:prstGeom prst="roundRect">
            <a:avLst>
              <a:gd name="adj" fmla="val 14286"/>
            </a:avLst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731520" y="3931920"/>
            <a:ext cx="1554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دَمْدَمَ</a:t>
            </a:r>
            <a:endParaRPr lang="ar-SA" sz="2400" dirty="0"/>
          </a:p>
        </p:txBody>
      </p:sp>
    </p:spTree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SA" altLang="en-US" sz="3400" b="1" dirty="0">
                <a:solidFill>
                  <a:schemeClr val="tx2"/>
                </a:solidFill>
              </a:rPr>
              <a:t>٢- الْفِعْلُ الْمَهْمُوزُ</a:t>
            </a:r>
            <a:endParaRPr lang="ar-SA" sz="3400" dirty="0"/>
          </a:p>
        </p:txBody>
      </p:sp>
      <p:sp>
        <p:nvSpPr>
          <p:cNvPr id="3" name="Card"/>
          <p:cNvSpPr/>
          <p:nvPr/>
        </p:nvSpPr>
        <p:spPr>
          <a:xfrm>
            <a:off x="457200" y="1143000"/>
            <a:ext cx="8229600" cy="109728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143000"/>
            <a:ext cx="7863840" cy="10972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r">
              <a:buNone/>
            </a:pPr>
            <a:r>
              <a:rPr lang="ar-SA" altLang="en-US" sz="18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الْفِعْلُ الْمَهْمُوزُ: </a:t>
            </a:r>
            <a:r>
              <a:rPr lang="ar-SA" altLang="en-US" sz="18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هُوَ كُلُّ فِعْلٍ كَانَ أَحَدُ أُصُولِهِ هَمْزَةً، سَوَاءٌ أَكَانَتْ فِي أَوَّلِ الْفِعْلِ أَمْ وَسَطِهِ أَمْ آخِرِهِ.</a:t>
            </a:r>
            <a:endParaRPr lang="ar-SA" sz="1800" dirty="0"/>
          </a:p>
        </p:txBody>
      </p:sp>
      <p:sp>
        <p:nvSpPr>
          <p:cNvPr id="5" name="Card"/>
          <p:cNvSpPr/>
          <p:nvPr/>
        </p:nvSpPr>
        <p:spPr>
          <a:xfrm>
            <a:off x="6126480" y="2514600"/>
            <a:ext cx="2560320" cy="20574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6" name="Badge"/>
          <p:cNvSpPr/>
          <p:nvPr/>
        </p:nvSpPr>
        <p:spPr>
          <a:xfrm>
            <a:off x="7155180" y="267462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155180" y="26746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ء</a:t>
            </a:r>
            <a:endParaRPr lang="ar-SA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6126480" y="3291840"/>
            <a:ext cx="256032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 rtl="1">
              <a:buNone/>
            </a:pPr>
            <a:r>
              <a:rPr lang="ar-SA" altLang="en-US" sz="16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فِي أَوَّلِ الْفِعْلِ</a:t>
            </a:r>
            <a:endParaRPr lang="ar-SA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6126480" y="3749040"/>
            <a:ext cx="256032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 rtl="1">
              <a:buNone/>
            </a:pPr>
            <a:r>
              <a:rPr lang="ar-SA" altLang="en-US" sz="34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أَخَذَ</a:t>
            </a:r>
            <a:endParaRPr lang="ar-SA" sz="3400" dirty="0"/>
          </a:p>
        </p:txBody>
      </p:sp>
      <p:sp>
        <p:nvSpPr>
          <p:cNvPr id="10" name="Card"/>
          <p:cNvSpPr/>
          <p:nvPr/>
        </p:nvSpPr>
        <p:spPr>
          <a:xfrm>
            <a:off x="3291840" y="2514600"/>
            <a:ext cx="2560320" cy="20574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1" name="Badge"/>
          <p:cNvSpPr/>
          <p:nvPr/>
        </p:nvSpPr>
        <p:spPr>
          <a:xfrm>
            <a:off x="4320540" y="267462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320540" y="26746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ء</a:t>
            </a:r>
            <a:endParaRPr lang="ar-SA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3291840" y="3291840"/>
            <a:ext cx="256032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 rtl="1">
              <a:buNone/>
            </a:pPr>
            <a:r>
              <a:rPr lang="ar-SA" altLang="en-US" sz="16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فِي وَسَطِ الْفِعْلِ</a:t>
            </a:r>
            <a:endParaRPr lang="ar-SA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3291840" y="3749040"/>
            <a:ext cx="256032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 rtl="1">
              <a:buNone/>
            </a:pPr>
            <a:r>
              <a:rPr lang="ar-SA" altLang="en-US" sz="34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رَأَى</a:t>
            </a:r>
            <a:endParaRPr lang="ar-SA" sz="3400" dirty="0"/>
          </a:p>
        </p:txBody>
      </p:sp>
      <p:sp>
        <p:nvSpPr>
          <p:cNvPr id="15" name="Card"/>
          <p:cNvSpPr/>
          <p:nvPr/>
        </p:nvSpPr>
        <p:spPr>
          <a:xfrm>
            <a:off x="457200" y="2514600"/>
            <a:ext cx="2560320" cy="20574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6" name="Badge"/>
          <p:cNvSpPr/>
          <p:nvPr/>
        </p:nvSpPr>
        <p:spPr>
          <a:xfrm>
            <a:off x="1485900" y="267462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1485900" y="26746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ء</a:t>
            </a:r>
            <a:endParaRPr lang="ar-SA" sz="2400" dirty="0"/>
          </a:p>
        </p:txBody>
      </p:sp>
      <p:sp>
        <p:nvSpPr>
          <p:cNvPr id="18" name="Text 16"/>
          <p:cNvSpPr txBox="1"/>
          <p:nvPr/>
        </p:nvSpPr>
        <p:spPr>
          <a:xfrm>
            <a:off x="457200" y="3291840"/>
            <a:ext cx="256032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 rtl="1">
              <a:buNone/>
            </a:pPr>
            <a:r>
              <a:rPr lang="ar-SA" altLang="en-US" sz="16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فِي آخِرِ الْفِعْلِ</a:t>
            </a:r>
            <a:endParaRPr lang="ar-SA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457200" y="3749040"/>
            <a:ext cx="256032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 rtl="1">
              <a:buNone/>
            </a:pPr>
            <a:r>
              <a:rPr lang="ar-SA" altLang="en-US" sz="34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نَشَأَ</a:t>
            </a:r>
            <a:endParaRPr lang="ar-SA" sz="3400" dirty="0"/>
          </a:p>
        </p:txBody>
      </p:sp>
    </p:spTree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SA" altLang="en-US" sz="3400" b="1" dirty="0">
                <a:solidFill>
                  <a:schemeClr val="tx2"/>
                </a:solidFill>
              </a:rPr>
              <a:t>٣- الْفِعْلُ الْمُعْتَلُّ</a:t>
            </a:r>
            <a:endParaRPr lang="ar-SA" sz="3400" dirty="0"/>
          </a:p>
        </p:txBody>
      </p:sp>
      <p:sp>
        <p:nvSpPr>
          <p:cNvPr id="3" name="Card"/>
          <p:cNvSpPr/>
          <p:nvPr/>
        </p:nvSpPr>
        <p:spPr>
          <a:xfrm>
            <a:off x="457200" y="1143000"/>
            <a:ext cx="8229600" cy="109728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143000"/>
            <a:ext cx="7863840" cy="10972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r">
              <a:buNone/>
            </a:pPr>
            <a:r>
              <a:rPr lang="ar-SA" altLang="en-US" sz="18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الْفِعْلُ الْمُعْتَلُّ: </a:t>
            </a:r>
            <a:r>
              <a:rPr lang="ar-SA" altLang="en-US" sz="18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هُوَ كُلُّ فِعْلٍ كَانَ أَحَدُ حُرُوفِهِ الْأَصْلِيَّةِ حَرْفًا مِنْ حُرُوفِ الْعِلَّةِ، يَعْنِي الْوَاوَ وَالْأَلِفَ وَالْيَاءَ.</a:t>
            </a:r>
            <a:endParaRPr lang="ar-SA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4846320" y="2468880"/>
            <a:ext cx="384048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r" rtl="1">
              <a:buNone/>
            </a:pPr>
            <a:r>
              <a:rPr lang="ar-SA" altLang="en-US" sz="18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حُرُوفُ الْعِلَّةِ:</a:t>
            </a:r>
            <a:endParaRPr lang="ar-SA" sz="1800" dirty="0"/>
          </a:p>
        </p:txBody>
      </p:sp>
      <p:sp>
        <p:nvSpPr>
          <p:cNvPr id="6" name="Badge"/>
          <p:cNvSpPr/>
          <p:nvPr/>
        </p:nvSpPr>
        <p:spPr>
          <a:xfrm>
            <a:off x="7612380" y="2994660"/>
            <a:ext cx="868680" cy="8686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612380" y="299466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3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و</a:t>
            </a:r>
            <a:endParaRPr lang="ar-SA" sz="3400" dirty="0"/>
          </a:p>
        </p:txBody>
      </p:sp>
      <p:sp>
        <p:nvSpPr>
          <p:cNvPr id="8" name="Text 6"/>
          <p:cNvSpPr txBox="1"/>
          <p:nvPr/>
        </p:nvSpPr>
        <p:spPr>
          <a:xfrm>
            <a:off x="7452360" y="3931920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15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الْوَاوُ</a:t>
            </a:r>
            <a:endParaRPr lang="ar-SA" sz="1500" dirty="0"/>
          </a:p>
        </p:txBody>
      </p:sp>
      <p:sp>
        <p:nvSpPr>
          <p:cNvPr id="9" name="Badge"/>
          <p:cNvSpPr/>
          <p:nvPr/>
        </p:nvSpPr>
        <p:spPr>
          <a:xfrm>
            <a:off x="6332220" y="2994660"/>
            <a:ext cx="868680" cy="8686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332220" y="299466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3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</a:t>
            </a:r>
            <a:endParaRPr lang="ar-SA" sz="3400" dirty="0"/>
          </a:p>
        </p:txBody>
      </p:sp>
      <p:sp>
        <p:nvSpPr>
          <p:cNvPr id="11" name="Text 9"/>
          <p:cNvSpPr txBox="1"/>
          <p:nvPr/>
        </p:nvSpPr>
        <p:spPr>
          <a:xfrm>
            <a:off x="6172200" y="3931920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15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الْأَلِفُ</a:t>
            </a:r>
            <a:endParaRPr lang="ar-SA" sz="1500" dirty="0"/>
          </a:p>
        </p:txBody>
      </p:sp>
      <p:sp>
        <p:nvSpPr>
          <p:cNvPr id="12" name="Badge"/>
          <p:cNvSpPr/>
          <p:nvPr/>
        </p:nvSpPr>
        <p:spPr>
          <a:xfrm>
            <a:off x="5052060" y="2994660"/>
            <a:ext cx="868680" cy="8686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052060" y="299466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3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</a:t>
            </a:r>
            <a:endParaRPr lang="ar-SA" sz="3400" dirty="0"/>
          </a:p>
        </p:txBody>
      </p:sp>
      <p:sp>
        <p:nvSpPr>
          <p:cNvPr id="14" name="Text 12"/>
          <p:cNvSpPr txBox="1"/>
          <p:nvPr/>
        </p:nvSpPr>
        <p:spPr>
          <a:xfrm>
            <a:off x="4892040" y="3931920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15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الْيَاءُ</a:t>
            </a:r>
            <a:endParaRPr lang="ar-SA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2468880"/>
            <a:ext cx="393192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r" rtl="1">
              <a:buNone/>
            </a:pPr>
            <a:r>
              <a:rPr lang="ar-SA" altLang="en-US" sz="18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نَحْوَ:</a:t>
            </a:r>
            <a:endParaRPr lang="ar-SA" sz="1800" dirty="0"/>
          </a:p>
        </p:txBody>
      </p:sp>
      <p:sp>
        <p:nvSpPr>
          <p:cNvPr id="16" name="Chip"/>
          <p:cNvSpPr/>
          <p:nvPr/>
        </p:nvSpPr>
        <p:spPr>
          <a:xfrm>
            <a:off x="3200400" y="3108960"/>
            <a:ext cx="1188720" cy="640080"/>
          </a:xfrm>
          <a:prstGeom prst="roundRect">
            <a:avLst>
              <a:gd name="adj" fmla="val 14286"/>
            </a:avLst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3200400" y="3108960"/>
            <a:ext cx="1188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وَجَدَ</a:t>
            </a:r>
            <a:endParaRPr lang="ar-SA" sz="2200" dirty="0"/>
          </a:p>
        </p:txBody>
      </p:sp>
      <p:sp>
        <p:nvSpPr>
          <p:cNvPr id="18" name="Chip"/>
          <p:cNvSpPr/>
          <p:nvPr/>
        </p:nvSpPr>
        <p:spPr>
          <a:xfrm>
            <a:off x="1874520" y="3108960"/>
            <a:ext cx="1188720" cy="640080"/>
          </a:xfrm>
          <a:prstGeom prst="roundRect">
            <a:avLst>
              <a:gd name="adj" fmla="val 14286"/>
            </a:avLst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1874520" y="3108960"/>
            <a:ext cx="1188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قَالَ</a:t>
            </a:r>
            <a:endParaRPr lang="ar-SA" sz="2200" dirty="0"/>
          </a:p>
        </p:txBody>
      </p:sp>
      <p:sp>
        <p:nvSpPr>
          <p:cNvPr id="20" name="Chip"/>
          <p:cNvSpPr/>
          <p:nvPr/>
        </p:nvSpPr>
        <p:spPr>
          <a:xfrm>
            <a:off x="548640" y="3108960"/>
            <a:ext cx="1188720" cy="640080"/>
          </a:xfrm>
          <a:prstGeom prst="roundRect">
            <a:avLst>
              <a:gd name="adj" fmla="val 14286"/>
            </a:avLst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48640" y="3108960"/>
            <a:ext cx="1188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سَعَى</a:t>
            </a:r>
            <a:endParaRPr lang="ar-SA" sz="2200" dirty="0"/>
          </a:p>
        </p:txBody>
      </p:sp>
    </p:spTree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SA" altLang="en-US" sz="3400" b="1" dirty="0">
                <a:solidFill>
                  <a:schemeClr val="tx2"/>
                </a:solidFill>
              </a:rPr>
              <a:t>أَقْسَامُ الْمُعْتَلِّ</a:t>
            </a:r>
            <a:endParaRPr lang="ar-SA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97280"/>
            <a:ext cx="822960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r" rtl="1">
              <a:buNone/>
            </a:pPr>
            <a:r>
              <a:rPr lang="ar-SA" altLang="en-US" sz="2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يَنْقَسِمُ الْفِعْلُ الْمُعْتَلُّ إِلَى أَرْبَعَةِ أَنْوَاعٍ:</a:t>
            </a:r>
            <a:endParaRPr lang="ar-SA" sz="2000" dirty="0"/>
          </a:p>
        </p:txBody>
      </p:sp>
      <p:sp>
        <p:nvSpPr>
          <p:cNvPr id="4" name="Card"/>
          <p:cNvSpPr/>
          <p:nvPr/>
        </p:nvSpPr>
        <p:spPr>
          <a:xfrm>
            <a:off x="6766560" y="1783080"/>
            <a:ext cx="1920240" cy="278892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5" name="Badge"/>
          <p:cNvSpPr/>
          <p:nvPr/>
        </p:nvSpPr>
        <p:spPr>
          <a:xfrm>
            <a:off x="7475220" y="194310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475220" y="19431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١</a:t>
            </a:r>
            <a:endParaRPr lang="ar-SA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2560320"/>
            <a:ext cx="192024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 rtl="1">
              <a:buNone/>
            </a:pPr>
            <a:r>
              <a:rPr lang="ar-SA" altLang="en-US" sz="2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الْمِثَالُ</a:t>
            </a:r>
            <a:endParaRPr lang="ar-SA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6858000" y="3017520"/>
            <a:ext cx="1737360" cy="777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indent="0" algn="ctr" rtl="1">
              <a:buNone/>
            </a:pPr>
            <a:r>
              <a:rPr lang="ar-SA" altLang="en-US" sz="14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حَرْفُ الْعِلَّةِ فِي الْفَاءِ (الْحَرْفِ الْأَوَّلِ)</a:t>
            </a:r>
            <a:endParaRPr lang="ar-SA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3840480"/>
            <a:ext cx="192024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 rtl="1">
              <a:buNone/>
            </a:pPr>
            <a:r>
              <a:rPr lang="ar-SA" altLang="en-US" sz="30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وَعَدَ</a:t>
            </a:r>
            <a:endParaRPr lang="ar-SA" sz="3000" dirty="0"/>
          </a:p>
        </p:txBody>
      </p:sp>
      <p:sp>
        <p:nvSpPr>
          <p:cNvPr id="10" name="Card"/>
          <p:cNvSpPr/>
          <p:nvPr/>
        </p:nvSpPr>
        <p:spPr>
          <a:xfrm>
            <a:off x="4663440" y="1783080"/>
            <a:ext cx="1920240" cy="278892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1" name="Badge"/>
          <p:cNvSpPr/>
          <p:nvPr/>
        </p:nvSpPr>
        <p:spPr>
          <a:xfrm>
            <a:off x="5372100" y="194310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372100" y="19431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٢</a:t>
            </a:r>
            <a:endParaRPr lang="ar-SA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4663440" y="2560320"/>
            <a:ext cx="192024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 rtl="1">
              <a:buNone/>
            </a:pPr>
            <a:r>
              <a:rPr lang="ar-SA" altLang="en-US" sz="2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الْأَجْوَفُ</a:t>
            </a:r>
            <a:endParaRPr lang="ar-SA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4754880" y="3017520"/>
            <a:ext cx="1737360" cy="777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indent="0" algn="ctr" rtl="1">
              <a:buNone/>
            </a:pPr>
            <a:r>
              <a:rPr lang="ar-SA" altLang="en-US" sz="14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حَرْفُ الْعِلَّةِ فِي الْعَيْنِ (الْحَرْفِ الثَّانِي)</a:t>
            </a:r>
            <a:endParaRPr lang="ar-SA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4663440" y="3840480"/>
            <a:ext cx="192024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 rtl="1">
              <a:buNone/>
            </a:pPr>
            <a:r>
              <a:rPr lang="ar-SA" altLang="en-US" sz="30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قَالَ</a:t>
            </a:r>
            <a:endParaRPr lang="ar-SA" sz="3000" dirty="0"/>
          </a:p>
        </p:txBody>
      </p:sp>
      <p:sp>
        <p:nvSpPr>
          <p:cNvPr id="16" name="Card"/>
          <p:cNvSpPr/>
          <p:nvPr/>
        </p:nvSpPr>
        <p:spPr>
          <a:xfrm>
            <a:off x="2560320" y="1783080"/>
            <a:ext cx="1920240" cy="278892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7" name="Badge"/>
          <p:cNvSpPr/>
          <p:nvPr/>
        </p:nvSpPr>
        <p:spPr>
          <a:xfrm>
            <a:off x="3268980" y="194310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3268980" y="19431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٣</a:t>
            </a:r>
            <a:endParaRPr lang="ar-SA" sz="2000" dirty="0"/>
          </a:p>
        </p:txBody>
      </p:sp>
      <p:sp>
        <p:nvSpPr>
          <p:cNvPr id="19" name="Text 17"/>
          <p:cNvSpPr txBox="1"/>
          <p:nvPr/>
        </p:nvSpPr>
        <p:spPr>
          <a:xfrm>
            <a:off x="2560320" y="2560320"/>
            <a:ext cx="192024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 rtl="1">
              <a:buNone/>
            </a:pPr>
            <a:r>
              <a:rPr lang="ar-SA" altLang="en-US" sz="2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النَّاقِصُ</a:t>
            </a:r>
            <a:endParaRPr lang="ar-SA" sz="2200" dirty="0"/>
          </a:p>
        </p:txBody>
      </p:sp>
      <p:sp>
        <p:nvSpPr>
          <p:cNvPr id="20" name="Text 18"/>
          <p:cNvSpPr txBox="1"/>
          <p:nvPr/>
        </p:nvSpPr>
        <p:spPr>
          <a:xfrm>
            <a:off x="2651760" y="3017520"/>
            <a:ext cx="1737360" cy="777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indent="0" algn="ctr" rtl="1">
              <a:buNone/>
            </a:pPr>
            <a:r>
              <a:rPr lang="ar-SA" altLang="en-US" sz="14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حَرْفُ الْعِلَّةِ فِي اللَّامِ (الْحَرْفِ الْأَخِيرِ)</a:t>
            </a:r>
            <a:endParaRPr lang="ar-SA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2560320" y="3840480"/>
            <a:ext cx="192024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 rtl="1">
              <a:buNone/>
            </a:pPr>
            <a:r>
              <a:rPr lang="ar-SA" altLang="en-US" sz="30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رَمَى</a:t>
            </a:r>
            <a:endParaRPr lang="ar-SA" sz="3000" dirty="0"/>
          </a:p>
        </p:txBody>
      </p:sp>
      <p:sp>
        <p:nvSpPr>
          <p:cNvPr id="22" name="Card"/>
          <p:cNvSpPr/>
          <p:nvPr/>
        </p:nvSpPr>
        <p:spPr>
          <a:xfrm>
            <a:off x="457200" y="1783080"/>
            <a:ext cx="1920240" cy="278892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3" name="Badge"/>
          <p:cNvSpPr/>
          <p:nvPr/>
        </p:nvSpPr>
        <p:spPr>
          <a:xfrm>
            <a:off x="1165860" y="194310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1165860" y="19431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٤</a:t>
            </a:r>
            <a:endParaRPr lang="ar-SA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457200" y="2560320"/>
            <a:ext cx="192024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 rtl="1">
              <a:buNone/>
            </a:pPr>
            <a:r>
              <a:rPr lang="ar-SA" altLang="en-US" sz="2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اللَّفِيفُ</a:t>
            </a:r>
            <a:endParaRPr lang="ar-SA" sz="2200" dirty="0"/>
          </a:p>
        </p:txBody>
      </p:sp>
      <p:sp>
        <p:nvSpPr>
          <p:cNvPr id="26" name="Text 24"/>
          <p:cNvSpPr txBox="1"/>
          <p:nvPr/>
        </p:nvSpPr>
        <p:spPr>
          <a:xfrm>
            <a:off x="548640" y="3017520"/>
            <a:ext cx="1737360" cy="777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indent="0" algn="ctr" rtl="1">
              <a:buNone/>
            </a:pPr>
            <a:r>
              <a:rPr lang="ar-SA" altLang="en-US" sz="14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فِيهِ حَرْفَا عِلَّةٍ</a:t>
            </a:r>
            <a:endParaRPr lang="ar-SA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457200" y="3840480"/>
            <a:ext cx="192024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 rtl="1">
              <a:buNone/>
            </a:pPr>
            <a:r>
              <a:rPr lang="ar-SA" altLang="en-US" sz="30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وَقَى</a:t>
            </a:r>
            <a:endParaRPr lang="ar-SA" sz="3000" dirty="0"/>
          </a:p>
        </p:txBody>
      </p:sp>
    </p:spTree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SA" altLang="en-US" sz="3400" b="1" dirty="0">
                <a:solidFill>
                  <a:schemeClr val="tx2"/>
                </a:solidFill>
              </a:rPr>
              <a:t>الْمِثَالُ وَالْأَجْوَفُ</a:t>
            </a:r>
            <a:endParaRPr lang="ar-SA" sz="3400" dirty="0"/>
          </a:p>
        </p:txBody>
      </p:sp>
      <p:sp>
        <p:nvSpPr>
          <p:cNvPr id="3" name="Card"/>
          <p:cNvSpPr/>
          <p:nvPr/>
        </p:nvSpPr>
        <p:spPr>
          <a:xfrm>
            <a:off x="4709160" y="1188720"/>
            <a:ext cx="3977640" cy="3383280"/>
          </a:xfrm>
          <a:prstGeom prst="roundRect">
            <a:avLst>
              <a:gd name="adj" fmla="val 3243"/>
            </a:avLst>
          </a:prstGeom>
          <a:solidFill>
            <a:schemeClr val="bg2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4" name="Badge"/>
          <p:cNvSpPr/>
          <p:nvPr/>
        </p:nvSpPr>
        <p:spPr>
          <a:xfrm>
            <a:off x="8046720" y="1325880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046720" y="13258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1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١</a:t>
            </a:r>
            <a:endParaRPr lang="ar-SA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4846320" y="1325880"/>
            <a:ext cx="306324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r" rtl="1">
              <a:buNone/>
            </a:pPr>
            <a:r>
              <a:rPr lang="ar-SA" altLang="en-US" sz="2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الْمِثَالُ</a:t>
            </a:r>
            <a:endParaRPr lang="ar-SA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4846320" y="1920240"/>
            <a:ext cx="3703320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indent="0" algn="r" rtl="1">
              <a:buNone/>
            </a:pPr>
            <a:r>
              <a:rPr lang="ar-SA" altLang="en-US" sz="15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وَهُوَ مَا كَانَتْ فَاؤُهُ، يَعْنِي الْحَرْفَ الْأَوَّلَ، حَرْفَ عِلَّةٍ.</a:t>
            </a:r>
            <a:endParaRPr lang="ar-SA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4846320" y="2834640"/>
            <a:ext cx="3703320" cy="1600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r" rtl="1">
              <a:buNone/>
            </a:pPr>
            <a:r>
              <a:rPr lang="ar-SA" altLang="en-US" sz="2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مِثَالٌ: وَعَدَ، وَجَدَ، وَلَدَ، وَسِعَ، يَبِسَ، يَنَعَ، يَئِسَ</a:t>
            </a:r>
            <a:endParaRPr lang="ar-SA" sz="2000" dirty="0"/>
          </a:p>
        </p:txBody>
      </p:sp>
      <p:sp>
        <p:nvSpPr>
          <p:cNvPr id="9" name="Card"/>
          <p:cNvSpPr/>
          <p:nvPr/>
        </p:nvSpPr>
        <p:spPr>
          <a:xfrm>
            <a:off x="457200" y="1188720"/>
            <a:ext cx="3977640" cy="3383280"/>
          </a:xfrm>
          <a:prstGeom prst="roundRect">
            <a:avLst>
              <a:gd name="adj" fmla="val 3243"/>
            </a:avLst>
          </a:prstGeom>
          <a:solidFill>
            <a:schemeClr val="bg2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0" name="Badge"/>
          <p:cNvSpPr/>
          <p:nvPr/>
        </p:nvSpPr>
        <p:spPr>
          <a:xfrm>
            <a:off x="3794760" y="1325880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794760" y="13258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1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٢</a:t>
            </a:r>
            <a:endParaRPr lang="ar-SA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594360" y="1325880"/>
            <a:ext cx="306324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r" rtl="1">
              <a:buNone/>
            </a:pPr>
            <a:r>
              <a:rPr lang="ar-SA" altLang="en-US" sz="2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الْأَجْوَفُ</a:t>
            </a:r>
            <a:endParaRPr lang="ar-SA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594360" y="1920240"/>
            <a:ext cx="3703320" cy="10972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indent="0" algn="r" rtl="1">
              <a:buNone/>
            </a:pPr>
            <a:r>
              <a:rPr lang="ar-SA" altLang="en-US" sz="15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وَهُوَ مَا كَانَتْ عَيْنُهُ، يَعْنِي الْحَرْفَ الثَّانِيَ، حَرْفَ عِلَّةٍ، وَسُمِّيَ بِالْأَجْوَفِ لِوُقُوعِ حَرْفِ الْعِلَّةِ فِي جَوْفِهِ.</a:t>
            </a:r>
            <a:endParaRPr lang="ar-SA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594360" y="3108960"/>
            <a:ext cx="3703320" cy="1325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r" rtl="1">
              <a:buNone/>
            </a:pPr>
            <a:r>
              <a:rPr lang="ar-SA" altLang="en-US" sz="2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مِثْلُ: قَالَ (قَوَلَ)، صَامَ (صَوَمَ)، بَاعَ (بَيَعَ)، عَارَ (عَوِرَ)</a:t>
            </a:r>
            <a:endParaRPr lang="ar-SA" sz="2000" dirty="0"/>
          </a:p>
        </p:txBody>
      </p:sp>
    </p:spTree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SA" altLang="en-US" sz="3400" b="1" dirty="0">
                <a:solidFill>
                  <a:schemeClr val="tx2"/>
                </a:solidFill>
              </a:rPr>
              <a:t>٣- النَّاقِصُ</a:t>
            </a:r>
            <a:endParaRPr lang="ar-SA" sz="3400" dirty="0"/>
          </a:p>
        </p:txBody>
      </p:sp>
      <p:sp>
        <p:nvSpPr>
          <p:cNvPr id="3" name="Card"/>
          <p:cNvSpPr/>
          <p:nvPr/>
        </p:nvSpPr>
        <p:spPr>
          <a:xfrm>
            <a:off x="457200" y="1143000"/>
            <a:ext cx="8229600" cy="914400"/>
          </a:xfrm>
          <a:prstGeom prst="roundRect">
            <a:avLst>
              <a:gd name="adj" fmla="val 12000"/>
            </a:avLst>
          </a:prstGeom>
          <a:solidFill>
            <a:schemeClr val="bg2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143000"/>
            <a:ext cx="786384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r">
              <a:buNone/>
            </a:pPr>
            <a:r>
              <a:rPr lang="ar-SA" altLang="en-US" sz="18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النَّاقِصُ: </a:t>
            </a:r>
            <a:r>
              <a:rPr lang="ar-SA" altLang="en-US" sz="18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وَهُوَ مَا كَانَتْ لَامُهُ، يَعْنِي الْحَرْفَ الْأَخِيرَ، حَرْفَ عِلَّةٍ.</a:t>
            </a:r>
            <a:endParaRPr lang="ar-SA" sz="1800" dirty="0"/>
          </a:p>
        </p:txBody>
      </p:sp>
      <p:sp>
        <p:nvSpPr>
          <p:cNvPr id="5" name="Letter"/>
          <p:cNvSpPr/>
          <p:nvPr/>
        </p:nvSpPr>
        <p:spPr>
          <a:xfrm>
            <a:off x="5532120" y="2331720"/>
            <a:ext cx="1371600" cy="82296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532120" y="2331720"/>
            <a:ext cx="1371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3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ر</a:t>
            </a:r>
            <a:endParaRPr lang="ar-SA" sz="3800" dirty="0"/>
          </a:p>
        </p:txBody>
      </p:sp>
      <p:sp>
        <p:nvSpPr>
          <p:cNvPr id="7" name="Text 5"/>
          <p:cNvSpPr txBox="1"/>
          <p:nvPr/>
        </p:nvSpPr>
        <p:spPr>
          <a:xfrm>
            <a:off x="5394960" y="320040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14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الْفَاءُ</a:t>
            </a:r>
            <a:endParaRPr lang="ar-SA" sz="1400" dirty="0"/>
          </a:p>
        </p:txBody>
      </p:sp>
      <p:sp>
        <p:nvSpPr>
          <p:cNvPr id="8" name="Letter"/>
          <p:cNvSpPr/>
          <p:nvPr/>
        </p:nvSpPr>
        <p:spPr>
          <a:xfrm>
            <a:off x="3886200" y="2331720"/>
            <a:ext cx="1371600" cy="82296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886200" y="2331720"/>
            <a:ext cx="1371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3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</a:t>
            </a:r>
            <a:endParaRPr lang="ar-SA" sz="3800" dirty="0"/>
          </a:p>
        </p:txBody>
      </p:sp>
      <p:sp>
        <p:nvSpPr>
          <p:cNvPr id="10" name="Text 8"/>
          <p:cNvSpPr txBox="1"/>
          <p:nvPr/>
        </p:nvSpPr>
        <p:spPr>
          <a:xfrm>
            <a:off x="3749040" y="320040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14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الْعَيْنُ</a:t>
            </a:r>
            <a:endParaRPr lang="ar-SA" sz="1400" dirty="0"/>
          </a:p>
        </p:txBody>
      </p:sp>
      <p:sp>
        <p:nvSpPr>
          <p:cNvPr id="11" name="Letter"/>
          <p:cNvSpPr/>
          <p:nvPr/>
        </p:nvSpPr>
        <p:spPr>
          <a:xfrm>
            <a:off x="2240280" y="2331720"/>
            <a:ext cx="1371600" cy="822960"/>
          </a:xfrm>
          <a:prstGeom prst="roundRect">
            <a:avLst>
              <a:gd name="adj" fmla="val 13333"/>
            </a:avLst>
          </a:prstGeom>
          <a:solidFill>
            <a:schemeClr val="accent1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2240280" y="2331720"/>
            <a:ext cx="1371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3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</a:t>
            </a:r>
            <a:endParaRPr lang="ar-SA" sz="3800" dirty="0"/>
          </a:p>
        </p:txBody>
      </p:sp>
      <p:sp>
        <p:nvSpPr>
          <p:cNvPr id="13" name="Text 11"/>
          <p:cNvSpPr txBox="1"/>
          <p:nvPr/>
        </p:nvSpPr>
        <p:spPr>
          <a:xfrm>
            <a:off x="2103120" y="320040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14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اللَّامُ (حَرْفُ عِلَّةٍ)</a:t>
            </a:r>
            <a:endParaRPr lang="ar-SA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7589520" y="3840480"/>
            <a:ext cx="109728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r" rtl="1">
              <a:buNone/>
            </a:pPr>
            <a:r>
              <a:rPr lang="ar-SA" altLang="en-US" sz="2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مِثْلُ:</a:t>
            </a:r>
            <a:endParaRPr lang="ar-SA" sz="2000" dirty="0"/>
          </a:p>
        </p:txBody>
      </p:sp>
      <p:sp>
        <p:nvSpPr>
          <p:cNvPr id="15" name="Chip"/>
          <p:cNvSpPr/>
          <p:nvPr/>
        </p:nvSpPr>
        <p:spPr>
          <a:xfrm>
            <a:off x="5943600" y="3840480"/>
            <a:ext cx="1554480" cy="640080"/>
          </a:xfrm>
          <a:prstGeom prst="roundRect">
            <a:avLst>
              <a:gd name="adj" fmla="val 14286"/>
            </a:avLst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5943600" y="3840480"/>
            <a:ext cx="1554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رَمَى</a:t>
            </a:r>
            <a:endParaRPr lang="ar-SA" sz="2400" dirty="0"/>
          </a:p>
        </p:txBody>
      </p:sp>
      <p:sp>
        <p:nvSpPr>
          <p:cNvPr id="17" name="Chip"/>
          <p:cNvSpPr/>
          <p:nvPr/>
        </p:nvSpPr>
        <p:spPr>
          <a:xfrm>
            <a:off x="4206240" y="3840480"/>
            <a:ext cx="1554480" cy="640080"/>
          </a:xfrm>
          <a:prstGeom prst="roundRect">
            <a:avLst>
              <a:gd name="adj" fmla="val 14286"/>
            </a:avLst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4206240" y="3840480"/>
            <a:ext cx="1554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سَعَى</a:t>
            </a:r>
            <a:endParaRPr lang="ar-SA" sz="2400" dirty="0"/>
          </a:p>
        </p:txBody>
      </p:sp>
      <p:sp>
        <p:nvSpPr>
          <p:cNvPr id="19" name="Chip"/>
          <p:cNvSpPr/>
          <p:nvPr/>
        </p:nvSpPr>
        <p:spPr>
          <a:xfrm>
            <a:off x="2468880" y="3840480"/>
            <a:ext cx="1554480" cy="640080"/>
          </a:xfrm>
          <a:prstGeom prst="roundRect">
            <a:avLst>
              <a:gd name="adj" fmla="val 14286"/>
            </a:avLst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2468880" y="3840480"/>
            <a:ext cx="1554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دَعَا</a:t>
            </a:r>
            <a:endParaRPr lang="ar-SA" sz="2400" dirty="0"/>
          </a:p>
        </p:txBody>
      </p:sp>
      <p:sp>
        <p:nvSpPr>
          <p:cNvPr id="21" name="Chip"/>
          <p:cNvSpPr/>
          <p:nvPr/>
        </p:nvSpPr>
        <p:spPr>
          <a:xfrm>
            <a:off x="731520" y="3840480"/>
            <a:ext cx="1554480" cy="640080"/>
          </a:xfrm>
          <a:prstGeom prst="roundRect">
            <a:avLst>
              <a:gd name="adj" fmla="val 14286"/>
            </a:avLst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31520" y="3840480"/>
            <a:ext cx="1554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سَمَا</a:t>
            </a:r>
            <a:endParaRPr lang="ar-SA" sz="2400" dirty="0"/>
          </a:p>
        </p:txBody>
      </p:sp>
    </p:spTree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SA" altLang="en-US" sz="3400" b="1" dirty="0">
                <a:solidFill>
                  <a:schemeClr val="tx2"/>
                </a:solidFill>
              </a:rPr>
              <a:t>٤- اللَّفِيفُ</a:t>
            </a:r>
            <a:endParaRPr lang="ar-SA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r">
              <a:buNone/>
            </a:pPr>
            <a:r>
              <a:rPr lang="ar-SA" altLang="en-US" sz="18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اللَّفِيفُ: </a:t>
            </a:r>
            <a:r>
              <a:rPr lang="ar-SA" altLang="en-US" sz="18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وَهُوَ مَا كَانَ فِيهِ حَرْفَا عِلَّةٍ، وَيَنْقَسِمُ إِلَى نَوْعَيْنِ:</a:t>
            </a:r>
            <a:endParaRPr lang="ar-SA" sz="1800" dirty="0"/>
          </a:p>
        </p:txBody>
      </p:sp>
      <p:sp>
        <p:nvSpPr>
          <p:cNvPr id="4" name="Card"/>
          <p:cNvSpPr/>
          <p:nvPr/>
        </p:nvSpPr>
        <p:spPr>
          <a:xfrm>
            <a:off x="4709160" y="1737360"/>
            <a:ext cx="3977640" cy="288036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5" name="Badge"/>
          <p:cNvSpPr/>
          <p:nvPr/>
        </p:nvSpPr>
        <p:spPr>
          <a:xfrm>
            <a:off x="8046720" y="1874520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046720" y="18745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1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</a:t>
            </a:r>
            <a:endParaRPr lang="ar-SA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4846320" y="1874520"/>
            <a:ext cx="306324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r" rtl="1">
              <a:buNone/>
            </a:pPr>
            <a:r>
              <a:rPr lang="ar-SA" altLang="en-US" sz="2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لَفِيفٌ مَقْرُونٌ</a:t>
            </a:r>
            <a:endParaRPr lang="ar-SA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4846320" y="2468880"/>
            <a:ext cx="3703320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indent="0" algn="r" rtl="1">
              <a:buNone/>
            </a:pPr>
            <a:r>
              <a:rPr lang="ar-SA" altLang="en-US" sz="15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وَهُوَ مَا اجْتَمَعَ فِيهِ حَرْفَا عِلَّةٍ دُونَ أَنْ يُفْرَقَ بَيْنَهُمَا حَرْفٌ آخَرُ صَحِيحٌ.</a:t>
            </a:r>
            <a:endParaRPr lang="ar-SA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4846320" y="3383280"/>
            <a:ext cx="3703320" cy="10972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r" rtl="1">
              <a:buNone/>
            </a:pPr>
            <a:r>
              <a:rPr lang="ar-SA" altLang="en-US" sz="2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مِثْلُ: أَوَى، شَوَى، رَوَى، غَوَى، لَوَى</a:t>
            </a:r>
            <a:endParaRPr lang="ar-SA" sz="2000" dirty="0"/>
          </a:p>
        </p:txBody>
      </p:sp>
      <p:sp>
        <p:nvSpPr>
          <p:cNvPr id="10" name="Card"/>
          <p:cNvSpPr/>
          <p:nvPr/>
        </p:nvSpPr>
        <p:spPr>
          <a:xfrm>
            <a:off x="457200" y="1737360"/>
            <a:ext cx="3977640" cy="288036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1" name="Badge"/>
          <p:cNvSpPr/>
          <p:nvPr/>
        </p:nvSpPr>
        <p:spPr>
          <a:xfrm>
            <a:off x="3794760" y="1874520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794760" y="18745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1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ب</a:t>
            </a:r>
            <a:endParaRPr lang="ar-SA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594360" y="1874520"/>
            <a:ext cx="306324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r" rtl="1">
              <a:buNone/>
            </a:pPr>
            <a:r>
              <a:rPr lang="ar-SA" altLang="en-US" sz="2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لَفِيفٌ مَفْرُوقٌ</a:t>
            </a:r>
            <a:endParaRPr lang="ar-SA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594360" y="2468880"/>
            <a:ext cx="3703320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indent="0" algn="r" rtl="1">
              <a:buNone/>
            </a:pPr>
            <a:r>
              <a:rPr lang="ar-SA" altLang="en-US" sz="15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وَهُوَ مَا كَانَ فِيهِ حَرْفَا عِلَّةٍ غَيْرُ مُتَجَاوِرَيْنِ، بِمَعْنَى أَنْ يُفْرَقَ بَيْنَهُمَا حَرْفٌ صَحِيحٌ.</a:t>
            </a:r>
            <a:endParaRPr lang="ar-SA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94360" y="3383280"/>
            <a:ext cx="3703320" cy="10972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r" rtl="1">
              <a:buNone/>
            </a:pPr>
            <a:r>
              <a:rPr lang="ar-SA" altLang="en-US" sz="2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مِثْلُ: وَقَى، وَعَى، وَفَى، وَشَى، وَأَى، وَخَى، وَصَى، وَلَى، وَنَى، وَهَى</a:t>
            </a:r>
            <a:endParaRPr lang="ar-SA" sz="2000" dirty="0"/>
          </a:p>
        </p:txBody>
      </p:sp>
    </p:spTree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SA" altLang="en-US" sz="3400" b="1" dirty="0">
                <a:solidFill>
                  <a:schemeClr val="tx2"/>
                </a:solidFill>
              </a:rPr>
              <a:t>خُلَاصَةُ الدَّرْسِ</a:t>
            </a:r>
            <a:endParaRPr lang="ar-SA" sz="3400" dirty="0"/>
          </a:p>
        </p:txBody>
      </p:sp>
      <p:sp>
        <p:nvSpPr>
          <p:cNvPr id="3" name="Name"/>
          <p:cNvSpPr/>
          <p:nvPr/>
        </p:nvSpPr>
        <p:spPr>
          <a:xfrm>
            <a:off x="6400800" y="1188720"/>
            <a:ext cx="2286000" cy="1005840"/>
          </a:xfrm>
          <a:prstGeom prst="roundRect">
            <a:avLst>
              <a:gd name="adj" fmla="val 10909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0" y="1188720"/>
            <a:ext cx="228600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 rtl="1">
              <a:buNone/>
            </a:pPr>
            <a:r>
              <a:rPr lang="ar-SA" altLang="en-US" sz="2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الصَّحِيحُ</a:t>
            </a:r>
            <a:endParaRPr lang="ar-SA" sz="2400" dirty="0"/>
          </a:p>
        </p:txBody>
      </p:sp>
      <p:sp>
        <p:nvSpPr>
          <p:cNvPr id="5" name="Card"/>
          <p:cNvSpPr/>
          <p:nvPr/>
        </p:nvSpPr>
        <p:spPr>
          <a:xfrm>
            <a:off x="457200" y="1188720"/>
            <a:ext cx="5760720" cy="1005840"/>
          </a:xfrm>
          <a:prstGeom prst="roundRect">
            <a:avLst>
              <a:gd name="adj" fmla="val 10909"/>
            </a:avLst>
          </a:prstGeom>
          <a:solidFill>
            <a:schemeClr val="bg2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40080" y="1188720"/>
            <a:ext cx="539496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r">
              <a:buNone/>
            </a:pPr>
            <a:r>
              <a:rPr lang="ar-SA" alt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سَالِمٌ ، مُضَعَّفٌ (ثُلَاثِيٌّ وَرُبَاعِيٌّ)</a:t>
            </a:r>
            <a:endParaRPr lang="ar-SA" sz="1600" dirty="0"/>
          </a:p>
          <a:p>
            <a:pPr marL="0" indent="0" algn="r">
              <a:buNone/>
            </a:pPr>
            <a:r>
              <a:rPr lang="ar-SA" altLang="en-US" sz="20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جَلَسَ ، مَدَّ ، زَلْزَلَ</a:t>
            </a:r>
            <a:endParaRPr lang="ar-SA" sz="1600" dirty="0"/>
          </a:p>
        </p:txBody>
      </p:sp>
      <p:sp>
        <p:nvSpPr>
          <p:cNvPr id="7" name="Name"/>
          <p:cNvSpPr/>
          <p:nvPr/>
        </p:nvSpPr>
        <p:spPr>
          <a:xfrm>
            <a:off x="6400800" y="2331720"/>
            <a:ext cx="2286000" cy="1005840"/>
          </a:xfrm>
          <a:prstGeom prst="roundRect">
            <a:avLst>
              <a:gd name="adj" fmla="val 10909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00800" y="2331720"/>
            <a:ext cx="228600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 rtl="1">
              <a:buNone/>
            </a:pPr>
            <a:r>
              <a:rPr lang="ar-SA" altLang="en-US" sz="2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الْمَهْمُوزُ</a:t>
            </a:r>
            <a:endParaRPr lang="ar-SA" sz="2400" dirty="0"/>
          </a:p>
        </p:txBody>
      </p:sp>
      <p:sp>
        <p:nvSpPr>
          <p:cNvPr id="9" name="Card"/>
          <p:cNvSpPr/>
          <p:nvPr/>
        </p:nvSpPr>
        <p:spPr>
          <a:xfrm>
            <a:off x="457200" y="2331720"/>
            <a:ext cx="5760720" cy="1005840"/>
          </a:xfrm>
          <a:prstGeom prst="roundRect">
            <a:avLst>
              <a:gd name="adj" fmla="val 10909"/>
            </a:avLst>
          </a:prstGeom>
          <a:solidFill>
            <a:schemeClr val="bg2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40080" y="2331720"/>
            <a:ext cx="539496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r">
              <a:buNone/>
            </a:pPr>
            <a:r>
              <a:rPr lang="ar-SA" alt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أَحَدُ أُصُولِهِ هَمْزَةٌ</a:t>
            </a:r>
            <a:endParaRPr lang="ar-SA" sz="1600" dirty="0"/>
          </a:p>
          <a:p>
            <a:pPr marL="0" indent="0" algn="r">
              <a:buNone/>
            </a:pPr>
            <a:r>
              <a:rPr lang="ar-SA" altLang="en-US" sz="20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أَخَذَ ، رَأَى ، نَشَأَ</a:t>
            </a:r>
            <a:endParaRPr lang="ar-SA" sz="1600" dirty="0"/>
          </a:p>
        </p:txBody>
      </p:sp>
      <p:sp>
        <p:nvSpPr>
          <p:cNvPr id="11" name="Name"/>
          <p:cNvSpPr/>
          <p:nvPr/>
        </p:nvSpPr>
        <p:spPr>
          <a:xfrm>
            <a:off x="6400800" y="3474720"/>
            <a:ext cx="2286000" cy="1005840"/>
          </a:xfrm>
          <a:prstGeom prst="roundRect">
            <a:avLst>
              <a:gd name="adj" fmla="val 10909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00800" y="3474720"/>
            <a:ext cx="228600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 rtl="1">
              <a:buNone/>
            </a:pPr>
            <a:r>
              <a:rPr lang="ar-SA" altLang="en-US" sz="2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الْمُعْتَلُّ</a:t>
            </a:r>
            <a:endParaRPr lang="ar-SA" sz="2400" dirty="0"/>
          </a:p>
        </p:txBody>
      </p:sp>
      <p:sp>
        <p:nvSpPr>
          <p:cNvPr id="13" name="Card"/>
          <p:cNvSpPr/>
          <p:nvPr/>
        </p:nvSpPr>
        <p:spPr>
          <a:xfrm>
            <a:off x="457200" y="3474720"/>
            <a:ext cx="5760720" cy="1005840"/>
          </a:xfrm>
          <a:prstGeom prst="roundRect">
            <a:avLst>
              <a:gd name="adj" fmla="val 10909"/>
            </a:avLst>
          </a:prstGeom>
          <a:solidFill>
            <a:schemeClr val="bg2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40080" y="3474720"/>
            <a:ext cx="539496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r">
              <a:buNone/>
            </a:pPr>
            <a:r>
              <a:rPr lang="ar-SA" alt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مِثَالٌ ، أَجْوَفُ ، نَاقِصٌ ، لَفِيفٌ (مَقْرُونٌ وَمَفْرُوقٌ)</a:t>
            </a:r>
            <a:endParaRPr lang="ar-SA" sz="1600" dirty="0"/>
          </a:p>
          <a:p>
            <a:pPr marL="0" indent="0" algn="r">
              <a:buNone/>
            </a:pPr>
            <a:r>
              <a:rPr lang="ar-SA" altLang="en-US" sz="20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وَعَدَ ، قَالَ ، رَمَى ، وَقَى</a:t>
            </a:r>
            <a:endParaRPr lang="ar-SA" sz="1600" dirty="0"/>
          </a:p>
        </p:txBody>
      </p:sp>
    </p:spTree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4D820-0D22-9B00-07B0-6D1DB310DCC0}"/>
              </a:ext>
            </a:extLst>
          </p:cNvPr>
          <p:cNvSpPr>
            <a:spLocks noGrp="1"/>
          </p:cNvSpPr>
          <p:nvPr>
            <p:ph type="title" idx="101"/>
          </p:nvPr>
        </p:nvSpPr>
        <p:spPr>
          <a:xfrm>
            <a:off x="457200" y="1709033"/>
            <a:ext cx="8229600" cy="1888932"/>
          </a:xfrm>
          <a:solidFill>
            <a:schemeClr val="bg2">
              <a:lumMod val="90000"/>
            </a:schemeClr>
          </a:solidFill>
          <a:ln>
            <a:solidFill>
              <a:schemeClr val="tx2">
                <a:lumMod val="75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 algn="ctr"/>
            <a:r>
              <a:rPr lang="ar-SA" sz="9600" dirty="0"/>
              <a:t>جزاك الله خيرا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108969945"/>
      </p:ext>
    </p:extLst>
  </p:cSld>
  <p:clrMapOvr>
    <a:masterClrMapping/>
  </p:clrMapOvr>
</p:sld>
</file>

<file path=ppt/theme/theme1.xml><?xml version="1.0" encoding="utf-8"?>
<a:theme xmlns:a="http://schemas.openxmlformats.org/drawingml/2006/main" name="Arabic Green">
  <a:themeElements>
    <a:clrScheme name="Arabic Green">
      <a:dk1>
        <a:srgbClr val="1F2A1F"/>
      </a:dk1>
      <a:lt1>
        <a:srgbClr val="FFFFFF"/>
      </a:lt1>
      <a:dk2>
        <a:srgbClr val="1B5E20"/>
      </a:dk2>
      <a:lt2>
        <a:srgbClr val="E8F5E9"/>
      </a:lt2>
      <a:accent1>
        <a:srgbClr val="2E7D32"/>
      </a:accent1>
      <a:accent2>
        <a:srgbClr val="66BB6A"/>
      </a:accent2>
      <a:accent3>
        <a:srgbClr val="C9A227"/>
      </a:accent3>
      <a:accent4>
        <a:srgbClr val="A5D6A7"/>
      </a:accent4>
      <a:accent5>
        <a:srgbClr val="388E3C"/>
      </a:accent5>
      <a:accent6>
        <a:srgbClr val="81C784"/>
      </a:accent6>
      <a:hlink>
        <a:srgbClr val="2E7D32"/>
      </a:hlink>
      <a:folHlink>
        <a:srgbClr val="1B5E20"/>
      </a:folHlink>
    </a:clrScheme>
    <a:fontScheme name="Arabic Green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652</Words>
  <Application>Microsoft Office PowerPoint</Application>
  <PresentationFormat>On-screen Show (16:9)</PresentationFormat>
  <Paragraphs>169</Paragraphs>
  <Slides>16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Arabic Typesetting</vt:lpstr>
      <vt:lpstr>Arial</vt:lpstr>
      <vt:lpstr>Simplified Arabic</vt:lpstr>
      <vt:lpstr>Wingdings</vt:lpstr>
      <vt:lpstr>Arabic Green</vt:lpstr>
      <vt:lpstr>PowerPoint Presentation</vt:lpstr>
      <vt:lpstr>PowerPoint Presentation</vt:lpstr>
      <vt:lpstr>PowerPoint Presentation</vt:lpstr>
      <vt:lpstr>أَقْسَامُ الْفِعْلِ مِنْ حَيْثُ نَوْعِ الْحُرُوفِ</vt:lpstr>
      <vt:lpstr>١- الْفِعْلُ الصَّحِيحُ</vt:lpstr>
      <vt:lpstr>الصَّحِيحُ السَّالِمُ</vt:lpstr>
      <vt:lpstr>الصَّحِيحُ الْمُضَعَّفُ</vt:lpstr>
      <vt:lpstr>الْمُضَعَّفُ الرُّبَاعِيُّ</vt:lpstr>
      <vt:lpstr>٢- الْفِعْلُ الْمَهْمُوزُ</vt:lpstr>
      <vt:lpstr>٣- الْفِعْلُ الْمُعْتَلُّ</vt:lpstr>
      <vt:lpstr>أَقْسَامُ الْمُعْتَلِّ</vt:lpstr>
      <vt:lpstr>الْمِثَالُ وَالْأَجْوَفُ</vt:lpstr>
      <vt:lpstr>٣- النَّاقِصُ</vt:lpstr>
      <vt:lpstr>٤- اللَّفِيفُ</vt:lpstr>
      <vt:lpstr>خُلَاصَةُ الدَّرْسِ</vt:lpstr>
      <vt:lpstr>جزاك الله خيرا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تقسيم الفعل من حيث نوع الحروف</dc:title>
  <dc:subject>PptxGenJS Presentation</dc:subject>
  <dc:creator>PptxGenJS</dc:creator>
  <cp:lastModifiedBy>User</cp:lastModifiedBy>
  <cp:revision>7</cp:revision>
  <dcterms:created xsi:type="dcterms:W3CDTF">2026-10-04T05:20:55Z</dcterms:created>
  <dcterms:modified xsi:type="dcterms:W3CDTF">2026-10-07T04:08:28Z</dcterms:modified>
</cp:coreProperties>
</file>