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7" r:id="rId3"/>
    <p:sldId id="258" r:id="rId4"/>
    <p:sldId id="284" r:id="rId5"/>
    <p:sldId id="276" r:id="rId6"/>
    <p:sldId id="277" r:id="rId7"/>
    <p:sldId id="278" r:id="rId8"/>
    <p:sldId id="279" r:id="rId9"/>
    <p:sldId id="280" r:id="rId10"/>
    <p:sldId id="285" r:id="rId11"/>
    <p:sldId id="286" r:id="rId12"/>
    <p:sldId id="293" r:id="rId13"/>
    <p:sldId id="288" r:id="rId14"/>
    <p:sldId id="28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8E8E"/>
    <a:srgbClr val="9292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5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12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E87B68-CBAB-4EB1-9FF3-F9FC07AA4C47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55FE01-B6C8-42E5-98BD-13D9CB68C495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শিক্ষার্থীর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তথ্য</a:t>
          </a:r>
          <a:endParaRPr lang="en-US" dirty="0"/>
        </a:p>
      </dgm:t>
    </dgm:pt>
    <dgm:pt modelId="{54678C64-717A-42C4-AF16-961889B84513}" type="parTrans" cxnId="{6C12974E-60CB-4312-8F1A-28BF5EEF968A}">
      <dgm:prSet/>
      <dgm:spPr/>
      <dgm:t>
        <a:bodyPr/>
        <a:lstStyle/>
        <a:p>
          <a:endParaRPr lang="en-US"/>
        </a:p>
      </dgm:t>
    </dgm:pt>
    <dgm:pt modelId="{22F10FA1-1B6A-471D-96ED-E8250D97193F}" type="sibTrans" cxnId="{6C12974E-60CB-4312-8F1A-28BF5EEF968A}">
      <dgm:prSet/>
      <dgm:spPr/>
      <dgm:t>
        <a:bodyPr/>
        <a:lstStyle/>
        <a:p>
          <a:endParaRPr lang="en-US"/>
        </a:p>
      </dgm:t>
    </dgm:pt>
    <dgm:pt modelId="{51EEBE20-AB54-474C-BB2C-DD15377F2F63}">
      <dgm:prSet phldrT="[Text]"/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উচ্চতা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746B8392-4400-488F-A01D-2019958F60D2}" type="parTrans" cxnId="{2CA4D766-CCF5-4B01-9E63-CF4119E1B3E9}">
      <dgm:prSet/>
      <dgm:spPr/>
      <dgm:t>
        <a:bodyPr/>
        <a:lstStyle/>
        <a:p>
          <a:endParaRPr lang="en-US"/>
        </a:p>
      </dgm:t>
    </dgm:pt>
    <dgm:pt modelId="{26435251-F5E9-4D69-97A0-11039246DC29}" type="sibTrans" cxnId="{2CA4D766-CCF5-4B01-9E63-CF4119E1B3E9}">
      <dgm:prSet/>
      <dgm:spPr/>
      <dgm:t>
        <a:bodyPr/>
        <a:lstStyle/>
        <a:p>
          <a:endParaRPr lang="en-US"/>
        </a:p>
      </dgm:t>
    </dgm:pt>
    <dgm:pt modelId="{A52EFA26-5AAC-4BB8-A231-9A343ED85A1F}">
      <dgm:prSet phldrT="[Text]"/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বয়স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EA83ED5B-D5DE-426A-9C46-E8BEED646FB8}" type="parTrans" cxnId="{C35E3C98-56E7-4EBD-B968-86093A36BF1C}">
      <dgm:prSet/>
      <dgm:spPr/>
      <dgm:t>
        <a:bodyPr/>
        <a:lstStyle/>
        <a:p>
          <a:endParaRPr lang="en-US"/>
        </a:p>
      </dgm:t>
    </dgm:pt>
    <dgm:pt modelId="{C693C1CD-E9D2-4941-869B-44905AE749C0}" type="sibTrans" cxnId="{C35E3C98-56E7-4EBD-B968-86093A36BF1C}">
      <dgm:prSet/>
      <dgm:spPr/>
      <dgm:t>
        <a:bodyPr/>
        <a:lstStyle/>
        <a:p>
          <a:endParaRPr lang="en-US"/>
        </a:p>
      </dgm:t>
    </dgm:pt>
    <dgm:pt modelId="{E7188210-33E8-4D13-A171-59638092A5B8}">
      <dgm:prSet phldrT="[Text]"/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ওজন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48EB5396-FFC9-4770-B91E-B5957BD985CD}" type="parTrans" cxnId="{7909E99A-7C97-478F-B9ED-B42315425F3A}">
      <dgm:prSet/>
      <dgm:spPr/>
      <dgm:t>
        <a:bodyPr/>
        <a:lstStyle/>
        <a:p>
          <a:endParaRPr lang="en-US"/>
        </a:p>
      </dgm:t>
    </dgm:pt>
    <dgm:pt modelId="{1D32640E-812E-4E7D-854C-3F845441F8E7}" type="sibTrans" cxnId="{7909E99A-7C97-478F-B9ED-B42315425F3A}">
      <dgm:prSet/>
      <dgm:spPr/>
      <dgm:t>
        <a:bodyPr/>
        <a:lstStyle/>
        <a:p>
          <a:endParaRPr lang="en-US"/>
        </a:p>
      </dgm:t>
    </dgm:pt>
    <dgm:pt modelId="{D976991B-C7E9-4BA2-98DA-0B3E84AA0EEB}">
      <dgm:prSet phldrT="[Text]"/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পরীক্ষায়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প্রাপ্ত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নম্বর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4EFE35A3-BC68-4561-B5F0-5880D5383EBA}" type="parTrans" cxnId="{02AC7930-F4BB-4AE3-95F4-2CD3CFC779FD}">
      <dgm:prSet/>
      <dgm:spPr/>
      <dgm:t>
        <a:bodyPr/>
        <a:lstStyle/>
        <a:p>
          <a:endParaRPr lang="en-US"/>
        </a:p>
      </dgm:t>
    </dgm:pt>
    <dgm:pt modelId="{8C38B572-8933-4238-80B1-358183497779}" type="sibTrans" cxnId="{02AC7930-F4BB-4AE3-95F4-2CD3CFC779FD}">
      <dgm:prSet/>
      <dgm:spPr/>
      <dgm:t>
        <a:bodyPr/>
        <a:lstStyle/>
        <a:p>
          <a:endParaRPr lang="en-US"/>
        </a:p>
      </dgm:t>
    </dgm:pt>
    <dgm:pt modelId="{BC9F0ADF-9E47-40AD-9591-8036A7A47AD2}">
      <dgm:prSet phldrT="[Text]"/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অভিভাবকের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আয়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C07FF66C-0C76-4782-9D36-1B1D7B327D3F}" type="parTrans" cxnId="{9000EDE7-7B26-424F-A34C-B17C811BB786}">
      <dgm:prSet/>
      <dgm:spPr/>
      <dgm:t>
        <a:bodyPr/>
        <a:lstStyle/>
        <a:p>
          <a:endParaRPr lang="en-US"/>
        </a:p>
      </dgm:t>
    </dgm:pt>
    <dgm:pt modelId="{78AB6401-0B27-47F4-A522-B97EE9C55433}" type="sibTrans" cxnId="{9000EDE7-7B26-424F-A34C-B17C811BB786}">
      <dgm:prSet/>
      <dgm:spPr/>
      <dgm:t>
        <a:bodyPr/>
        <a:lstStyle/>
        <a:p>
          <a:endParaRPr lang="en-US"/>
        </a:p>
      </dgm:t>
    </dgm:pt>
    <dgm:pt modelId="{A6ADECAF-596F-4A23-8BBB-A3C90CE412C5}" type="pres">
      <dgm:prSet presAssocID="{43E87B68-CBAB-4EB1-9FF3-F9FC07AA4C4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9631AA-8FF3-412F-BD61-CA4120B897CE}" type="pres">
      <dgm:prSet presAssocID="{1255FE01-B6C8-42E5-98BD-13D9CB68C495}" presName="centerShape" presStyleLbl="node0" presStyleIdx="0" presStyleCnt="1"/>
      <dgm:spPr/>
      <dgm:t>
        <a:bodyPr/>
        <a:lstStyle/>
        <a:p>
          <a:endParaRPr lang="en-US"/>
        </a:p>
      </dgm:t>
    </dgm:pt>
    <dgm:pt modelId="{9ABCE7CC-0B90-4EFC-8D02-5F98D19189B3}" type="pres">
      <dgm:prSet presAssocID="{EA83ED5B-D5DE-426A-9C46-E8BEED646FB8}" presName="parTrans" presStyleLbl="sibTrans2D1" presStyleIdx="0" presStyleCnt="5"/>
      <dgm:spPr/>
      <dgm:t>
        <a:bodyPr/>
        <a:lstStyle/>
        <a:p>
          <a:endParaRPr lang="en-US"/>
        </a:p>
      </dgm:t>
    </dgm:pt>
    <dgm:pt modelId="{80344F51-2F05-447F-96EA-498C1218100C}" type="pres">
      <dgm:prSet presAssocID="{EA83ED5B-D5DE-426A-9C46-E8BEED646FB8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313BBB3C-5012-4E3C-A2D4-EAE64BCD6006}" type="pres">
      <dgm:prSet presAssocID="{A52EFA26-5AAC-4BB8-A231-9A343ED85A1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7F9AE6-843C-4EA4-9C8C-17FFBE4DAD17}" type="pres">
      <dgm:prSet presAssocID="{48EB5396-FFC9-4770-B91E-B5957BD985CD}" presName="parTrans" presStyleLbl="sibTrans2D1" presStyleIdx="1" presStyleCnt="5"/>
      <dgm:spPr/>
      <dgm:t>
        <a:bodyPr/>
        <a:lstStyle/>
        <a:p>
          <a:endParaRPr lang="en-US"/>
        </a:p>
      </dgm:t>
    </dgm:pt>
    <dgm:pt modelId="{9DCBE948-3F9C-4BD7-9AC0-B2CACFB8B52A}" type="pres">
      <dgm:prSet presAssocID="{48EB5396-FFC9-4770-B91E-B5957BD985CD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FE38C0EC-BEAE-40E8-A3C7-3253C241F6E9}" type="pres">
      <dgm:prSet presAssocID="{E7188210-33E8-4D13-A171-59638092A5B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3F6EB4-DEBE-4200-9845-2300F27A40A4}" type="pres">
      <dgm:prSet presAssocID="{4EFE35A3-BC68-4561-B5F0-5880D5383EBA}" presName="parTrans" presStyleLbl="sibTrans2D1" presStyleIdx="2" presStyleCnt="5"/>
      <dgm:spPr/>
      <dgm:t>
        <a:bodyPr/>
        <a:lstStyle/>
        <a:p>
          <a:endParaRPr lang="en-US"/>
        </a:p>
      </dgm:t>
    </dgm:pt>
    <dgm:pt modelId="{EA45C9ED-0FFA-4DB2-B1D8-062AAE15874F}" type="pres">
      <dgm:prSet presAssocID="{4EFE35A3-BC68-4561-B5F0-5880D5383EBA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B3BBCEF9-C7AB-4479-9492-F5283FEC9A5C}" type="pres">
      <dgm:prSet presAssocID="{D976991B-C7E9-4BA2-98DA-0B3E84AA0EE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66A54B-325B-4B7E-A942-B62A11FCD9D1}" type="pres">
      <dgm:prSet presAssocID="{C07FF66C-0C76-4782-9D36-1B1D7B327D3F}" presName="parTrans" presStyleLbl="sibTrans2D1" presStyleIdx="3" presStyleCnt="5"/>
      <dgm:spPr/>
      <dgm:t>
        <a:bodyPr/>
        <a:lstStyle/>
        <a:p>
          <a:endParaRPr lang="en-US"/>
        </a:p>
      </dgm:t>
    </dgm:pt>
    <dgm:pt modelId="{308CF817-F7D0-4CBF-8050-CDDFF8C0DFBB}" type="pres">
      <dgm:prSet presAssocID="{C07FF66C-0C76-4782-9D36-1B1D7B327D3F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BFA6B27B-6A7C-48C2-85CC-FF1E4C817D1E}" type="pres">
      <dgm:prSet presAssocID="{BC9F0ADF-9E47-40AD-9591-8036A7A47AD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B3B37B-2AB0-4AEA-962B-4AC0DCE490D0}" type="pres">
      <dgm:prSet presAssocID="{746B8392-4400-488F-A01D-2019958F60D2}" presName="parTrans" presStyleLbl="sibTrans2D1" presStyleIdx="4" presStyleCnt="5"/>
      <dgm:spPr/>
      <dgm:t>
        <a:bodyPr/>
        <a:lstStyle/>
        <a:p>
          <a:endParaRPr lang="en-US"/>
        </a:p>
      </dgm:t>
    </dgm:pt>
    <dgm:pt modelId="{93AE12CD-B6CC-418A-AECE-7C292FB36FC6}" type="pres">
      <dgm:prSet presAssocID="{746B8392-4400-488F-A01D-2019958F60D2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229A3775-5353-4D0F-B1BF-96E3EDFE057B}" type="pres">
      <dgm:prSet presAssocID="{51EEBE20-AB54-474C-BB2C-DD15377F2F6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750C28-81B5-4B08-AF00-C4561B4B59B6}" type="presOf" srcId="{4EFE35A3-BC68-4561-B5F0-5880D5383EBA}" destId="{6E3F6EB4-DEBE-4200-9845-2300F27A40A4}" srcOrd="0" destOrd="0" presId="urn:microsoft.com/office/officeart/2005/8/layout/radial5"/>
    <dgm:cxn modelId="{7909E99A-7C97-478F-B9ED-B42315425F3A}" srcId="{1255FE01-B6C8-42E5-98BD-13D9CB68C495}" destId="{E7188210-33E8-4D13-A171-59638092A5B8}" srcOrd="1" destOrd="0" parTransId="{48EB5396-FFC9-4770-B91E-B5957BD985CD}" sibTransId="{1D32640E-812E-4E7D-854C-3F845441F8E7}"/>
    <dgm:cxn modelId="{02AC7930-F4BB-4AE3-95F4-2CD3CFC779FD}" srcId="{1255FE01-B6C8-42E5-98BD-13D9CB68C495}" destId="{D976991B-C7E9-4BA2-98DA-0B3E84AA0EEB}" srcOrd="2" destOrd="0" parTransId="{4EFE35A3-BC68-4561-B5F0-5880D5383EBA}" sibTransId="{8C38B572-8933-4238-80B1-358183497779}"/>
    <dgm:cxn modelId="{C35E3C98-56E7-4EBD-B968-86093A36BF1C}" srcId="{1255FE01-B6C8-42E5-98BD-13D9CB68C495}" destId="{A52EFA26-5AAC-4BB8-A231-9A343ED85A1F}" srcOrd="0" destOrd="0" parTransId="{EA83ED5B-D5DE-426A-9C46-E8BEED646FB8}" sibTransId="{C693C1CD-E9D2-4941-869B-44905AE749C0}"/>
    <dgm:cxn modelId="{F9298701-96C7-4B94-84C3-1E46A7FC500B}" type="presOf" srcId="{C07FF66C-0C76-4782-9D36-1B1D7B327D3F}" destId="{308CF817-F7D0-4CBF-8050-CDDFF8C0DFBB}" srcOrd="1" destOrd="0" presId="urn:microsoft.com/office/officeart/2005/8/layout/radial5"/>
    <dgm:cxn modelId="{B4589E2A-52E0-4844-A078-E5C289DD7E70}" type="presOf" srcId="{1255FE01-B6C8-42E5-98BD-13D9CB68C495}" destId="{E49631AA-8FF3-412F-BD61-CA4120B897CE}" srcOrd="0" destOrd="0" presId="urn:microsoft.com/office/officeart/2005/8/layout/radial5"/>
    <dgm:cxn modelId="{6C12974E-60CB-4312-8F1A-28BF5EEF968A}" srcId="{43E87B68-CBAB-4EB1-9FF3-F9FC07AA4C47}" destId="{1255FE01-B6C8-42E5-98BD-13D9CB68C495}" srcOrd="0" destOrd="0" parTransId="{54678C64-717A-42C4-AF16-961889B84513}" sibTransId="{22F10FA1-1B6A-471D-96ED-E8250D97193F}"/>
    <dgm:cxn modelId="{C887346A-D1C4-4693-AF23-4072F115AD16}" type="presOf" srcId="{43E87B68-CBAB-4EB1-9FF3-F9FC07AA4C47}" destId="{A6ADECAF-596F-4A23-8BBB-A3C90CE412C5}" srcOrd="0" destOrd="0" presId="urn:microsoft.com/office/officeart/2005/8/layout/radial5"/>
    <dgm:cxn modelId="{BAB02692-CE87-4D81-A3CA-24DADFA64B73}" type="presOf" srcId="{E7188210-33E8-4D13-A171-59638092A5B8}" destId="{FE38C0EC-BEAE-40E8-A3C7-3253C241F6E9}" srcOrd="0" destOrd="0" presId="urn:microsoft.com/office/officeart/2005/8/layout/radial5"/>
    <dgm:cxn modelId="{2CA4D766-CCF5-4B01-9E63-CF4119E1B3E9}" srcId="{1255FE01-B6C8-42E5-98BD-13D9CB68C495}" destId="{51EEBE20-AB54-474C-BB2C-DD15377F2F63}" srcOrd="4" destOrd="0" parTransId="{746B8392-4400-488F-A01D-2019958F60D2}" sibTransId="{26435251-F5E9-4D69-97A0-11039246DC29}"/>
    <dgm:cxn modelId="{A50E24ED-2DBB-41F2-BBFA-825C01B296A3}" type="presOf" srcId="{D976991B-C7E9-4BA2-98DA-0B3E84AA0EEB}" destId="{B3BBCEF9-C7AB-4479-9492-F5283FEC9A5C}" srcOrd="0" destOrd="0" presId="urn:microsoft.com/office/officeart/2005/8/layout/radial5"/>
    <dgm:cxn modelId="{5B1FA68B-5D73-45D1-9A98-DA58F24D044B}" type="presOf" srcId="{4EFE35A3-BC68-4561-B5F0-5880D5383EBA}" destId="{EA45C9ED-0FFA-4DB2-B1D8-062AAE15874F}" srcOrd="1" destOrd="0" presId="urn:microsoft.com/office/officeart/2005/8/layout/radial5"/>
    <dgm:cxn modelId="{118F9A99-61ED-43D7-B914-55D03EE61BCA}" type="presOf" srcId="{746B8392-4400-488F-A01D-2019958F60D2}" destId="{FCB3B37B-2AB0-4AEA-962B-4AC0DCE490D0}" srcOrd="0" destOrd="0" presId="urn:microsoft.com/office/officeart/2005/8/layout/radial5"/>
    <dgm:cxn modelId="{33454EB6-308D-4AA3-91F9-68674F20FEC2}" type="presOf" srcId="{51EEBE20-AB54-474C-BB2C-DD15377F2F63}" destId="{229A3775-5353-4D0F-B1BF-96E3EDFE057B}" srcOrd="0" destOrd="0" presId="urn:microsoft.com/office/officeart/2005/8/layout/radial5"/>
    <dgm:cxn modelId="{AE1E282A-7584-4507-B2AC-6AD6B1D6EBD9}" type="presOf" srcId="{A52EFA26-5AAC-4BB8-A231-9A343ED85A1F}" destId="{313BBB3C-5012-4E3C-A2D4-EAE64BCD6006}" srcOrd="0" destOrd="0" presId="urn:microsoft.com/office/officeart/2005/8/layout/radial5"/>
    <dgm:cxn modelId="{22FE2C8E-BC14-413C-AD01-CB8BCFAC59BF}" type="presOf" srcId="{48EB5396-FFC9-4770-B91E-B5957BD985CD}" destId="{5C7F9AE6-843C-4EA4-9C8C-17FFBE4DAD17}" srcOrd="0" destOrd="0" presId="urn:microsoft.com/office/officeart/2005/8/layout/radial5"/>
    <dgm:cxn modelId="{9000EDE7-7B26-424F-A34C-B17C811BB786}" srcId="{1255FE01-B6C8-42E5-98BD-13D9CB68C495}" destId="{BC9F0ADF-9E47-40AD-9591-8036A7A47AD2}" srcOrd="3" destOrd="0" parTransId="{C07FF66C-0C76-4782-9D36-1B1D7B327D3F}" sibTransId="{78AB6401-0B27-47F4-A522-B97EE9C55433}"/>
    <dgm:cxn modelId="{35CD4D05-2B5B-454B-8A4B-8C4FA617D129}" type="presOf" srcId="{BC9F0ADF-9E47-40AD-9591-8036A7A47AD2}" destId="{BFA6B27B-6A7C-48C2-85CC-FF1E4C817D1E}" srcOrd="0" destOrd="0" presId="urn:microsoft.com/office/officeart/2005/8/layout/radial5"/>
    <dgm:cxn modelId="{30A8188D-009B-4669-A4D8-8ADFC6D99300}" type="presOf" srcId="{48EB5396-FFC9-4770-B91E-B5957BD985CD}" destId="{9DCBE948-3F9C-4BD7-9AC0-B2CACFB8B52A}" srcOrd="1" destOrd="0" presId="urn:microsoft.com/office/officeart/2005/8/layout/radial5"/>
    <dgm:cxn modelId="{9178E6BD-3CA9-4752-8680-9F63F426FD53}" type="presOf" srcId="{746B8392-4400-488F-A01D-2019958F60D2}" destId="{93AE12CD-B6CC-418A-AECE-7C292FB36FC6}" srcOrd="1" destOrd="0" presId="urn:microsoft.com/office/officeart/2005/8/layout/radial5"/>
    <dgm:cxn modelId="{6AFE9048-6948-45C3-B355-CF46BA4FCC83}" type="presOf" srcId="{EA83ED5B-D5DE-426A-9C46-E8BEED646FB8}" destId="{9ABCE7CC-0B90-4EFC-8D02-5F98D19189B3}" srcOrd="0" destOrd="0" presId="urn:microsoft.com/office/officeart/2005/8/layout/radial5"/>
    <dgm:cxn modelId="{C13EFB75-8F4F-4BA2-9904-11796AC72E1D}" type="presOf" srcId="{C07FF66C-0C76-4782-9D36-1B1D7B327D3F}" destId="{E566A54B-325B-4B7E-A942-B62A11FCD9D1}" srcOrd="0" destOrd="0" presId="urn:microsoft.com/office/officeart/2005/8/layout/radial5"/>
    <dgm:cxn modelId="{79F34A0C-3F9C-49FC-A034-82A47FDE774F}" type="presOf" srcId="{EA83ED5B-D5DE-426A-9C46-E8BEED646FB8}" destId="{80344F51-2F05-447F-96EA-498C1218100C}" srcOrd="1" destOrd="0" presId="urn:microsoft.com/office/officeart/2005/8/layout/radial5"/>
    <dgm:cxn modelId="{806DFD22-37E2-40F4-9FFC-D68614ED73DF}" type="presParOf" srcId="{A6ADECAF-596F-4A23-8BBB-A3C90CE412C5}" destId="{E49631AA-8FF3-412F-BD61-CA4120B897CE}" srcOrd="0" destOrd="0" presId="urn:microsoft.com/office/officeart/2005/8/layout/radial5"/>
    <dgm:cxn modelId="{732DF7FA-4E80-4E2B-BFB7-2C34F23750F3}" type="presParOf" srcId="{A6ADECAF-596F-4A23-8BBB-A3C90CE412C5}" destId="{9ABCE7CC-0B90-4EFC-8D02-5F98D19189B3}" srcOrd="1" destOrd="0" presId="urn:microsoft.com/office/officeart/2005/8/layout/radial5"/>
    <dgm:cxn modelId="{902CB653-2E5C-47DE-B163-21F0AF62B7C2}" type="presParOf" srcId="{9ABCE7CC-0B90-4EFC-8D02-5F98D19189B3}" destId="{80344F51-2F05-447F-96EA-498C1218100C}" srcOrd="0" destOrd="0" presId="urn:microsoft.com/office/officeart/2005/8/layout/radial5"/>
    <dgm:cxn modelId="{0F0DCFD3-470C-45D7-990C-70CB07551396}" type="presParOf" srcId="{A6ADECAF-596F-4A23-8BBB-A3C90CE412C5}" destId="{313BBB3C-5012-4E3C-A2D4-EAE64BCD6006}" srcOrd="2" destOrd="0" presId="urn:microsoft.com/office/officeart/2005/8/layout/radial5"/>
    <dgm:cxn modelId="{8D1C643E-2D1B-4A90-B5D8-F4A712210F0A}" type="presParOf" srcId="{A6ADECAF-596F-4A23-8BBB-A3C90CE412C5}" destId="{5C7F9AE6-843C-4EA4-9C8C-17FFBE4DAD17}" srcOrd="3" destOrd="0" presId="urn:microsoft.com/office/officeart/2005/8/layout/radial5"/>
    <dgm:cxn modelId="{E1F28C77-20DA-4FFD-A005-F734558AD409}" type="presParOf" srcId="{5C7F9AE6-843C-4EA4-9C8C-17FFBE4DAD17}" destId="{9DCBE948-3F9C-4BD7-9AC0-B2CACFB8B52A}" srcOrd="0" destOrd="0" presId="urn:microsoft.com/office/officeart/2005/8/layout/radial5"/>
    <dgm:cxn modelId="{58FDAA4F-86B2-487D-BFD2-67FCEDE35DE5}" type="presParOf" srcId="{A6ADECAF-596F-4A23-8BBB-A3C90CE412C5}" destId="{FE38C0EC-BEAE-40E8-A3C7-3253C241F6E9}" srcOrd="4" destOrd="0" presId="urn:microsoft.com/office/officeart/2005/8/layout/radial5"/>
    <dgm:cxn modelId="{F8ECD180-C686-4612-90AC-F8478F3B9A6E}" type="presParOf" srcId="{A6ADECAF-596F-4A23-8BBB-A3C90CE412C5}" destId="{6E3F6EB4-DEBE-4200-9845-2300F27A40A4}" srcOrd="5" destOrd="0" presId="urn:microsoft.com/office/officeart/2005/8/layout/radial5"/>
    <dgm:cxn modelId="{138C2878-6665-470A-9559-92566D227171}" type="presParOf" srcId="{6E3F6EB4-DEBE-4200-9845-2300F27A40A4}" destId="{EA45C9ED-0FFA-4DB2-B1D8-062AAE15874F}" srcOrd="0" destOrd="0" presId="urn:microsoft.com/office/officeart/2005/8/layout/radial5"/>
    <dgm:cxn modelId="{7B7B40D7-43E6-49C8-83A4-0D20AC63589D}" type="presParOf" srcId="{A6ADECAF-596F-4A23-8BBB-A3C90CE412C5}" destId="{B3BBCEF9-C7AB-4479-9492-F5283FEC9A5C}" srcOrd="6" destOrd="0" presId="urn:microsoft.com/office/officeart/2005/8/layout/radial5"/>
    <dgm:cxn modelId="{B86CAE23-C757-4990-B777-079E6C7E7746}" type="presParOf" srcId="{A6ADECAF-596F-4A23-8BBB-A3C90CE412C5}" destId="{E566A54B-325B-4B7E-A942-B62A11FCD9D1}" srcOrd="7" destOrd="0" presId="urn:microsoft.com/office/officeart/2005/8/layout/radial5"/>
    <dgm:cxn modelId="{A9D00F41-5F14-4F69-B61C-BD7177E80906}" type="presParOf" srcId="{E566A54B-325B-4B7E-A942-B62A11FCD9D1}" destId="{308CF817-F7D0-4CBF-8050-CDDFF8C0DFBB}" srcOrd="0" destOrd="0" presId="urn:microsoft.com/office/officeart/2005/8/layout/radial5"/>
    <dgm:cxn modelId="{30FC2BB4-1CCC-48CB-BF8C-9D5878B1615B}" type="presParOf" srcId="{A6ADECAF-596F-4A23-8BBB-A3C90CE412C5}" destId="{BFA6B27B-6A7C-48C2-85CC-FF1E4C817D1E}" srcOrd="8" destOrd="0" presId="urn:microsoft.com/office/officeart/2005/8/layout/radial5"/>
    <dgm:cxn modelId="{3704A54A-F586-468A-BD45-3BAA1385446B}" type="presParOf" srcId="{A6ADECAF-596F-4A23-8BBB-A3C90CE412C5}" destId="{FCB3B37B-2AB0-4AEA-962B-4AC0DCE490D0}" srcOrd="9" destOrd="0" presId="urn:microsoft.com/office/officeart/2005/8/layout/radial5"/>
    <dgm:cxn modelId="{396D88E6-99AA-4062-9F13-362B90B25CAF}" type="presParOf" srcId="{FCB3B37B-2AB0-4AEA-962B-4AC0DCE490D0}" destId="{93AE12CD-B6CC-418A-AECE-7C292FB36FC6}" srcOrd="0" destOrd="0" presId="urn:microsoft.com/office/officeart/2005/8/layout/radial5"/>
    <dgm:cxn modelId="{D5D08356-EF10-4700-96A5-08FEC4426C99}" type="presParOf" srcId="{A6ADECAF-596F-4A23-8BBB-A3C90CE412C5}" destId="{229A3775-5353-4D0F-B1BF-96E3EDFE057B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9631AA-8FF3-412F-BD61-CA4120B897CE}">
      <dsp:nvSpPr>
        <dsp:cNvPr id="0" name=""/>
        <dsp:cNvSpPr/>
      </dsp:nvSpPr>
      <dsp:spPr>
        <a:xfrm>
          <a:off x="2791674" y="1874334"/>
          <a:ext cx="1338381" cy="1338381"/>
        </a:xfrm>
        <a:prstGeom prst="ellips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latin typeface="NikoshBAN" pitchFamily="2" charset="0"/>
              <a:cs typeface="NikoshBAN" pitchFamily="2" charset="0"/>
            </a:rPr>
            <a:t>শিক্ষার্থীর</a:t>
          </a: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500" kern="1200" dirty="0" err="1" smtClean="0">
              <a:latin typeface="NikoshBAN" pitchFamily="2" charset="0"/>
              <a:cs typeface="NikoshBAN" pitchFamily="2" charset="0"/>
            </a:rPr>
            <a:t>তথ্য</a:t>
          </a:r>
          <a:endParaRPr lang="en-US" sz="2500" kern="1200" dirty="0"/>
        </a:p>
      </dsp:txBody>
      <dsp:txXfrm>
        <a:off x="2987675" y="2070335"/>
        <a:ext cx="946379" cy="946379"/>
      </dsp:txXfrm>
    </dsp:sp>
    <dsp:sp modelId="{9ABCE7CC-0B90-4EFC-8D02-5F98D19189B3}">
      <dsp:nvSpPr>
        <dsp:cNvPr id="0" name=""/>
        <dsp:cNvSpPr/>
      </dsp:nvSpPr>
      <dsp:spPr>
        <a:xfrm rot="16200000">
          <a:off x="3319387" y="1387877"/>
          <a:ext cx="282956" cy="4550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3361831" y="1521331"/>
        <a:ext cx="198069" cy="273029"/>
      </dsp:txXfrm>
    </dsp:sp>
    <dsp:sp modelId="{313BBB3C-5012-4E3C-A2D4-EAE64BCD6006}">
      <dsp:nvSpPr>
        <dsp:cNvPr id="0" name=""/>
        <dsp:cNvSpPr/>
      </dsp:nvSpPr>
      <dsp:spPr>
        <a:xfrm>
          <a:off x="2791674" y="2072"/>
          <a:ext cx="1338381" cy="13383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বয়স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2987675" y="198073"/>
        <a:ext cx="946379" cy="946379"/>
      </dsp:txXfrm>
    </dsp:sp>
    <dsp:sp modelId="{5C7F9AE6-843C-4EA4-9C8C-17FFBE4DAD17}">
      <dsp:nvSpPr>
        <dsp:cNvPr id="0" name=""/>
        <dsp:cNvSpPr/>
      </dsp:nvSpPr>
      <dsp:spPr>
        <a:xfrm rot="20520000">
          <a:off x="4202084" y="2029194"/>
          <a:ext cx="282956" cy="4550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4204161" y="2133320"/>
        <a:ext cx="198069" cy="273029"/>
      </dsp:txXfrm>
    </dsp:sp>
    <dsp:sp modelId="{FE38C0EC-BEAE-40E8-A3C7-3253C241F6E9}">
      <dsp:nvSpPr>
        <dsp:cNvPr id="0" name=""/>
        <dsp:cNvSpPr/>
      </dsp:nvSpPr>
      <dsp:spPr>
        <a:xfrm>
          <a:off x="4572301" y="1295773"/>
          <a:ext cx="1338381" cy="13383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ওজন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4768302" y="1491774"/>
        <a:ext cx="946379" cy="946379"/>
      </dsp:txXfrm>
    </dsp:sp>
    <dsp:sp modelId="{6E3F6EB4-DEBE-4200-9845-2300F27A40A4}">
      <dsp:nvSpPr>
        <dsp:cNvPr id="0" name=""/>
        <dsp:cNvSpPr/>
      </dsp:nvSpPr>
      <dsp:spPr>
        <a:xfrm rot="3240000">
          <a:off x="3864924" y="3066867"/>
          <a:ext cx="282956" cy="4550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3882420" y="3123539"/>
        <a:ext cx="198069" cy="273029"/>
      </dsp:txXfrm>
    </dsp:sp>
    <dsp:sp modelId="{B3BBCEF9-C7AB-4479-9492-F5283FEC9A5C}">
      <dsp:nvSpPr>
        <dsp:cNvPr id="0" name=""/>
        <dsp:cNvSpPr/>
      </dsp:nvSpPr>
      <dsp:spPr>
        <a:xfrm>
          <a:off x="3892162" y="3389025"/>
          <a:ext cx="1338381" cy="13383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পরীক্ষায়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প্রাপ্ত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নম্বর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4088163" y="3585026"/>
        <a:ext cx="946379" cy="946379"/>
      </dsp:txXfrm>
    </dsp:sp>
    <dsp:sp modelId="{E566A54B-325B-4B7E-A942-B62A11FCD9D1}">
      <dsp:nvSpPr>
        <dsp:cNvPr id="0" name=""/>
        <dsp:cNvSpPr/>
      </dsp:nvSpPr>
      <dsp:spPr>
        <a:xfrm rot="7560000">
          <a:off x="2773850" y="3066867"/>
          <a:ext cx="282956" cy="4550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2841241" y="3123539"/>
        <a:ext cx="198069" cy="273029"/>
      </dsp:txXfrm>
    </dsp:sp>
    <dsp:sp modelId="{BFA6B27B-6A7C-48C2-85CC-FF1E4C817D1E}">
      <dsp:nvSpPr>
        <dsp:cNvPr id="0" name=""/>
        <dsp:cNvSpPr/>
      </dsp:nvSpPr>
      <dsp:spPr>
        <a:xfrm>
          <a:off x="1691187" y="3389025"/>
          <a:ext cx="1338381" cy="13383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অভিভাবকের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আয়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1887188" y="3585026"/>
        <a:ext cx="946379" cy="946379"/>
      </dsp:txXfrm>
    </dsp:sp>
    <dsp:sp modelId="{FCB3B37B-2AB0-4AEA-962B-4AC0DCE490D0}">
      <dsp:nvSpPr>
        <dsp:cNvPr id="0" name=""/>
        <dsp:cNvSpPr/>
      </dsp:nvSpPr>
      <dsp:spPr>
        <a:xfrm rot="11880000">
          <a:off x="2436690" y="2029194"/>
          <a:ext cx="282956" cy="4550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2519500" y="2133320"/>
        <a:ext cx="198069" cy="273029"/>
      </dsp:txXfrm>
    </dsp:sp>
    <dsp:sp modelId="{229A3775-5353-4D0F-B1BF-96E3EDFE057B}">
      <dsp:nvSpPr>
        <dsp:cNvPr id="0" name=""/>
        <dsp:cNvSpPr/>
      </dsp:nvSpPr>
      <dsp:spPr>
        <a:xfrm>
          <a:off x="1011048" y="1295773"/>
          <a:ext cx="1338381" cy="13383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উচ্চতা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1207049" y="1491774"/>
        <a:ext cx="946379" cy="9463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481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15" y="5908559"/>
            <a:ext cx="8852170" cy="1039593"/>
          </a:xfrm>
          <a:noFill/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6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সবাইকে</a:t>
            </a:r>
            <a:r>
              <a:rPr lang="en-GB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GB" sz="6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স্বাগতম</a:t>
            </a:r>
            <a:r>
              <a:rPr lang="en-GB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44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b="1" dirty="0" err="1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শিক্ষক</a:t>
            </a:r>
            <a:r>
              <a:rPr lang="en-GB" sz="6000" b="1" dirty="0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GB" sz="6000" b="1" dirty="0" err="1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পরিচিত</a:t>
            </a:r>
            <a:r>
              <a:rPr lang="en-GB" sz="6000" b="1" dirty="0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106040"/>
            <a:ext cx="4484451" cy="304962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/>
          <a:lstStyle/>
          <a:p>
            <a:pPr algn="ctr">
              <a:buNone/>
            </a:pPr>
            <a:r>
              <a:rPr lang="en-GB" sz="5400" b="1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আবুল</a:t>
            </a:r>
            <a:r>
              <a:rPr lang="en-GB" sz="5400" b="1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GB" sz="5400" b="1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হুসাইন</a:t>
            </a:r>
            <a:endParaRPr lang="en-GB" sz="5400" b="1" dirty="0"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algn="ctr">
              <a:buNone/>
            </a:pPr>
            <a:r>
              <a:rPr lang="en-GB" b="1" dirty="0" err="1">
                <a:latin typeface="SutonnyOMJ" panose="01010600010101010101" pitchFamily="2" charset="0"/>
                <a:cs typeface="SutonnyOMJ" panose="01010600010101010101" pitchFamily="2" charset="0"/>
              </a:rPr>
              <a:t>সহকারী</a:t>
            </a:r>
            <a:r>
              <a:rPr lang="en-GB" b="1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GB" b="1" dirty="0" err="1">
                <a:latin typeface="SutonnyOMJ" panose="01010600010101010101" pitchFamily="2" charset="0"/>
                <a:cs typeface="SutonnyOMJ" panose="01010600010101010101" pitchFamily="2" charset="0"/>
              </a:rPr>
              <a:t>শিক্ষক</a:t>
            </a:r>
            <a:r>
              <a:rPr lang="en-GB" b="1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</a:p>
          <a:p>
            <a:pPr algn="ctr">
              <a:buNone/>
            </a:pPr>
            <a:r>
              <a:rPr lang="en-GB" sz="2400" b="1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সৈয়দপুর</a:t>
            </a:r>
            <a:r>
              <a:rPr lang="en-GB" sz="2400" b="1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GB" sz="2400" b="1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মাধ্যমিক</a:t>
            </a:r>
            <a:r>
              <a:rPr lang="en-GB" sz="2400" b="1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GB" sz="2400" b="1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বিদ্যালয়,চুলকাটি,বাগেরহাট</a:t>
            </a:r>
            <a:endParaRPr lang="en-GB" sz="2400" b="1" dirty="0"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hosseinahmad29@gmail.com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837" y="2086904"/>
            <a:ext cx="2450851" cy="306875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000" b="1" dirty="0" err="1" smtClean="0">
                <a:solidFill>
                  <a:srgbClr val="00B05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পাঠ</a:t>
            </a:r>
            <a:r>
              <a:rPr lang="en-GB" sz="8000" b="1" dirty="0" smtClean="0">
                <a:solidFill>
                  <a:srgbClr val="00B05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GB" sz="8000" b="1" dirty="0" err="1">
                <a:solidFill>
                  <a:srgbClr val="00B05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পরিচিত</a:t>
            </a:r>
            <a:r>
              <a:rPr lang="en-GB" sz="8000" b="1" dirty="0">
                <a:solidFill>
                  <a:srgbClr val="00B05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endParaRPr lang="en-US" sz="8000" b="1" dirty="0">
              <a:solidFill>
                <a:srgbClr val="00B05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3183" y="2326494"/>
            <a:ext cx="4752305" cy="2185214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3200" b="1" dirty="0" err="1">
                <a:latin typeface="SutonnyOMJ" panose="01010600010101010101" pitchFamily="2" charset="0"/>
                <a:cs typeface="SutonnyOMJ" panose="01010600010101010101" pitchFamily="2" charset="0"/>
              </a:rPr>
              <a:t>বিষয়</a:t>
            </a:r>
            <a:r>
              <a:rPr lang="en-GB" sz="3200" b="1" dirty="0">
                <a:latin typeface="SutonnyOMJ" panose="01010600010101010101" pitchFamily="2" charset="0"/>
                <a:cs typeface="SutonnyOMJ" panose="01010600010101010101" pitchFamily="2" charset="0"/>
              </a:rPr>
              <a:t>: </a:t>
            </a:r>
            <a:r>
              <a:rPr lang="en-GB" sz="3200" b="1" dirty="0" err="1">
                <a:latin typeface="SutonnyOMJ" panose="01010600010101010101" pitchFamily="2" charset="0"/>
                <a:cs typeface="SutonnyOMJ" panose="01010600010101010101" pitchFamily="2" charset="0"/>
              </a:rPr>
              <a:t>গণিত</a:t>
            </a:r>
            <a:endParaRPr lang="en-GB" sz="3200" b="1" dirty="0"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algn="ctr">
              <a:buNone/>
            </a:pPr>
            <a:r>
              <a:rPr lang="en-GB" sz="3200" b="1" dirty="0" err="1">
                <a:latin typeface="SutonnyOMJ" panose="01010600010101010101" pitchFamily="2" charset="0"/>
                <a:cs typeface="SutonnyOMJ" panose="01010600010101010101" pitchFamily="2" charset="0"/>
              </a:rPr>
              <a:t>শ্রেণি</a:t>
            </a:r>
            <a:r>
              <a:rPr lang="en-GB" sz="3200" b="1" dirty="0">
                <a:latin typeface="SutonnyOMJ" panose="01010600010101010101" pitchFamily="2" charset="0"/>
                <a:cs typeface="SutonnyOMJ" panose="01010600010101010101" pitchFamily="2" charset="0"/>
              </a:rPr>
              <a:t>: </a:t>
            </a:r>
            <a:r>
              <a:rPr lang="en-GB" sz="3200" b="1" dirty="0" smtClean="0">
                <a:latin typeface="SutonnyOMJ" panose="01010600010101010101" pitchFamily="2" charset="0"/>
                <a:cs typeface="SutonnyOMJ" panose="01010600010101010101" pitchFamily="2" charset="0"/>
              </a:rPr>
              <a:t>৬ষ্ঠ </a:t>
            </a:r>
          </a:p>
          <a:p>
            <a:pPr algn="ctr">
              <a:buNone/>
            </a:pPr>
            <a:r>
              <a:rPr lang="en-GB" sz="3200" b="1" dirty="0" smtClean="0">
                <a:latin typeface="SutonnyOMJ" panose="01010600010101010101" pitchFamily="2" charset="0"/>
                <a:cs typeface="SutonnyOMJ" panose="01010600010101010101" pitchFamily="2" charset="0"/>
              </a:rPr>
              <a:t>অধ্যায়:৮ম</a:t>
            </a:r>
          </a:p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উপাত্ত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          </a:t>
            </a:r>
            <a:endParaRPr lang="en-GB" sz="4000" b="1" dirty="0" smtClean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386" y="1417638"/>
            <a:ext cx="3661294" cy="46800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ossein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25" y="33250"/>
            <a:ext cx="320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ossein\Desktop\images 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67"/>
          <a:stretch/>
        </p:blipFill>
        <p:spPr bwMode="auto">
          <a:xfrm>
            <a:off x="6256584" y="33250"/>
            <a:ext cx="2654666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644578" y="3287099"/>
            <a:ext cx="2266671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পত্রিকা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পড়ছে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6303" y="3287099"/>
            <a:ext cx="3070222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টিভি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দেখছে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6303" y="4503528"/>
            <a:ext cx="8564946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শ্রেণির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২০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শিক্ষার্থীর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গণিতের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প্রাপ্ত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নম্বর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দেওয়া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: ৭৮,৮৫,৮৭,৫৪,৮৯,৮৭,৫৪,৯৭,৮৯,৫৪,৬৯,৮৭,৪৫,৯৬,৮৭,৮৫,৮৫,৭৮,৯৬,৮৯,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Left-Right Arrow 1"/>
          <p:cNvSpPr/>
          <p:nvPr/>
        </p:nvSpPr>
        <p:spPr>
          <a:xfrm>
            <a:off x="4005330" y="1633450"/>
            <a:ext cx="1712890" cy="23398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86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2044931" y="1068185"/>
            <a:ext cx="4908319" cy="1274965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44931" y="3062894"/>
            <a:ext cx="5403273" cy="98090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উপাত্ত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72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001882" y="-11170"/>
            <a:ext cx="6954451" cy="6109316"/>
            <a:chOff x="1001882" y="-11170"/>
            <a:chExt cx="6954451" cy="6109316"/>
          </a:xfrm>
        </p:grpSpPr>
        <p:sp>
          <p:nvSpPr>
            <p:cNvPr id="2" name="Left-Right Arrow 1"/>
            <p:cNvSpPr/>
            <p:nvPr/>
          </p:nvSpPr>
          <p:spPr>
            <a:xfrm>
              <a:off x="1001882" y="-11170"/>
              <a:ext cx="6851420" cy="959948"/>
            </a:xfrm>
            <a:prstGeom prst="leftRightArrow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শিখনফল</a:t>
              </a:r>
              <a:endParaRPr lang="en-US" sz="11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" name="Right Arrow 2"/>
            <p:cNvSpPr/>
            <p:nvPr/>
          </p:nvSpPr>
          <p:spPr>
            <a:xfrm>
              <a:off x="2044930" y="759051"/>
              <a:ext cx="5486400" cy="914400"/>
            </a:xfrm>
            <a:prstGeom prst="rightArrow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এই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পাঠ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শেষে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শিক্ষার্থীরা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-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Right Arrow 3"/>
            <p:cNvSpPr/>
            <p:nvPr/>
          </p:nvSpPr>
          <p:spPr>
            <a:xfrm>
              <a:off x="2469933" y="1504950"/>
              <a:ext cx="5486400" cy="9144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১.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তথ্য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কী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বলতে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;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Right Arrow 4"/>
            <p:cNvSpPr/>
            <p:nvPr/>
          </p:nvSpPr>
          <p:spPr>
            <a:xfrm>
              <a:off x="2044930" y="2202960"/>
              <a:ext cx="5486400" cy="9144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NikoshBAN" pitchFamily="2" charset="0"/>
                  <a:cs typeface="NikoshBAN" pitchFamily="2" charset="0"/>
                </a:rPr>
                <a:t>২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.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উপাত্ত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কী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বলতে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;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Right Arrow 6"/>
            <p:cNvSpPr/>
            <p:nvPr/>
          </p:nvSpPr>
          <p:spPr>
            <a:xfrm>
              <a:off x="2469933" y="2900438"/>
              <a:ext cx="5486400" cy="9144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NikoshBAN" pitchFamily="2" charset="0"/>
                  <a:cs typeface="NikoshBAN" pitchFamily="2" charset="0"/>
                </a:rPr>
                <a:t>৪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.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বিন্যস্ত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অবিন্যস্ত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উপাত্ত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কী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বলতে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;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Right Arrow 8"/>
            <p:cNvSpPr/>
            <p:nvPr/>
          </p:nvSpPr>
          <p:spPr>
            <a:xfrm>
              <a:off x="2044930" y="3624600"/>
              <a:ext cx="5486400" cy="9144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NikoshBAN" pitchFamily="2" charset="0"/>
                  <a:cs typeface="NikoshBAN" pitchFamily="2" charset="0"/>
                </a:rPr>
                <a:t>৪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.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উর্ধ্বক্রম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/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অধঃক্রম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ব্যাখ্যা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করতে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;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" name="Right Arrow 9"/>
            <p:cNvSpPr/>
            <p:nvPr/>
          </p:nvSpPr>
          <p:spPr>
            <a:xfrm>
              <a:off x="2469933" y="4430875"/>
              <a:ext cx="5486400" cy="9144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NikoshBAN" pitchFamily="2" charset="0"/>
                  <a:cs typeface="NikoshBAN" pitchFamily="2" charset="0"/>
                </a:rPr>
                <a:t>৪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.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গড়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নির্ণয়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করতে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;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" name="Right Arrow 10"/>
            <p:cNvSpPr/>
            <p:nvPr/>
          </p:nvSpPr>
          <p:spPr>
            <a:xfrm>
              <a:off x="2044930" y="5183746"/>
              <a:ext cx="5486400" cy="9144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NikoshBAN" pitchFamily="2" charset="0"/>
                  <a:cs typeface="NikoshBAN" pitchFamily="2" charset="0"/>
                </a:rPr>
                <a:t>৪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.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মধ্যক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নির্ণয়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করতে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;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295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8311" y="923523"/>
            <a:ext cx="5820071" cy="1665130"/>
          </a:xfrm>
          <a:prstGeom prst="rect">
            <a:avLst/>
          </a:prstGeom>
          <a:solidFill>
            <a:schemeClr val="accent4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ঘটনার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সংখ্যাসূচক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মানই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65961" y="3560150"/>
            <a:ext cx="6064769" cy="1771704"/>
          </a:xfrm>
          <a:prstGeom prst="rect">
            <a:avLst/>
          </a:prstGeom>
          <a:solidFill>
            <a:schemeClr val="accent4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পত্রিকা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পড়ি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টেলিভিশন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অনলাইনে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খবর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শুনি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আবহাওয়া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খেলাধূলা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বাজারদর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ইতাদি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পেয়ে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থাকি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55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57453728"/>
              </p:ext>
            </p:extLst>
          </p:nvPr>
        </p:nvGraphicFramePr>
        <p:xfrm>
          <a:off x="1523999" y="731520"/>
          <a:ext cx="6921731" cy="4729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7047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0788" y="815341"/>
            <a:ext cx="7748847" cy="990600"/>
          </a:xfrm>
          <a:prstGeom prst="rect">
            <a:avLst/>
          </a:prstGeom>
          <a:solidFill>
            <a:schemeClr val="accent4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উপাত্ত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</a:p>
          <a:p>
            <a:pPr algn="ctr"/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পরিসংখ্যানে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বর্ণিত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তথ্যসমূহ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উপস্থাপন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0789" y="2669771"/>
            <a:ext cx="7748847" cy="990600"/>
          </a:xfrm>
          <a:prstGeom prst="rect">
            <a:avLst/>
          </a:prstGeom>
          <a:solidFill>
            <a:schemeClr val="accent4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উপাত্তগুলো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এলোমেলোভাবে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অবিন্যস্ত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উপাত্ত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: ২০,২৩,১৮,৩২,১৬,১২,১৯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0790" y="4541520"/>
            <a:ext cx="7748847" cy="990600"/>
          </a:xfrm>
          <a:prstGeom prst="rect">
            <a:avLst/>
          </a:prstGeom>
          <a:solidFill>
            <a:schemeClr val="accent4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উপাত্তগুলো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সাজানো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বিন্যস্ত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উপাত্ত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: ২০,২৫,২৮,৩২,৩৬,৩৮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41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756147" y="2124069"/>
            <a:ext cx="5503026" cy="1729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উর্ধ্বক্রম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</a:t>
            </a:r>
          </a:p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উপাত্ত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সাজানো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থাকে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২,৫,৮,৯,১০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756147" y="4830272"/>
            <a:ext cx="5503026" cy="1729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২.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অধঃক্রম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নিম্নক্রম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উপাত্ত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সাজানো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থাকে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err="1"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১২,১০,৮,৭,৬,৪,২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756147" y="772732"/>
            <a:ext cx="5503026" cy="9272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উপাত্তগুলোকে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দুইভাবে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সাজানো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17149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28650" y="411897"/>
            <a:ext cx="832485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2800" b="1" i="0" u="none" dirty="0" err="1" smtClean="0">
                <a:solidFill>
                  <a:srgbClr val="1E3A8A"/>
                </a:solidFill>
                <a:latin typeface="NikoshBAN" pitchFamily="2" charset="0"/>
                <a:cs typeface="NikoshBAN" pitchFamily="2" charset="0"/>
              </a:rPr>
              <a:t>গড়</a:t>
            </a:r>
            <a:r>
              <a:rPr lang="en-US" sz="2800" b="1" i="0" u="none" dirty="0" smtClean="0">
                <a:solidFill>
                  <a:srgbClr val="1E3A8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i="0" u="none" dirty="0" err="1" smtClean="0">
                <a:solidFill>
                  <a:srgbClr val="1E3A8A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2800" b="1" i="0" u="none" dirty="0" smtClean="0">
                <a:solidFill>
                  <a:srgbClr val="1E3A8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i="0" u="none" dirty="0" err="1" smtClean="0">
                <a:solidFill>
                  <a:srgbClr val="1E3A8A"/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2800" b="1" i="0" u="none" dirty="0" smtClean="0">
                <a:solidFill>
                  <a:srgbClr val="1E3A8A"/>
                </a:solidFill>
                <a:latin typeface="NikoshBAN" pitchFamily="2" charset="0"/>
                <a:cs typeface="NikoshBAN" pitchFamily="2" charset="0"/>
              </a:rPr>
              <a:t> </a:t>
            </a:r>
            <a:endParaRPr sz="2800" b="1" i="0" u="none" dirty="0">
              <a:solidFill>
                <a:srgbClr val="1E3A8A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>
              <a:xfrm>
                <a:off x="1600200" y="978794"/>
                <a:ext cx="5521817" cy="137804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err="1" smtClean="0">
                    <a:latin typeface="NikoshBAN" pitchFamily="2" charset="0"/>
                    <a:cs typeface="NikoshBAN" pitchFamily="2" charset="0"/>
                  </a:rPr>
                  <a:t>গড়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dirty="0">
                            <a:latin typeface="NikoshBAN" pitchFamily="2" charset="0"/>
                            <a:cs typeface="NikoshBAN" pitchFamily="2" charset="0"/>
                          </a:rPr>
                          <m:t>উপাত্তসমূহের সমষ্টি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dirty="0">
                            <a:latin typeface="NikoshBAN" pitchFamily="2" charset="0"/>
                            <a:cs typeface="NikoshBAN" pitchFamily="2" charset="0"/>
                          </a:rPr>
                          <m:t>উপাত্তসমূহের সংখ্যা </m:t>
                        </m:r>
                      </m:den>
                    </m:f>
                  </m:oMath>
                </a14:m>
                <a:endParaRPr lang="en-US" sz="2800" dirty="0" smtClean="0"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978794"/>
                <a:ext cx="5521817" cy="1378040"/>
              </a:xfrm>
              <a:prstGeom prst="roundRect">
                <a:avLst/>
              </a:prstGeom>
              <a:blipFill rotWithShape="1">
                <a:blip r:embed="rId2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ounded Rectangle 7"/>
          <p:cNvSpPr/>
          <p:nvPr/>
        </p:nvSpPr>
        <p:spPr>
          <a:xfrm>
            <a:off x="1600200" y="2652780"/>
            <a:ext cx="5295900" cy="1104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 </a:t>
            </a: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২০,৩০,৪০,৫০,৩০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>
              <a:xfrm>
                <a:off x="193183" y="3913029"/>
                <a:ext cx="8760317" cy="270671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</a:t>
                </a:r>
                <a:r>
                  <a:rPr lang="en-US" sz="2800" dirty="0" err="1" smtClean="0">
                    <a:latin typeface="NikoshBAN" pitchFamily="2" charset="0"/>
                    <a:cs typeface="NikoshBAN" pitchFamily="2" charset="0"/>
                  </a:rPr>
                  <a:t>উপাত্তগুলোর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err="1" smtClean="0">
                    <a:latin typeface="NikoshBAN" pitchFamily="2" charset="0"/>
                    <a:cs typeface="NikoshBAN" pitchFamily="2" charset="0"/>
                  </a:rPr>
                  <a:t>যোগফল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=২০+৩০+৪০+৫০+৩০</a:t>
                </a:r>
              </a:p>
              <a:p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		=১৭০</a:t>
                </a:r>
              </a:p>
              <a:p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		 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2800" dirty="0" err="1" smtClean="0">
                    <a:latin typeface="NikoshBAN" pitchFamily="2" charset="0"/>
                    <a:cs typeface="NikoshBAN" pitchFamily="2" charset="0"/>
                  </a:rPr>
                  <a:t>গড়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0" i="0" dirty="0" smtClean="0">
                            <a:latin typeface="NikoshBAN" pitchFamily="2" charset="0"/>
                            <a:cs typeface="NikoshBAN" pitchFamily="2" charset="0"/>
                          </a:rPr>
                          <m:t>১৭০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0" i="0" dirty="0" smtClean="0">
                            <a:latin typeface="NikoshBAN" pitchFamily="2" charset="0"/>
                            <a:cs typeface="NikoshBAN" pitchFamily="2" charset="0"/>
                          </a:rPr>
                          <m:t>৫</m:t>
                        </m:r>
                      </m:den>
                    </m:f>
                  </m:oMath>
                </a14:m>
                <a:endParaRPr lang="en-US" sz="28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		          = ৩৪</a:t>
                </a:r>
              </a:p>
              <a:p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</a:t>
                </a:r>
                <a:r>
                  <a:rPr lang="en-US" sz="2800" dirty="0" err="1" smtClean="0">
                    <a:latin typeface="NikoshBAN" pitchFamily="2" charset="0"/>
                    <a:cs typeface="NikoshBAN" pitchFamily="2" charset="0"/>
                  </a:rPr>
                  <a:t>নির্ণেয়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err="1" smtClean="0">
                    <a:latin typeface="NikoshBAN" pitchFamily="2" charset="0"/>
                    <a:cs typeface="NikoshBAN" pitchFamily="2" charset="0"/>
                  </a:rPr>
                  <a:t>গড়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: ৩৪</a:t>
                </a:r>
              </a:p>
              <a:p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183" y="3913029"/>
                <a:ext cx="8760317" cy="2706711"/>
              </a:xfrm>
              <a:prstGeom prst="roundRect">
                <a:avLst/>
              </a:prstGeom>
              <a:blipFill rotWithShape="1">
                <a:blip r:embed="rId3"/>
                <a:stretch>
                  <a:fillRect t="-4709" b="-91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146" y="4875280"/>
            <a:ext cx="430101" cy="47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613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08338" y="2073499"/>
            <a:ext cx="7740203" cy="426290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৬ষ্ঠ</a:t>
            </a:r>
            <a:r>
              <a:rPr lang="as-IN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শ্রেণির ৩০ জন শিক্ষার্থীর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প্রাপ্ত নম্বর হলো </a:t>
            </a:r>
            <a:r>
              <a:rPr lang="as-IN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as-IN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as-IN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৪৫, ৪২, ৬০, ৬১, ৫৮, ৫৩, ৪৮, ৫২, ৫১, ৪৯, ৭৩, ৫২, ৫৭, ৭১, ৬৪, ৪৯, ৫৬, ৪৮, ৬৭,৬৩, ৭০, ৫৯, ৫৪, ৪৬, ৪৩, ৫৬, ৫৯, ৪৩, ৬৮, ৫২।</a:t>
            </a:r>
            <a:br>
              <a:rPr lang="as-IN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ক.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উপাত্তগুলোকে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উর্ধ্বক্রমে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সাজাও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খ. </a:t>
            </a:r>
            <a:r>
              <a:rPr lang="en-US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উপাত্তগুলোকে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অধঃক্রমে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সাজাও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গ. ১ম ১০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উপাত্তের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গড়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Left-Right Arrow 2"/>
          <p:cNvSpPr/>
          <p:nvPr/>
        </p:nvSpPr>
        <p:spPr>
          <a:xfrm>
            <a:off x="1674253" y="399245"/>
            <a:ext cx="6246254" cy="105606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03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3013657" y="360609"/>
            <a:ext cx="2884868" cy="953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olded Corner 2"/>
          <p:cNvSpPr/>
          <p:nvPr/>
        </p:nvSpPr>
        <p:spPr>
          <a:xfrm>
            <a:off x="3026536" y="1410237"/>
            <a:ext cx="3129567" cy="553792"/>
          </a:xfrm>
          <a:prstGeom prst="foldedCorne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১.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olded Corner 3"/>
          <p:cNvSpPr/>
          <p:nvPr/>
        </p:nvSpPr>
        <p:spPr>
          <a:xfrm>
            <a:off x="901522" y="3037269"/>
            <a:ext cx="3129567" cy="553792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২.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উপাত্ত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olded Corner 4"/>
          <p:cNvSpPr/>
          <p:nvPr/>
        </p:nvSpPr>
        <p:spPr>
          <a:xfrm>
            <a:off x="4840311" y="4031088"/>
            <a:ext cx="3129567" cy="553792"/>
          </a:xfrm>
          <a:prstGeom prst="foldedCorne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৩.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বিন্যস্ত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উপাত্ত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?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olded Corner 5"/>
          <p:cNvSpPr/>
          <p:nvPr/>
        </p:nvSpPr>
        <p:spPr>
          <a:xfrm>
            <a:off x="1326524" y="5329707"/>
            <a:ext cx="3513787" cy="1174123"/>
          </a:xfrm>
          <a:prstGeom prst="foldedCorne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৪.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গড়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। </a:t>
            </a:r>
          </a:p>
          <a:p>
            <a:pPr algn="ctr"/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8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>
            <a:off x="3131715" y="2768958"/>
            <a:ext cx="3075902" cy="1017431"/>
          </a:xfrm>
          <a:prstGeom prst="foldedCorne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: ১-৪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163650" y="1062507"/>
            <a:ext cx="5241702" cy="850006"/>
            <a:chOff x="2421228" y="360608"/>
            <a:chExt cx="5241702" cy="850006"/>
          </a:xfrm>
        </p:grpSpPr>
        <p:sp>
          <p:nvSpPr>
            <p:cNvPr id="3" name="Horizontal Scroll 2"/>
            <p:cNvSpPr/>
            <p:nvPr/>
          </p:nvSpPr>
          <p:spPr>
            <a:xfrm>
              <a:off x="2421228" y="360608"/>
              <a:ext cx="5241702" cy="850006"/>
            </a:xfrm>
            <a:prstGeom prst="horizontalScrol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বাড়ির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Folded Corner 3"/>
            <p:cNvSpPr/>
            <p:nvPr/>
          </p:nvSpPr>
          <p:spPr>
            <a:xfrm>
              <a:off x="3760634" y="508715"/>
              <a:ext cx="3129567" cy="553792"/>
            </a:xfrm>
            <a:prstGeom prst="foldedCorner">
              <a:avLst/>
            </a:prstGeom>
            <a:no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112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231" y="0"/>
            <a:ext cx="8229600" cy="1143000"/>
          </a:xfrm>
        </p:spPr>
        <p:txBody>
          <a:bodyPr>
            <a:normAutofit/>
          </a:bodyPr>
          <a:lstStyle/>
          <a:p>
            <a:r>
              <a:rPr lang="en-GB" sz="6000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utonnyOMJ" panose="01010600010101010101" pitchFamily="2" charset="0"/>
                <a:cs typeface="SutonnyOMJ" panose="01010600010101010101" pitchFamily="2" charset="0"/>
              </a:rPr>
              <a:t>সবাইকে</a:t>
            </a:r>
            <a:r>
              <a:rPr lang="en-GB" sz="6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GB" sz="6000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utonnyOMJ" panose="01010600010101010101" pitchFamily="2" charset="0"/>
                <a:cs typeface="SutonnyOMJ" panose="01010600010101010101" pitchFamily="2" charset="0"/>
              </a:rPr>
              <a:t>ধন্যবাদ</a:t>
            </a:r>
            <a:r>
              <a:rPr lang="en-GB" sz="6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endParaRPr lang="en-US" sz="6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</TotalTime>
  <Words>292</Words>
  <Application>Microsoft Office PowerPoint</Application>
  <PresentationFormat>On-screen Show (4:3)</PresentationFormat>
  <Paragraphs>67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সবাইকে স্বাগতম </vt:lpstr>
      <vt:lpstr>শিক্ষক পরিচিত </vt:lpstr>
      <vt:lpstr>পাঠ পরিচিত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সবাইকে ধন্যবাদ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সবাইকে স্বাগতম </dc:title>
  <dc:creator>WALTON</dc:creator>
  <cp:lastModifiedBy>Hossein</cp:lastModifiedBy>
  <cp:revision>130</cp:revision>
  <dcterms:modified xsi:type="dcterms:W3CDTF">2026-10-06T23:49:25Z</dcterms:modified>
</cp:coreProperties>
</file>