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6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8AD29-6266-44FA-92C4-08A6D4BD8D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2B9F78-DC98-41FA-8298-A9CD6EE6E9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438646-F1B5-4EF0-B5F7-93DF06DA96A5}"/>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5" name="Footer Placeholder 4">
            <a:extLst>
              <a:ext uri="{FF2B5EF4-FFF2-40B4-BE49-F238E27FC236}">
                <a16:creationId xmlns:a16="http://schemas.microsoft.com/office/drawing/2014/main" id="{F17C66AC-B8B2-428B-B685-5BFF12D14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3977E-219C-48DA-ADE3-E6A13EDC0947}"/>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1778765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3E82-8A41-4CE9-8024-B572781ACC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934664-90CA-4A2B-A6DB-FFEF9F2999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48A2FF-9E59-4D42-89DF-104E6AE3D3BD}"/>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5" name="Footer Placeholder 4">
            <a:extLst>
              <a:ext uri="{FF2B5EF4-FFF2-40B4-BE49-F238E27FC236}">
                <a16:creationId xmlns:a16="http://schemas.microsoft.com/office/drawing/2014/main" id="{9EF64C23-C209-4F17-A075-244E09DB2F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A69983-3DDA-422E-9DCE-BE7C8878D5A5}"/>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1125958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CBF3F-DEA5-4FFE-AC9C-24281E4D61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5F13A5-9B86-47AC-B259-D9150FAAB8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AB9056-512B-44C7-AA9F-27CACB18BF93}"/>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5" name="Footer Placeholder 4">
            <a:extLst>
              <a:ext uri="{FF2B5EF4-FFF2-40B4-BE49-F238E27FC236}">
                <a16:creationId xmlns:a16="http://schemas.microsoft.com/office/drawing/2014/main" id="{7C002BD8-7DB3-43D3-8579-D5559F6FFC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68B4B1-9B74-48F3-82A3-DA4046C102B5}"/>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3247485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7F26F-DDDD-482C-82BD-BCED2FB0BF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39DFD8-3986-444C-A563-A6237C40A54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A71BDA-AA98-4E85-9A4F-969E08462F5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7DA2B1-ACC9-4E16-9B84-A97BF067CB22}"/>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6" name="Footer Placeholder 5">
            <a:extLst>
              <a:ext uri="{FF2B5EF4-FFF2-40B4-BE49-F238E27FC236}">
                <a16:creationId xmlns:a16="http://schemas.microsoft.com/office/drawing/2014/main" id="{ACB82AB3-B207-4924-A4B1-B6D463C63C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04C0F6-965D-4711-A3E9-57E50E5BD7E6}"/>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203834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6A454-D41C-417F-9F35-1F901A6119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A1AE2E-72B9-43A2-8EA7-91218911D2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500576C-AA66-482B-99E2-EC229BCB74D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446675-B95E-4C15-9D31-8433A92570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9621E32-E6AA-40D5-83BF-198B429575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A9C669-CD33-463B-846F-4017A419DB69}"/>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8" name="Footer Placeholder 7">
            <a:extLst>
              <a:ext uri="{FF2B5EF4-FFF2-40B4-BE49-F238E27FC236}">
                <a16:creationId xmlns:a16="http://schemas.microsoft.com/office/drawing/2014/main" id="{DF34F915-074B-4C40-89FE-8B540BA157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489925-258E-4468-853E-F0790BB2FCE9}"/>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284886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D2AA1-EF27-4946-89B7-BCAEAAB217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22893E-18AE-4BF8-8217-05DFF9BBC18F}"/>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4" name="Footer Placeholder 3">
            <a:extLst>
              <a:ext uri="{FF2B5EF4-FFF2-40B4-BE49-F238E27FC236}">
                <a16:creationId xmlns:a16="http://schemas.microsoft.com/office/drawing/2014/main" id="{E0117115-6752-4C9B-AB45-AB0C7A5C23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C842F7-DF24-4C64-BAB7-959A3F662AB5}"/>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4079664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07DD7E-EFC5-4E04-826A-1B827EFD0DAE}"/>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3" name="Footer Placeholder 2">
            <a:extLst>
              <a:ext uri="{FF2B5EF4-FFF2-40B4-BE49-F238E27FC236}">
                <a16:creationId xmlns:a16="http://schemas.microsoft.com/office/drawing/2014/main" id="{53E6A292-F131-400D-A912-530012C06F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5063CB-3E33-4DD1-B135-7A6C90DC9227}"/>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2481657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DEA36-DCAF-449E-AD54-9C87B4E24D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AC94E2-F6B8-4409-BA1D-60A2E789DB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5C2F9F-4C1F-494D-B1A5-50EC74AD37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97E60C-09FD-411E-9194-1F210F6EF0C9}"/>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6" name="Footer Placeholder 5">
            <a:extLst>
              <a:ext uri="{FF2B5EF4-FFF2-40B4-BE49-F238E27FC236}">
                <a16:creationId xmlns:a16="http://schemas.microsoft.com/office/drawing/2014/main" id="{4AB0A580-9282-4B86-99EE-5E312727BB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45D87C-58D9-473B-B347-813473915944}"/>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1662075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55B7-98A9-44AC-814B-DD7A181785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B807B4-BA0F-45F5-9D48-11D27BDBF5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6513BF-F777-4CBB-AE37-BD1AF543F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F5284D8-C7CA-4024-9FA3-9E2C369DAADC}"/>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6" name="Footer Placeholder 5">
            <a:extLst>
              <a:ext uri="{FF2B5EF4-FFF2-40B4-BE49-F238E27FC236}">
                <a16:creationId xmlns:a16="http://schemas.microsoft.com/office/drawing/2014/main" id="{481BE7B9-4188-498A-975E-FAA9DFBCA5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57B248-CAD0-4D12-95BA-36DD0C489898}"/>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1182206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CA363-A287-47F2-9999-5715680D5D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00D5A4-1F44-4C03-918F-D638E051BA8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74039B-8893-416E-A9CD-BEB34D3F2BDA}"/>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5" name="Footer Placeholder 4">
            <a:extLst>
              <a:ext uri="{FF2B5EF4-FFF2-40B4-BE49-F238E27FC236}">
                <a16:creationId xmlns:a16="http://schemas.microsoft.com/office/drawing/2014/main" id="{60F65B73-0D74-495C-A61F-304D0CDEDB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9480ED-8040-4706-9045-7FE63C0C981E}"/>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610833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56CED1-7F0F-4BA4-98BE-6F2884C514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E3DF55-2E81-4697-8625-06133F3D91A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3EEED4-386B-4787-B5A9-82A7D6208055}"/>
              </a:ext>
            </a:extLst>
          </p:cNvPr>
          <p:cNvSpPr>
            <a:spLocks noGrp="1"/>
          </p:cNvSpPr>
          <p:nvPr>
            <p:ph type="dt" sz="half" idx="10"/>
          </p:nvPr>
        </p:nvSpPr>
        <p:spPr/>
        <p:txBody>
          <a:bodyPr/>
          <a:lstStyle/>
          <a:p>
            <a:fld id="{DE812575-1026-4C93-8067-7BE4AB4065E8}" type="datetimeFigureOut">
              <a:rPr lang="en-US" smtClean="0"/>
              <a:t>10/7/2026</a:t>
            </a:fld>
            <a:endParaRPr lang="en-US"/>
          </a:p>
        </p:txBody>
      </p:sp>
      <p:sp>
        <p:nvSpPr>
          <p:cNvPr id="5" name="Footer Placeholder 4">
            <a:extLst>
              <a:ext uri="{FF2B5EF4-FFF2-40B4-BE49-F238E27FC236}">
                <a16:creationId xmlns:a16="http://schemas.microsoft.com/office/drawing/2014/main" id="{E5AD0A74-0DB2-441C-82ED-41A690DC23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0B088-2F70-4461-BC35-98F35253EBDA}"/>
              </a:ext>
            </a:extLst>
          </p:cNvPr>
          <p:cNvSpPr>
            <a:spLocks noGrp="1"/>
          </p:cNvSpPr>
          <p:nvPr>
            <p:ph type="sldNum" sz="quarter" idx="12"/>
          </p:nvPr>
        </p:nvSpPr>
        <p:spPr/>
        <p:txBody>
          <a:bodyPr/>
          <a:lstStyle/>
          <a:p>
            <a:fld id="{8381F029-6DEF-48FE-9141-31C8231BD0B4}" type="slidenum">
              <a:rPr lang="en-US" smtClean="0"/>
              <a:t>‹#›</a:t>
            </a:fld>
            <a:endParaRPr lang="en-US"/>
          </a:p>
        </p:txBody>
      </p:sp>
    </p:spTree>
    <p:extLst>
      <p:ext uri="{BB962C8B-B14F-4D97-AF65-F5344CB8AC3E}">
        <p14:creationId xmlns:p14="http://schemas.microsoft.com/office/powerpoint/2010/main" val="3085110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C93D5F-36A1-4F7A-882A-EA6853012F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031844-CAAC-41DA-BE05-CE020195C7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556468-8A63-4DE9-B71B-D5A25EF9D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12575-1026-4C93-8067-7BE4AB4065E8}" type="datetimeFigureOut">
              <a:rPr lang="en-US" smtClean="0"/>
              <a:t>10/7/2026</a:t>
            </a:fld>
            <a:endParaRPr lang="en-US"/>
          </a:p>
        </p:txBody>
      </p:sp>
      <p:sp>
        <p:nvSpPr>
          <p:cNvPr id="5" name="Footer Placeholder 4">
            <a:extLst>
              <a:ext uri="{FF2B5EF4-FFF2-40B4-BE49-F238E27FC236}">
                <a16:creationId xmlns:a16="http://schemas.microsoft.com/office/drawing/2014/main" id="{15001CA6-1E94-4092-8FA0-87CD95144A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4782F2-AE43-4003-AFD2-A390872AEA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1F029-6DEF-48FE-9141-31C8231BD0B4}" type="slidenum">
              <a:rPr lang="en-US" smtClean="0"/>
              <a:t>‹#›</a:t>
            </a:fld>
            <a:endParaRPr lang="en-US"/>
          </a:p>
        </p:txBody>
      </p:sp>
    </p:spTree>
    <p:extLst>
      <p:ext uri="{BB962C8B-B14F-4D97-AF65-F5344CB8AC3E}">
        <p14:creationId xmlns:p14="http://schemas.microsoft.com/office/powerpoint/2010/main" val="1490127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skylarkeducation.com/a-little-plant/"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11EB196-3D34-4D66-9AE9-259008A6426C}"/>
              </a:ext>
            </a:extLst>
          </p:cNvPr>
          <p:cNvSpPr txBox="1"/>
          <p:nvPr/>
        </p:nvSpPr>
        <p:spPr>
          <a:xfrm>
            <a:off x="668867" y="313267"/>
            <a:ext cx="5892800" cy="2123658"/>
          </a:xfrm>
          <a:prstGeom prst="rect">
            <a:avLst/>
          </a:prstGeom>
          <a:noFill/>
        </p:spPr>
        <p:txBody>
          <a:bodyPr wrap="square" rtlCol="0">
            <a:spAutoFit/>
          </a:bodyPr>
          <a:lstStyle/>
          <a:p>
            <a:pPr algn="ctr"/>
            <a:r>
              <a:rPr lang="en-US" sz="6600" b="1" dirty="0">
                <a:solidFill>
                  <a:srgbClr val="FF0000"/>
                </a:solidFill>
                <a:latin typeface="Times New Roman" panose="02020603050405020304" pitchFamily="18" charset="0"/>
                <a:cs typeface="Times New Roman" panose="02020603050405020304" pitchFamily="18" charset="0"/>
              </a:rPr>
              <a:t>Welcome to my MMC</a:t>
            </a:r>
          </a:p>
        </p:txBody>
      </p:sp>
      <p:pic>
        <p:nvPicPr>
          <p:cNvPr id="7" name="Picture 6">
            <a:extLst>
              <a:ext uri="{FF2B5EF4-FFF2-40B4-BE49-F238E27FC236}">
                <a16:creationId xmlns:a16="http://schemas.microsoft.com/office/drawing/2014/main" id="{67AF838B-4A10-4EA2-9E1A-791B67BDC0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842519" y="521714"/>
            <a:ext cx="3782566" cy="7467604"/>
          </a:xfrm>
          <a:prstGeom prst="rect">
            <a:avLst/>
          </a:prstGeom>
        </p:spPr>
      </p:pic>
      <p:pic>
        <p:nvPicPr>
          <p:cNvPr id="9" name="Picture 8">
            <a:extLst>
              <a:ext uri="{FF2B5EF4-FFF2-40B4-BE49-F238E27FC236}">
                <a16:creationId xmlns:a16="http://schemas.microsoft.com/office/drawing/2014/main" id="{E1877F34-9553-4587-9CF4-97D56C43D8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5777" y="1"/>
            <a:ext cx="4656223" cy="6858000"/>
          </a:xfrm>
          <a:prstGeom prst="rect">
            <a:avLst/>
          </a:prstGeom>
        </p:spPr>
      </p:pic>
    </p:spTree>
    <p:extLst>
      <p:ext uri="{BB962C8B-B14F-4D97-AF65-F5344CB8AC3E}">
        <p14:creationId xmlns:p14="http://schemas.microsoft.com/office/powerpoint/2010/main" val="19916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49ED30-943D-4FB6-BED1-86569EF72F68}"/>
              </a:ext>
            </a:extLst>
          </p:cNvPr>
          <p:cNvSpPr txBox="1"/>
          <p:nvPr/>
        </p:nvSpPr>
        <p:spPr>
          <a:xfrm>
            <a:off x="205274" y="195942"/>
            <a:ext cx="6382139" cy="1015663"/>
          </a:xfrm>
          <a:prstGeom prst="rect">
            <a:avLst/>
          </a:prstGeom>
          <a:noFill/>
        </p:spPr>
        <p:txBody>
          <a:bodyPr wrap="square" rtlCol="0">
            <a:spAutoFit/>
          </a:bodyPr>
          <a:lstStyle/>
          <a:p>
            <a:r>
              <a:rPr lang="en-US" sz="6000" b="1" dirty="0">
                <a:solidFill>
                  <a:srgbClr val="00B050"/>
                </a:solidFill>
                <a:latin typeface="Times New Roman" panose="02020603050405020304" pitchFamily="18" charset="0"/>
                <a:cs typeface="Times New Roman" panose="02020603050405020304" pitchFamily="18" charset="0"/>
              </a:rPr>
              <a:t>Teacher’s Identity</a:t>
            </a:r>
          </a:p>
        </p:txBody>
      </p:sp>
      <p:pic>
        <p:nvPicPr>
          <p:cNvPr id="7" name="Picture 6">
            <a:extLst>
              <a:ext uri="{FF2B5EF4-FFF2-40B4-BE49-F238E27FC236}">
                <a16:creationId xmlns:a16="http://schemas.microsoft.com/office/drawing/2014/main" id="{9DCC80F2-04BB-465C-ABFF-F8001606C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3608"/>
            <a:ext cx="3470987" cy="3873089"/>
          </a:xfrm>
          <a:prstGeom prst="rect">
            <a:avLst/>
          </a:prstGeom>
        </p:spPr>
      </p:pic>
      <p:sp>
        <p:nvSpPr>
          <p:cNvPr id="8" name="TextBox 18">
            <a:extLst>
              <a:ext uri="{FF2B5EF4-FFF2-40B4-BE49-F238E27FC236}">
                <a16:creationId xmlns:a16="http://schemas.microsoft.com/office/drawing/2014/main" id="{4A915934-87A6-444C-A29C-3D291C51D099}"/>
              </a:ext>
            </a:extLst>
          </p:cNvPr>
          <p:cNvSpPr txBox="1"/>
          <p:nvPr/>
        </p:nvSpPr>
        <p:spPr>
          <a:xfrm>
            <a:off x="80045" y="5341628"/>
            <a:ext cx="3862763" cy="1318053"/>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r>
              <a:rPr lang="en-US" sz="2000" b="1" dirty="0">
                <a:solidFill>
                  <a:srgbClr val="000000"/>
                </a:solidFill>
                <a:latin typeface="Li Ador Noirrit Bold"/>
                <a:ea typeface="Li Ador Noirrit Bold"/>
                <a:cs typeface="Li Ador Noirrit Bold"/>
                <a:sym typeface="Li Ador Noirrit Bold"/>
              </a:rPr>
              <a:t>Md. </a:t>
            </a:r>
            <a:r>
              <a:rPr lang="en-US" sz="2000" b="1" dirty="0" err="1">
                <a:solidFill>
                  <a:srgbClr val="000000"/>
                </a:solidFill>
                <a:latin typeface="Li Ador Noirrit Bold"/>
                <a:ea typeface="Li Ador Noirrit Bold"/>
                <a:cs typeface="Li Ador Noirrit Bold"/>
                <a:sym typeface="Li Ador Noirrit Bold"/>
              </a:rPr>
              <a:t>Shahinur</a:t>
            </a:r>
            <a:r>
              <a:rPr lang="en-US" sz="2000" b="1" dirty="0">
                <a:solidFill>
                  <a:srgbClr val="000000"/>
                </a:solidFill>
                <a:latin typeface="Li Ador Noirrit Bold"/>
                <a:ea typeface="Li Ador Noirrit Bold"/>
                <a:cs typeface="Li Ador Noirrit Bold"/>
                <a:sym typeface="Li Ador Noirrit Bold"/>
              </a:rPr>
              <a:t> Rahman (Shahin)</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Assistant Headteacher</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Border Guard Public School, Khulna. </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Mob:01718-852566</a:t>
            </a:r>
          </a:p>
        </p:txBody>
      </p:sp>
      <p:pic>
        <p:nvPicPr>
          <p:cNvPr id="10" name="Picture 9">
            <a:extLst>
              <a:ext uri="{FF2B5EF4-FFF2-40B4-BE49-F238E27FC236}">
                <a16:creationId xmlns:a16="http://schemas.microsoft.com/office/drawing/2014/main" id="{0E10E527-4553-4889-888D-BC6FE5AF5C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1486" y="321674"/>
            <a:ext cx="3281433" cy="3186635"/>
          </a:xfrm>
          <a:prstGeom prst="rect">
            <a:avLst/>
          </a:prstGeom>
        </p:spPr>
      </p:pic>
      <p:sp>
        <p:nvSpPr>
          <p:cNvPr id="12" name="TextBox 11">
            <a:extLst>
              <a:ext uri="{FF2B5EF4-FFF2-40B4-BE49-F238E27FC236}">
                <a16:creationId xmlns:a16="http://schemas.microsoft.com/office/drawing/2014/main" id="{C094E3F9-B270-40B5-8633-022562260B57}"/>
              </a:ext>
            </a:extLst>
          </p:cNvPr>
          <p:cNvSpPr txBox="1"/>
          <p:nvPr/>
        </p:nvSpPr>
        <p:spPr>
          <a:xfrm>
            <a:off x="8537510" y="3631617"/>
            <a:ext cx="3365410" cy="2651752"/>
          </a:xfrm>
          <a:prstGeom prst="rect">
            <a:avLst/>
          </a:prstGeom>
          <a:solidFill>
            <a:srgbClr val="FFFF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endParaRPr lang="en-US" sz="2000" b="1" dirty="0">
              <a:solidFill>
                <a:srgbClr val="000000"/>
              </a:solidFill>
              <a:latin typeface="Li Ador Noirrit Bold"/>
              <a:ea typeface="Li Ador Noirrit Bold"/>
              <a:cs typeface="Li Ador Noirrit Bold"/>
              <a:sym typeface="Li Ador Noirrit Bold"/>
            </a:endParaRPr>
          </a:p>
          <a:p>
            <a:pPr>
              <a:lnSpc>
                <a:spcPts val="2552"/>
              </a:lnSpc>
              <a:spcBef>
                <a:spcPct val="0"/>
              </a:spcBef>
            </a:pPr>
            <a:r>
              <a:rPr lang="en-US" sz="2000" b="1" dirty="0">
                <a:solidFill>
                  <a:srgbClr val="000000"/>
                </a:solidFill>
                <a:latin typeface="Li Ador Noirrit Bold"/>
                <a:ea typeface="Li Ador Noirrit Bold"/>
                <a:cs typeface="Li Ador Noirrit Bold"/>
                <a:sym typeface="Li Ador Noirrit Bold"/>
              </a:rPr>
              <a:t>English For Today /English 1</a:t>
            </a:r>
            <a:r>
              <a:rPr lang="en-US" sz="2000" b="1" baseline="30000" dirty="0">
                <a:solidFill>
                  <a:srgbClr val="000000"/>
                </a:solidFill>
                <a:latin typeface="Li Ador Noirrit Bold"/>
                <a:ea typeface="Li Ador Noirrit Bold"/>
                <a:cs typeface="Li Ador Noirrit Bold"/>
                <a:sym typeface="Li Ador Noirrit Bold"/>
              </a:rPr>
              <a:t>st</a:t>
            </a:r>
            <a:r>
              <a:rPr lang="en-US" sz="2000" b="1" dirty="0">
                <a:solidFill>
                  <a:srgbClr val="000000"/>
                </a:solidFill>
                <a:latin typeface="Li Ador Noirrit Bold"/>
                <a:ea typeface="Li Ador Noirrit Bold"/>
                <a:cs typeface="Li Ador Noirrit Bold"/>
                <a:sym typeface="Li Ador Noirrit Bold"/>
              </a:rPr>
              <a:t> Paper</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Grade: Eight</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Unit: 2</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Lesson: 5A</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Date: 07/09/2026</a:t>
            </a:r>
          </a:p>
          <a:p>
            <a:pPr>
              <a:lnSpc>
                <a:spcPts val="2552"/>
              </a:lnSpc>
              <a:spcBef>
                <a:spcPct val="0"/>
              </a:spcBef>
            </a:pPr>
            <a:endParaRPr lang="en-US" sz="2000" dirty="0">
              <a:solidFill>
                <a:srgbClr val="000000"/>
              </a:solidFill>
              <a:latin typeface="Li Ador Noirrit Light"/>
              <a:ea typeface="Li Ador Noirrit Light"/>
              <a:cs typeface="Li Ador Noirrit Light"/>
              <a:sym typeface="Li Ador Noirrit Light"/>
            </a:endParaRPr>
          </a:p>
        </p:txBody>
      </p:sp>
      <p:pic>
        <p:nvPicPr>
          <p:cNvPr id="14" name="Picture 13">
            <a:extLst>
              <a:ext uri="{FF2B5EF4-FFF2-40B4-BE49-F238E27FC236}">
                <a16:creationId xmlns:a16="http://schemas.microsoft.com/office/drawing/2014/main" id="{DB9C1129-09F8-4A41-84F1-1F57BFDD81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5919" y="1211605"/>
            <a:ext cx="4414310" cy="5646395"/>
          </a:xfrm>
          <a:prstGeom prst="rect">
            <a:avLst/>
          </a:prstGeom>
        </p:spPr>
      </p:pic>
    </p:spTree>
    <p:extLst>
      <p:ext uri="{BB962C8B-B14F-4D97-AF65-F5344CB8AC3E}">
        <p14:creationId xmlns:p14="http://schemas.microsoft.com/office/powerpoint/2010/main" val="259406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F5B1BD0-C969-48A9-984D-FB816A43689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5">
            <a:extLst>
              <a:ext uri="{FF2B5EF4-FFF2-40B4-BE49-F238E27FC236}">
                <a16:creationId xmlns:a16="http://schemas.microsoft.com/office/drawing/2014/main" id="{AC39EF70-172A-4027-A876-D4D4DAA29DB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E96424B-7D24-4DC6-923F-405500D61609}"/>
              </a:ext>
            </a:extLst>
          </p:cNvPr>
          <p:cNvSpPr>
            <a:spLocks noChangeArrowheads="1"/>
          </p:cNvSpPr>
          <p:nvPr/>
        </p:nvSpPr>
        <p:spPr bwMode="auto">
          <a:xfrm>
            <a:off x="541176" y="536254"/>
            <a:ext cx="6008914"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Little Plant</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 the heart of a seed </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Flora &amp; Fauna</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Buried deep, so deep,</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dear little plant       </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Lay fast asleep.</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“Wake!” said the voice</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Of the rain drops bright.</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The little plant heard.</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And rose to see</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What the wonderful</a:t>
            </a:r>
            <a:endParaRPr kumimoji="0" lang="en-US" altLang="en-US" sz="2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Outside world might be.</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Text Box 1">
            <a:extLst>
              <a:ext uri="{FF2B5EF4-FFF2-40B4-BE49-F238E27FC236}">
                <a16:creationId xmlns:a16="http://schemas.microsoft.com/office/drawing/2014/main" id="{1054D7C1-DF34-469D-90BE-52B3BF881EF9}"/>
              </a:ext>
            </a:extLst>
          </p:cNvPr>
          <p:cNvSpPr txBox="1">
            <a:spLocks noChangeArrowheads="1"/>
          </p:cNvSpPr>
          <p:nvPr/>
        </p:nvSpPr>
        <p:spPr bwMode="auto">
          <a:xfrm>
            <a:off x="4693297" y="685542"/>
            <a:ext cx="6802017" cy="5262979"/>
          </a:xfrm>
          <a:prstGeom prst="rect">
            <a:avLst/>
          </a:prstGeom>
          <a:noFill/>
          <a:ln w="6350">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err="1">
                <a:ln>
                  <a:noFill/>
                </a:ln>
                <a:solidFill>
                  <a:schemeClr val="tx1"/>
                </a:solidFill>
                <a:effectLst/>
                <a:latin typeface="SutonnyMJ" pitchFamily="2" charset="0"/>
                <a:cs typeface="SutonnyOMJ" panose="01010600010101010101" pitchFamily="2" charset="0"/>
              </a:rPr>
              <a:t>G</a:t>
            </a:r>
            <a:r>
              <a:rPr kumimoji="0" lang="en-US" altLang="en-US" sz="4400" b="1"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কটি</a:t>
            </a:r>
            <a:r>
              <a:rPr kumimoji="0" lang="en-US" altLang="en-US" sz="44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4400" b="1"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ছোট</a:t>
            </a:r>
            <a:r>
              <a:rPr kumimoji="0" lang="en-US" altLang="en-US" sz="44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4400" b="1"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গাছ</a:t>
            </a:r>
            <a:endParaRPr kumimoji="0" lang="en-US" altLang="en-US" sz="44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একটি</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বীজের</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হৃদয়ে</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গভীর</a:t>
            </a:r>
            <a:r>
              <a:rPr kumimoji="0" lang="en-US" altLang="en-US" sz="2800" b="0" i="0"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খুব</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গভীরে</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একটি</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প্রিয়</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ছোট</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গাছ</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ছিল</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ঘুমিয়ে</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চুপচাপ</a:t>
            </a:r>
            <a:r>
              <a:rPr kumimoji="0" lang="en-US" altLang="en-US" sz="2800" b="0" i="0"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a:t>
            </a:r>
            <a:endPar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জাগো</a:t>
            </a:r>
            <a:r>
              <a:rPr kumimoji="0" lang="en-US" altLang="en-US" sz="2800" b="0" i="0"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বলল</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কণ্ঠস্বর</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উজ্জ্বল</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বৃষ্টির</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ফোঁটা</a:t>
            </a:r>
            <a:r>
              <a:rPr kumimoji="0" lang="en-US" altLang="en-US" sz="2800" b="0" i="0"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ছোট</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গাছটি</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শুনল</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সেই</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ডাকে</a:t>
            </a:r>
            <a:r>
              <a:rPr kumimoji="0" lang="en-US" altLang="en-US" sz="2800" b="0" i="0"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আর</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উঠে</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এল</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দেখতে</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বাহিরের</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আশ্চর্য</a:t>
            </a:r>
            <a:b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b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দুনিয়াটি</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কেমন</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হতে</a:t>
            </a:r>
            <a:r>
              <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 </a:t>
            </a:r>
            <a:r>
              <a:rPr kumimoji="0" lang="en-US" altLang="en-US" sz="2800" b="0" i="0" u="none" strike="noStrike" cap="none" normalizeH="0" baseline="0" dirty="0" err="1">
                <a:ln>
                  <a:noFill/>
                </a:ln>
                <a:solidFill>
                  <a:schemeClr val="tx1"/>
                </a:solidFill>
                <a:effectLst/>
                <a:latin typeface="SutonnyOMJ" panose="01010600010101010101" pitchFamily="2" charset="0"/>
                <a:cs typeface="SutonnyOMJ" panose="01010600010101010101" pitchFamily="2" charset="0"/>
              </a:rPr>
              <a:t>পারে</a:t>
            </a:r>
            <a:r>
              <a:rPr kumimoji="0" lang="en-US" altLang="en-US" sz="2800" b="0" i="0" u="none" strike="noStrike" cap="none" normalizeH="0" baseline="0" dirty="0">
                <a:ln>
                  <a:noFill/>
                </a:ln>
                <a:solidFill>
                  <a:schemeClr val="tx1"/>
                </a:solidFill>
                <a:effectLst/>
                <a:latin typeface="SutonnyOMJ" panose="01010600010101010101" pitchFamily="2" charset="0"/>
                <a:cs typeface="SutonnyOMJ" panose="01010600010101010101" pitchFamily="2" charset="0"/>
              </a:rPr>
              <a:t>।</a:t>
            </a:r>
            <a:endParaRPr kumimoji="0" lang="en-US" altLang="en-US" sz="2800" b="0" i="1" u="none" strike="noStrike" cap="none" normalizeH="0" baseline="0" dirty="0">
              <a:ln>
                <a:noFill/>
              </a:ln>
              <a:solidFill>
                <a:schemeClr val="tx1"/>
              </a:solidFill>
              <a:effectLst/>
              <a:latin typeface="SutonnyOMJ" panose="01010600010101010101" pitchFamily="2" charset="0"/>
              <a:cs typeface="SutonnyOMJ" panose="01010600010101010101"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8376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DFAA2D-0227-4022-81E0-DDA319960E7E}"/>
              </a:ext>
            </a:extLst>
          </p:cNvPr>
          <p:cNvSpPr/>
          <p:nvPr/>
        </p:nvSpPr>
        <p:spPr>
          <a:xfrm>
            <a:off x="301689" y="228306"/>
            <a:ext cx="11588621" cy="5078313"/>
          </a:xfrm>
          <a:prstGeom prst="rect">
            <a:avLst/>
          </a:prstGeom>
        </p:spPr>
        <p:txBody>
          <a:bodyPr wrap="square">
            <a:spAutoFit/>
          </a:bodyPr>
          <a:lstStyle/>
          <a:p>
            <a:pPr algn="just"/>
            <a:r>
              <a:rPr lang="en-US" sz="3600" b="1" dirty="0">
                <a:latin typeface="Times New Roman" panose="02020603050405020304" pitchFamily="18" charset="0"/>
                <a:ea typeface="Times New Roman" panose="02020603050405020304" pitchFamily="18" charset="0"/>
                <a:cs typeface="Times New Roman" panose="02020603050405020304" pitchFamily="18" charset="0"/>
              </a:rPr>
              <a:t>Summary: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The poem tells the story of a tiny plant hidden deep inside a seed. It lies asleep, unaware of the outside world. One day, the bright raindrops call out to it. The little plant hears the voice and awakens. It rises up to see the wonders of the world beyond the </a:t>
            </a:r>
            <a:r>
              <a:rPr lang="en-US" sz="3600" i="1"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 soil</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3600" b="1" u="sng"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endParaRPr lang="en-US" sz="3600" u="sng"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r>
              <a:rPr lang="en-US" sz="3600" b="1"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সারাংশ</a:t>
            </a:r>
            <a:r>
              <a:rPr lang="en-US" sz="3600" b="1"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এই</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কবিতায়</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একটি</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ছোট</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গাছের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কথা</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বলা</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হয়েছে</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যা</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একটি</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বীজের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গভীরে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লুকিয়ে</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ঘুমিয়ে</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ছিল</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বাইরের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জগত</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সম্পর্কে</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তার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কোনো</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ধারণা</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ছিল</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না</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একদিন</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উজ্জ্বল</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বৃষ্টির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ফোঁটা</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তাকে</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ডেকে</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তোলে</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ছোট</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গাছটি</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সেই</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ডাক</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শুনে</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জেগে</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ওঠে</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তারপর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সে</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মাটির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বাইরে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উঠে</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আশ্চর্য</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সুন্দর</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পৃথিবীকে</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দেখতে</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r>
              <a:rPr lang="en-US" sz="3600" dirty="0" err="1">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চায়</a:t>
            </a:r>
            <a:r>
              <a:rPr lang="en-US" sz="3600" dirty="0">
                <a:latin typeface="SutonnyOMJ" panose="01010600010101010101" pitchFamily="2" charset="0"/>
                <a:ea typeface="Times New Roman" panose="02020603050405020304" pitchFamily="18" charset="0"/>
                <a:cs typeface="SutonnyOMJ" panose="01010600010101010101" pitchFamily="2" charset="0"/>
                <a:hlinkClick r:id="rId2">
                  <a:extLst>
                    <a:ext uri="{A12FA001-AC4F-418D-AE19-62706E023703}">
                      <ahyp:hlinkClr xmlns:ahyp="http://schemas.microsoft.com/office/drawing/2018/hyperlinkcolor" val="tx"/>
                    </a:ext>
                  </a:extLst>
                </a:hlinkClick>
              </a:rPr>
              <a:t>। </a:t>
            </a:r>
            <a:endParaRPr lang="en-US" sz="3600" dirty="0">
              <a:latin typeface="SutonnyOMJ" panose="01010600010101010101" pitchFamily="2" charset="0"/>
              <a:cs typeface="SutonnyOMJ" panose="01010600010101010101" pitchFamily="2" charset="0"/>
            </a:endParaRPr>
          </a:p>
        </p:txBody>
      </p:sp>
      <p:pic>
        <p:nvPicPr>
          <p:cNvPr id="4" name="Picture 3">
            <a:extLst>
              <a:ext uri="{FF2B5EF4-FFF2-40B4-BE49-F238E27FC236}">
                <a16:creationId xmlns:a16="http://schemas.microsoft.com/office/drawing/2014/main" id="{ED62CAEE-B9D0-4D28-A303-BB14926198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7266" y="4571999"/>
            <a:ext cx="2671233" cy="2449119"/>
          </a:xfrm>
          <a:prstGeom prst="rect">
            <a:avLst/>
          </a:prstGeom>
        </p:spPr>
      </p:pic>
    </p:spTree>
    <p:extLst>
      <p:ext uri="{BB962C8B-B14F-4D97-AF65-F5344CB8AC3E}">
        <p14:creationId xmlns:p14="http://schemas.microsoft.com/office/powerpoint/2010/main" val="2373291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1FDCE8-8D55-4548-89C0-FAF81D6678F1}"/>
              </a:ext>
            </a:extLst>
          </p:cNvPr>
          <p:cNvSpPr/>
          <p:nvPr/>
        </p:nvSpPr>
        <p:spPr>
          <a:xfrm>
            <a:off x="427566" y="126706"/>
            <a:ext cx="11336867" cy="5078313"/>
          </a:xfrm>
          <a:prstGeom prst="rect">
            <a:avLst/>
          </a:prstGeom>
        </p:spPr>
        <p:txBody>
          <a:bodyPr wrap="square">
            <a:spAutoFit/>
          </a:bodyPr>
          <a:lstStyle/>
          <a:p>
            <a:pPr algn="just"/>
            <a:r>
              <a:rPr lang="en-US" sz="3600" b="1" dirty="0">
                <a:latin typeface="Times New Roman" panose="02020603050405020304" pitchFamily="18" charset="0"/>
                <a:ea typeface="Times New Roman" panose="02020603050405020304" pitchFamily="18" charset="0"/>
              </a:rPr>
              <a:t>Theme: </a:t>
            </a:r>
            <a:r>
              <a:rPr lang="en-US" sz="3600" dirty="0">
                <a:latin typeface="Times New Roman" panose="02020603050405020304" pitchFamily="18" charset="0"/>
                <a:ea typeface="Times New Roman" panose="02020603050405020304" pitchFamily="18" charset="0"/>
              </a:rPr>
              <a:t>The poem illustrates the miracle of growth and awakening in nature. It symbolizes the journey of life beginning from a small, hidden place and being encouraged by natural forces like rain. The message is one of hope, discovery, and the beauty of new beginnings.</a:t>
            </a:r>
            <a:endParaRPr lang="en-US" sz="3200" dirty="0">
              <a:effectLst/>
              <a:latin typeface="Times New Roman" panose="02020603050405020304" pitchFamily="18" charset="0"/>
              <a:ea typeface="Times New Roman" panose="02020603050405020304" pitchFamily="18" charset="0"/>
            </a:endParaRPr>
          </a:p>
          <a:p>
            <a:pPr algn="just"/>
            <a:r>
              <a:rPr lang="en-US" sz="3600" b="1" dirty="0">
                <a:latin typeface="SutonnyOMJ" panose="01010600010101010101" pitchFamily="2" charset="0"/>
                <a:ea typeface="Times New Roman" panose="02020603050405020304" pitchFamily="18" charset="0"/>
              </a:rPr>
              <a:t> </a:t>
            </a:r>
            <a:endParaRPr lang="en-US" sz="3200" dirty="0">
              <a:effectLst/>
              <a:latin typeface="SutonnyOMJ" panose="01010600010101010101" pitchFamily="2" charset="0"/>
              <a:ea typeface="Times New Roman" panose="02020603050405020304" pitchFamily="18" charset="0"/>
              <a:cs typeface="SutonnyOMJ" panose="01010600010101010101" pitchFamily="2" charset="0"/>
            </a:endParaRPr>
          </a:p>
          <a:p>
            <a:pPr algn="just"/>
            <a:r>
              <a:rPr lang="en-US" sz="3600" b="1" dirty="0" err="1">
                <a:latin typeface="SutonnyOMJ" panose="01010600010101010101" pitchFamily="2" charset="0"/>
                <a:ea typeface="Times New Roman" panose="02020603050405020304" pitchFamily="18" charset="0"/>
                <a:cs typeface="SutonnyOMJ" panose="01010600010101010101" pitchFamily="2" charset="0"/>
              </a:rPr>
              <a:t>থিম</a:t>
            </a:r>
            <a:r>
              <a:rPr lang="en-US" sz="3600" b="1"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এই</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কবিতাটি</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প্রকৃতির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জাগরণ</a:t>
            </a:r>
            <a:r>
              <a:rPr lang="en-US" sz="3600" dirty="0">
                <a:latin typeface="SutonnyOMJ" panose="01010600010101010101" pitchFamily="2" charset="0"/>
                <a:ea typeface="Times New Roman" panose="02020603050405020304" pitchFamily="18" charset="0"/>
                <a:cs typeface="SutonnyOMJ" panose="01010600010101010101" pitchFamily="2" charset="0"/>
              </a:rPr>
              <a:t> ও </a:t>
            </a:r>
            <a:r>
              <a:rPr lang="en-US" sz="3600" dirty="0" err="1">
                <a:latin typeface="SutonnyOMJ" panose="01010600010101010101" pitchFamily="2" charset="0"/>
                <a:ea typeface="Times New Roman" panose="02020603050405020304" pitchFamily="18" charset="0"/>
                <a:cs typeface="SutonnyOMJ" panose="01010600010101010101" pitchFamily="2" charset="0"/>
              </a:rPr>
              <a:t>বৃদ্ধির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আশ্চর্য</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ঘটনাকে</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তুলে</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ধরে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এটি</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একটি</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ছোট</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বীজ</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থেকে</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জীবনের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সূচনা</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এবং</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বৃষ্টির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আহ্বানে</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তার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জাগরণের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প্রতীক</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কবিতাটি</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আশা</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আবিষ্কার</a:t>
            </a:r>
            <a:r>
              <a:rPr lang="en-US" sz="3600" dirty="0">
                <a:latin typeface="SutonnyOMJ" panose="01010600010101010101" pitchFamily="2" charset="0"/>
                <a:ea typeface="Times New Roman" panose="02020603050405020304" pitchFamily="18" charset="0"/>
                <a:cs typeface="SutonnyOMJ" panose="01010600010101010101" pitchFamily="2" charset="0"/>
              </a:rPr>
              <a:t> ও </a:t>
            </a:r>
            <a:r>
              <a:rPr lang="en-US" sz="3600" dirty="0" err="1">
                <a:latin typeface="SutonnyOMJ" panose="01010600010101010101" pitchFamily="2" charset="0"/>
                <a:ea typeface="Times New Roman" panose="02020603050405020304" pitchFamily="18" charset="0"/>
                <a:cs typeface="SutonnyOMJ" panose="01010600010101010101" pitchFamily="2" charset="0"/>
              </a:rPr>
              <a:t>নতুন</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শুরুর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সৌন্দর্যের</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বার্তা</a:t>
            </a:r>
            <a:r>
              <a:rPr lang="en-US" sz="3600" dirty="0">
                <a:latin typeface="SutonnyOMJ" panose="01010600010101010101" pitchFamily="2" charset="0"/>
                <a:ea typeface="Times New Roman" panose="02020603050405020304" pitchFamily="18" charset="0"/>
                <a:cs typeface="SutonnyOMJ" panose="01010600010101010101" pitchFamily="2" charset="0"/>
              </a:rPr>
              <a:t> </a:t>
            </a:r>
            <a:r>
              <a:rPr lang="en-US" sz="3600" dirty="0" err="1">
                <a:latin typeface="SutonnyOMJ" panose="01010600010101010101" pitchFamily="2" charset="0"/>
                <a:ea typeface="Times New Roman" panose="02020603050405020304" pitchFamily="18" charset="0"/>
                <a:cs typeface="SutonnyOMJ" panose="01010600010101010101" pitchFamily="2" charset="0"/>
              </a:rPr>
              <a:t>দেয়</a:t>
            </a:r>
            <a:r>
              <a:rPr lang="en-US" sz="3600" dirty="0">
                <a:latin typeface="SutonnyOMJ" panose="01010600010101010101" pitchFamily="2" charset="0"/>
                <a:ea typeface="Times New Roman" panose="02020603050405020304" pitchFamily="18" charset="0"/>
                <a:cs typeface="SutonnyOMJ" panose="01010600010101010101" pitchFamily="2" charset="0"/>
              </a:rPr>
              <a:t>।</a:t>
            </a:r>
            <a:endParaRPr lang="en-US" sz="3200" dirty="0">
              <a:effectLst/>
              <a:latin typeface="SutonnyOMJ" panose="01010600010101010101" pitchFamily="2" charset="0"/>
              <a:ea typeface="Times New Roman" panose="02020603050405020304" pitchFamily="18" charset="0"/>
              <a:cs typeface="SutonnyOMJ" panose="01010600010101010101" pitchFamily="2" charset="0"/>
            </a:endParaRPr>
          </a:p>
        </p:txBody>
      </p:sp>
      <p:pic>
        <p:nvPicPr>
          <p:cNvPr id="4" name="Picture 3">
            <a:extLst>
              <a:ext uri="{FF2B5EF4-FFF2-40B4-BE49-F238E27FC236}">
                <a16:creationId xmlns:a16="http://schemas.microsoft.com/office/drawing/2014/main" id="{0E61B4D4-8AD2-4A25-8C50-73EC84A41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2033" y="4487332"/>
            <a:ext cx="3060700" cy="2518833"/>
          </a:xfrm>
          <a:prstGeom prst="rect">
            <a:avLst/>
          </a:prstGeom>
        </p:spPr>
      </p:pic>
    </p:spTree>
    <p:extLst>
      <p:ext uri="{BB962C8B-B14F-4D97-AF65-F5344CB8AC3E}">
        <p14:creationId xmlns:p14="http://schemas.microsoft.com/office/powerpoint/2010/main" val="399700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3E77D3-BF91-4D7D-9EF6-2B9867796374}"/>
              </a:ext>
            </a:extLst>
          </p:cNvPr>
          <p:cNvSpPr/>
          <p:nvPr/>
        </p:nvSpPr>
        <p:spPr>
          <a:xfrm>
            <a:off x="3217332" y="71785"/>
            <a:ext cx="5723467" cy="593304"/>
          </a:xfrm>
          <a:prstGeom prst="rect">
            <a:avLst/>
          </a:prstGeom>
        </p:spPr>
        <p:txBody>
          <a:bodyPr wrap="square">
            <a:spAutoFit/>
          </a:bodyPr>
          <a:lstStyle/>
          <a:p>
            <a:pPr algn="ctr">
              <a:lnSpc>
                <a:spcPct val="107000"/>
              </a:lnSpc>
            </a:pPr>
            <a:r>
              <a:rPr lang="en-US" sz="3200" b="1" kern="1800" dirty="0">
                <a:latin typeface="Times New Roman" panose="02020603050405020304" pitchFamily="18" charset="0"/>
                <a:ea typeface="Times New Roman" panose="02020603050405020304" pitchFamily="18" charset="0"/>
                <a:cs typeface="Times New Roman" panose="02020603050405020304" pitchFamily="18" charset="0"/>
              </a:rPr>
              <a:t>Vocabulary Box: A Little Plant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92370864-DD76-45FD-9223-E4CDDB767BC9}"/>
              </a:ext>
            </a:extLst>
          </p:cNvPr>
          <p:cNvGraphicFramePr>
            <a:graphicFrameLocks noGrp="1"/>
          </p:cNvGraphicFramePr>
          <p:nvPr>
            <p:extLst>
              <p:ext uri="{D42A27DB-BD31-4B8C-83A1-F6EECF244321}">
                <p14:modId xmlns:p14="http://schemas.microsoft.com/office/powerpoint/2010/main" val="681414103"/>
              </p:ext>
            </p:extLst>
          </p:nvPr>
        </p:nvGraphicFramePr>
        <p:xfrm>
          <a:off x="431800" y="831500"/>
          <a:ext cx="11074400" cy="5954715"/>
        </p:xfrm>
        <a:graphic>
          <a:graphicData uri="http://schemas.openxmlformats.org/drawingml/2006/table">
            <a:tbl>
              <a:tblPr firstRow="1" firstCol="1" bandRow="1">
                <a:tableStyleId>{5C22544A-7EE6-4342-B048-85BDC9FD1C3A}</a:tableStyleId>
              </a:tblPr>
              <a:tblGrid>
                <a:gridCol w="3776134">
                  <a:extLst>
                    <a:ext uri="{9D8B030D-6E8A-4147-A177-3AD203B41FA5}">
                      <a16:colId xmlns:a16="http://schemas.microsoft.com/office/drawing/2014/main" val="2272230305"/>
                    </a:ext>
                  </a:extLst>
                </a:gridCol>
                <a:gridCol w="2281657">
                  <a:extLst>
                    <a:ext uri="{9D8B030D-6E8A-4147-A177-3AD203B41FA5}">
                      <a16:colId xmlns:a16="http://schemas.microsoft.com/office/drawing/2014/main" val="883333290"/>
                    </a:ext>
                  </a:extLst>
                </a:gridCol>
                <a:gridCol w="2469391">
                  <a:extLst>
                    <a:ext uri="{9D8B030D-6E8A-4147-A177-3AD203B41FA5}">
                      <a16:colId xmlns:a16="http://schemas.microsoft.com/office/drawing/2014/main" val="117068074"/>
                    </a:ext>
                  </a:extLst>
                </a:gridCol>
                <a:gridCol w="2547218">
                  <a:extLst>
                    <a:ext uri="{9D8B030D-6E8A-4147-A177-3AD203B41FA5}">
                      <a16:colId xmlns:a16="http://schemas.microsoft.com/office/drawing/2014/main" val="252804338"/>
                    </a:ext>
                  </a:extLst>
                </a:gridCol>
              </a:tblGrid>
              <a:tr h="0">
                <a:tc>
                  <a:txBody>
                    <a:bodyPr/>
                    <a:lstStyle/>
                    <a:p>
                      <a:pPr marL="0" marR="0" algn="ctr">
                        <a:lnSpc>
                          <a:spcPct val="107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Words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4000">
                          <a:effectLst/>
                          <a:latin typeface="Times New Roman" panose="02020603050405020304" pitchFamily="18" charset="0"/>
                          <a:cs typeface="Times New Roman" panose="02020603050405020304" pitchFamily="18" charset="0"/>
                        </a:rPr>
                        <a:t>Bangla</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4000">
                          <a:effectLst/>
                          <a:latin typeface="Times New Roman" panose="02020603050405020304" pitchFamily="18" charset="0"/>
                          <a:cs typeface="Times New Roman" panose="02020603050405020304" pitchFamily="18" charset="0"/>
                        </a:rPr>
                        <a:t>Synonyms</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4000" dirty="0">
                          <a:effectLst/>
                          <a:latin typeface="Times New Roman" panose="02020603050405020304" pitchFamily="18" charset="0"/>
                          <a:cs typeface="Times New Roman" panose="02020603050405020304" pitchFamily="18" charset="0"/>
                        </a:rPr>
                        <a:t>Antonyms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987637134"/>
                  </a:ext>
                </a:extLst>
              </a:tr>
              <a:tr h="0">
                <a:tc>
                  <a:txBody>
                    <a:bodyPr/>
                    <a:lstStyle/>
                    <a:p>
                      <a:pPr marL="0" marR="0" algn="just">
                        <a:lnSpc>
                          <a:spcPct val="107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Heart (noun)</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কেন্দ্র</a:t>
                      </a:r>
                      <a:r>
                        <a:rPr lang="en-US" sz="2800" dirty="0">
                          <a:effectLst/>
                          <a:latin typeface="SutonnyOMJ" panose="01010600010101010101" pitchFamily="2" charset="0"/>
                          <a:cs typeface="SutonnyOMJ" panose="01010600010101010101" pitchFamily="2" charset="0"/>
                        </a:rPr>
                        <a:t>, </a:t>
                      </a:r>
                      <a:r>
                        <a:rPr lang="en-US" sz="2800" dirty="0" err="1">
                          <a:effectLst/>
                          <a:latin typeface="SutonnyOMJ" panose="01010600010101010101" pitchFamily="2" charset="0"/>
                          <a:cs typeface="SutonnyOMJ" panose="01010600010101010101" pitchFamily="2" charset="0"/>
                        </a:rPr>
                        <a:t>হৃদয়</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core, center</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edge, surface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95689642"/>
                  </a:ext>
                </a:extLst>
              </a:tr>
              <a:tr h="0">
                <a:tc>
                  <a:txBody>
                    <a:bodyPr/>
                    <a:lstStyle/>
                    <a:p>
                      <a:pPr marL="0" marR="0" algn="just">
                        <a:lnSpc>
                          <a:spcPct val="107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Seed (noun)</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বীজ</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grain, kernel</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a:effectLst/>
                          <a:latin typeface="Times New Roman" panose="02020603050405020304" pitchFamily="18" charset="0"/>
                          <a:cs typeface="Times New Roman" panose="02020603050405020304" pitchFamily="18" charset="0"/>
                        </a:rPr>
                        <a:t>fruit (in contrast)</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445889186"/>
                  </a:ext>
                </a:extLst>
              </a:tr>
              <a:tr h="0">
                <a:tc>
                  <a:txBody>
                    <a:bodyPr/>
                    <a:lstStyle/>
                    <a:p>
                      <a:pPr marL="0" marR="0" algn="just">
                        <a:lnSpc>
                          <a:spcPct val="107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Buried (verb/ adjective)</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গভীরে</a:t>
                      </a:r>
                      <a:r>
                        <a:rPr lang="en-US" sz="2800" dirty="0">
                          <a:effectLst/>
                          <a:latin typeface="SutonnyOMJ" panose="01010600010101010101" pitchFamily="2" charset="0"/>
                          <a:cs typeface="SutonnyOMJ" panose="01010600010101010101" pitchFamily="2" charset="0"/>
                        </a:rPr>
                        <a:t> </a:t>
                      </a:r>
                      <a:r>
                        <a:rPr lang="en-US" sz="2800" dirty="0" err="1">
                          <a:effectLst/>
                          <a:latin typeface="SutonnyOMJ" panose="01010600010101010101" pitchFamily="2" charset="0"/>
                          <a:cs typeface="SutonnyOMJ" panose="01010600010101010101" pitchFamily="2" charset="0"/>
                        </a:rPr>
                        <a:t>পুঁতে</a:t>
                      </a:r>
                      <a:r>
                        <a:rPr lang="en-US" sz="2800" dirty="0">
                          <a:effectLst/>
                          <a:latin typeface="SutonnyOMJ" panose="01010600010101010101" pitchFamily="2" charset="0"/>
                          <a:cs typeface="SutonnyOMJ" panose="01010600010101010101" pitchFamily="2" charset="0"/>
                        </a:rPr>
                        <a:t> </a:t>
                      </a:r>
                      <a:r>
                        <a:rPr lang="en-US" sz="2800" dirty="0" err="1">
                          <a:effectLst/>
                          <a:latin typeface="SutonnyOMJ" panose="01010600010101010101" pitchFamily="2" charset="0"/>
                          <a:cs typeface="SutonnyOMJ" panose="01010600010101010101" pitchFamily="2" charset="0"/>
                        </a:rPr>
                        <a:t>রাখা</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hidden, covered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exposed, revealed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02051763"/>
                  </a:ext>
                </a:extLst>
              </a:tr>
              <a:tr h="0">
                <a:tc>
                  <a:txBody>
                    <a:bodyPr/>
                    <a:lstStyle/>
                    <a:p>
                      <a:pPr marL="0" marR="0" algn="just">
                        <a:lnSpc>
                          <a:spcPct val="107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Deep (adjective/ adverb)</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গভীর</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profound, far down</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shallow</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599735764"/>
                  </a:ext>
                </a:extLst>
              </a:tr>
              <a:tr h="0">
                <a:tc>
                  <a:txBody>
                    <a:bodyPr/>
                    <a:lstStyle/>
                    <a:p>
                      <a:pPr marL="0" marR="0" algn="just">
                        <a:lnSpc>
                          <a:spcPct val="107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Dear (adjective)</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প্রিয়</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beloved, sweet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hated, disliked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282651748"/>
                  </a:ext>
                </a:extLst>
              </a:tr>
              <a:tr h="0">
                <a:tc>
                  <a:txBody>
                    <a:bodyPr/>
                    <a:lstStyle/>
                    <a:p>
                      <a:pPr marL="0" marR="0" algn="just">
                        <a:lnSpc>
                          <a:spcPct val="107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Lay (verb – past of lie)</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শুয়ে</a:t>
                      </a:r>
                      <a:r>
                        <a:rPr lang="en-US" sz="2800" dirty="0">
                          <a:effectLst/>
                          <a:latin typeface="SutonnyOMJ" panose="01010600010101010101" pitchFamily="2" charset="0"/>
                          <a:cs typeface="SutonnyOMJ" panose="01010600010101010101" pitchFamily="2" charset="0"/>
                        </a:rPr>
                        <a:t> </a:t>
                      </a:r>
                      <a:r>
                        <a:rPr lang="en-US" sz="2800" dirty="0" err="1">
                          <a:effectLst/>
                          <a:latin typeface="SutonnyOMJ" panose="01010600010101010101" pitchFamily="2" charset="0"/>
                          <a:cs typeface="SutonnyOMJ" panose="01010600010101010101" pitchFamily="2" charset="0"/>
                        </a:rPr>
                        <a:t>ছিল</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rested, reclined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stood, rose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977792847"/>
                  </a:ext>
                </a:extLst>
              </a:tr>
              <a:tr h="0">
                <a:tc>
                  <a:txBody>
                    <a:bodyPr/>
                    <a:lstStyle/>
                    <a:p>
                      <a:pPr marL="0" marR="0" algn="just">
                        <a:lnSpc>
                          <a:spcPct val="107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Asleep (adjective)</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ঘুমন্ত</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sleeping, dozing</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awake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32536544"/>
                  </a:ext>
                </a:extLst>
              </a:tr>
              <a:tr h="0">
                <a:tc>
                  <a:txBody>
                    <a:bodyPr/>
                    <a:lstStyle/>
                    <a:p>
                      <a:pPr marL="0" marR="0" algn="just">
                        <a:lnSpc>
                          <a:spcPct val="107000"/>
                        </a:lnSpc>
                        <a:spcBef>
                          <a:spcPts val="0"/>
                        </a:spcBef>
                        <a:spcAft>
                          <a:spcPts val="0"/>
                        </a:spcAft>
                      </a:pPr>
                      <a:r>
                        <a:rPr lang="en-US" sz="2800" b="0" dirty="0">
                          <a:solidFill>
                            <a:schemeClr val="tx1"/>
                          </a:solidFill>
                          <a:effectLst/>
                          <a:latin typeface="Times New Roman" panose="02020603050405020304" pitchFamily="18" charset="0"/>
                          <a:cs typeface="Times New Roman" panose="02020603050405020304" pitchFamily="18" charset="0"/>
                        </a:rPr>
                        <a:t>Wake (verb)</a:t>
                      </a:r>
                      <a:endParaRPr lang="en-US"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err="1">
                          <a:effectLst/>
                          <a:latin typeface="SutonnyOMJ" panose="01010600010101010101" pitchFamily="2" charset="0"/>
                          <a:cs typeface="SutonnyOMJ" panose="01010600010101010101" pitchFamily="2" charset="0"/>
                        </a:rPr>
                        <a:t>জাগো</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rise, awaken</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sleep, doze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033403458"/>
                  </a:ext>
                </a:extLst>
              </a:tr>
            </a:tbl>
          </a:graphicData>
        </a:graphic>
      </p:graphicFrame>
    </p:spTree>
    <p:extLst>
      <p:ext uri="{BB962C8B-B14F-4D97-AF65-F5344CB8AC3E}">
        <p14:creationId xmlns:p14="http://schemas.microsoft.com/office/powerpoint/2010/main" val="867108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CAE9F1-9561-4A73-A934-AEF4D1ABE892}"/>
              </a:ext>
            </a:extLst>
          </p:cNvPr>
          <p:cNvSpPr/>
          <p:nvPr/>
        </p:nvSpPr>
        <p:spPr>
          <a:xfrm>
            <a:off x="3217332" y="71785"/>
            <a:ext cx="5723467" cy="593304"/>
          </a:xfrm>
          <a:prstGeom prst="rect">
            <a:avLst/>
          </a:prstGeom>
        </p:spPr>
        <p:txBody>
          <a:bodyPr wrap="square">
            <a:spAutoFit/>
          </a:bodyPr>
          <a:lstStyle/>
          <a:p>
            <a:pPr algn="ctr">
              <a:lnSpc>
                <a:spcPct val="107000"/>
              </a:lnSpc>
            </a:pPr>
            <a:r>
              <a:rPr lang="en-US" sz="3200" b="1" kern="1800" dirty="0">
                <a:latin typeface="Times New Roman" panose="02020603050405020304" pitchFamily="18" charset="0"/>
                <a:ea typeface="Times New Roman" panose="02020603050405020304" pitchFamily="18" charset="0"/>
                <a:cs typeface="Times New Roman" panose="02020603050405020304" pitchFamily="18" charset="0"/>
              </a:rPr>
              <a:t>Vocabulary Box: A Little Plant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1F8D0C7B-8106-47F1-934C-93500C0731E7}"/>
              </a:ext>
            </a:extLst>
          </p:cNvPr>
          <p:cNvGraphicFramePr>
            <a:graphicFrameLocks noGrp="1"/>
          </p:cNvGraphicFramePr>
          <p:nvPr>
            <p:extLst>
              <p:ext uri="{D42A27DB-BD31-4B8C-83A1-F6EECF244321}">
                <p14:modId xmlns:p14="http://schemas.microsoft.com/office/powerpoint/2010/main" val="1628138398"/>
              </p:ext>
            </p:extLst>
          </p:nvPr>
        </p:nvGraphicFramePr>
        <p:xfrm>
          <a:off x="321733" y="762000"/>
          <a:ext cx="11353801" cy="5832023"/>
        </p:xfrm>
        <a:graphic>
          <a:graphicData uri="http://schemas.openxmlformats.org/drawingml/2006/table">
            <a:tbl>
              <a:tblPr firstRow="1" firstCol="1" bandRow="1">
                <a:tableStyleId>{5C22544A-7EE6-4342-B048-85BDC9FD1C3A}</a:tableStyleId>
              </a:tblPr>
              <a:tblGrid>
                <a:gridCol w="4463888">
                  <a:extLst>
                    <a:ext uri="{9D8B030D-6E8A-4147-A177-3AD203B41FA5}">
                      <a16:colId xmlns:a16="http://schemas.microsoft.com/office/drawing/2014/main" val="1053133777"/>
                    </a:ext>
                  </a:extLst>
                </a:gridCol>
                <a:gridCol w="1746739">
                  <a:extLst>
                    <a:ext uri="{9D8B030D-6E8A-4147-A177-3AD203B41FA5}">
                      <a16:colId xmlns:a16="http://schemas.microsoft.com/office/drawing/2014/main" val="4163045645"/>
                    </a:ext>
                  </a:extLst>
                </a:gridCol>
                <a:gridCol w="2531692">
                  <a:extLst>
                    <a:ext uri="{9D8B030D-6E8A-4147-A177-3AD203B41FA5}">
                      <a16:colId xmlns:a16="http://schemas.microsoft.com/office/drawing/2014/main" val="788924410"/>
                    </a:ext>
                  </a:extLst>
                </a:gridCol>
                <a:gridCol w="2611482">
                  <a:extLst>
                    <a:ext uri="{9D8B030D-6E8A-4147-A177-3AD203B41FA5}">
                      <a16:colId xmlns:a16="http://schemas.microsoft.com/office/drawing/2014/main" val="899548998"/>
                    </a:ext>
                  </a:extLst>
                </a:gridCol>
              </a:tblGrid>
              <a:tr h="712975">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Words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Bangla</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Synonyms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Antonyms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710161367"/>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Voice (noun)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কণ্ঠস্বর</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sound, call</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silence</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670014181"/>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Raindrop (noun)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বৃষ্টির</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ফোঁটা</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droplet, rain water</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041185514"/>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Bright (adjective)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উজ্জ্বল</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shining, radiant</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dull, dark</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485183606"/>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Heard (verb – past of hear)</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শুনেছিল</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listened, perceived by ear</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ignored, missed</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047755372"/>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Rose (verb)</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উঠে</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এল</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got up, came up</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sank, fell</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387411571"/>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Wonderful (adjective)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চমৎকার</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বিস্ময়কর</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amazing, delightful</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terrible, ordinary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285222431"/>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Outside (adjective /noun)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বাইরের</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external, outer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inside, interior</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514448921"/>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World (noun)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পৃথিবী</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জগ</a:t>
                      </a:r>
                      <a:r>
                        <a:rPr lang="en-US" sz="2000" dirty="0">
                          <a:effectLst/>
                          <a:latin typeface="SutonnyOMJ" panose="01010600010101010101" pitchFamily="2" charset="0"/>
                          <a:cs typeface="SutonnyOMJ" panose="01010600010101010101" pitchFamily="2" charset="0"/>
                        </a:rPr>
                        <a:t>ৎ</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earth, universe</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626680548"/>
                  </a:ext>
                </a:extLst>
              </a:tr>
              <a:tr h="549195">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Might (modal verb)</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হতে</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পারে</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সম্ভাবনা</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just">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may, could</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just">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must not (in contrast)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213815575"/>
                  </a:ext>
                </a:extLst>
              </a:tr>
            </a:tbl>
          </a:graphicData>
        </a:graphic>
      </p:graphicFrame>
    </p:spTree>
    <p:extLst>
      <p:ext uri="{BB962C8B-B14F-4D97-AF65-F5344CB8AC3E}">
        <p14:creationId xmlns:p14="http://schemas.microsoft.com/office/powerpoint/2010/main" val="1432796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E6FC17-5408-4AD3-B82E-E3F742B29B0F}"/>
              </a:ext>
            </a:extLst>
          </p:cNvPr>
          <p:cNvSpPr/>
          <p:nvPr/>
        </p:nvSpPr>
        <p:spPr>
          <a:xfrm>
            <a:off x="491066" y="4771873"/>
            <a:ext cx="11370734" cy="1477328"/>
          </a:xfrm>
          <a:prstGeom prst="rect">
            <a:avLst/>
          </a:prstGeom>
        </p:spPr>
        <p:txBody>
          <a:bodyPr wrap="square">
            <a:spAutoFit/>
          </a:bodyPr>
          <a:lstStyle/>
          <a:p>
            <a:r>
              <a:rPr lang="en-US" dirty="0">
                <a:latin typeface="SutonnyMJ" pitchFamily="2" charset="0"/>
                <a:cs typeface="SutonnyOMJ" panose="01010600010101010101" pitchFamily="2" charset="0"/>
              </a:rPr>
              <a:t>1. </a:t>
            </a:r>
            <a:r>
              <a:rPr lang="en-US" dirty="0" err="1">
                <a:latin typeface="SutonnyOMJ" panose="01010600010101010101" pitchFamily="2" charset="0"/>
                <a:cs typeface="SutonnyOMJ" panose="01010600010101010101" pitchFamily="2" charset="0"/>
              </a:rPr>
              <a:t>কবিতাটি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নিয়ে?কবিতাটি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বীজের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আছে</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২. </a:t>
            </a:r>
            <a:r>
              <a:rPr lang="en-US" dirty="0" err="1">
                <a:latin typeface="SutonnyOMJ" panose="01010600010101010101" pitchFamily="2" charset="0"/>
                <a:cs typeface="SutonnyOMJ" panose="01010600010101010101" pitchFamily="2" charset="0"/>
              </a:rPr>
              <a:t>বীজের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ছিল?বীজটির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লুকানো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৩. </a:t>
            </a:r>
            <a:r>
              <a:rPr lang="en-US" dirty="0" err="1">
                <a:latin typeface="SutonnyOMJ" panose="01010600010101010101" pitchFamily="2" charset="0"/>
                <a:cs typeface="SutonnyOMJ" panose="01010600010101010101" pitchFamily="2" charset="0"/>
              </a:rPr>
              <a:t>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ডেকেছিল?উজ্জ্বল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ফোঁটাগুলো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ডেকেছিল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উঠতে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উৎসাহিত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করেছিল</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৪. </a:t>
            </a:r>
            <a:r>
              <a:rPr lang="en-US" dirty="0" err="1">
                <a:latin typeface="SutonnyOMJ" panose="01010600010101010101" pitchFamily="2" charset="0"/>
                <a:cs typeface="SutonnyOMJ" panose="01010600010101010101" pitchFamily="2" charset="0"/>
              </a:rPr>
              <a:t>বৃষ্টির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আওয়াজ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শুনেছিল?ছোট্ট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আওয়াজ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আওয়াজ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তুলেছিল</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৫. </a:t>
            </a:r>
            <a:r>
              <a:rPr lang="en-US" dirty="0" err="1">
                <a:latin typeface="SutonnyOMJ" panose="01010600010101010101" pitchFamily="2" charset="0"/>
                <a:cs typeface="SutonnyOMJ" panose="01010600010101010101" pitchFamily="2" charset="0"/>
              </a:rPr>
              <a:t>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তুলেছিল?বৃষ্টির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ফোঁটাগুলো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ডাকে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বাইরের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a:t>
            </a:r>
            <a:r>
              <a:rPr lang="en-US" dirty="0">
                <a:latin typeface="SutonnyOMJ" panose="01010600010101010101" pitchFamily="2" charset="0"/>
                <a:cs typeface="SutonnyOMJ" panose="01010600010101010101" pitchFamily="2" charset="0"/>
              </a:rPr>
              <a:t>ৎ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কৌতূহল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উঠেছিল</a:t>
            </a:r>
            <a:r>
              <a:rPr lang="en-US" dirty="0">
                <a:latin typeface="SutonnyOMJ" panose="01010600010101010101" pitchFamily="2" charset="0"/>
                <a:cs typeface="SutonnyOMJ" panose="01010600010101010101" pitchFamily="2" charset="0"/>
              </a:rPr>
              <a:t>।</a:t>
            </a:r>
          </a:p>
        </p:txBody>
      </p:sp>
      <p:sp>
        <p:nvSpPr>
          <p:cNvPr id="3" name="Rectangle 2">
            <a:extLst>
              <a:ext uri="{FF2B5EF4-FFF2-40B4-BE49-F238E27FC236}">
                <a16:creationId xmlns:a16="http://schemas.microsoft.com/office/drawing/2014/main" id="{466C0E2F-9ABC-4A10-BF4F-D6B6BDF87302}"/>
              </a:ext>
            </a:extLst>
          </p:cNvPr>
          <p:cNvSpPr/>
          <p:nvPr/>
        </p:nvSpPr>
        <p:spPr>
          <a:xfrm>
            <a:off x="618067" y="962235"/>
            <a:ext cx="10871200" cy="3580467"/>
          </a:xfrm>
          <a:prstGeom prst="rect">
            <a:avLst/>
          </a:prstGeom>
        </p:spPr>
        <p:txBody>
          <a:bodyPr wrap="square">
            <a:spAutoFit/>
          </a:bodyPr>
          <a:lstStyle/>
          <a:p>
            <a:pPr marL="342900" marR="0" lvl="0" indent="-342900">
              <a:spcBef>
                <a:spcPts val="0"/>
              </a:spcBef>
              <a:spcAft>
                <a:spcPts val="800"/>
              </a:spcAft>
              <a:buFont typeface="+mj-lt"/>
              <a:buAutoNum type="arabicPeriod"/>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Who is the poem about?</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poem is about a little plant. It is buried deep inside a seed, sleeping.</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mj-lt"/>
              <a:buAutoNum type="arabicPeriod"/>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Who was sleeping in the seed?</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A little plant was sleeping inside the seed. It was hidden deep beneath the surface.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mj-lt"/>
              <a:buAutoNum type="arabicPeriod"/>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Who called the little plant?</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bright raindrops called the little plant. They encouraged it to wake up.</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mj-lt"/>
              <a:buAutoNum type="arabicPeriod"/>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Who heard the voice of the rain?</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little plant heard the rain’s voice. This voice made it rise.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mj-lt"/>
              <a:buAutoNum type="arabicPeriod"/>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Who woke the little plant?</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raindrops woke the little plant. Their call made it curious about the outside world.</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1722F2C-3F65-4A30-B7C7-317E1BB34D08}"/>
              </a:ext>
            </a:extLst>
          </p:cNvPr>
          <p:cNvSpPr txBox="1"/>
          <p:nvPr/>
        </p:nvSpPr>
        <p:spPr>
          <a:xfrm>
            <a:off x="491066" y="287867"/>
            <a:ext cx="11311467" cy="584775"/>
          </a:xfrm>
          <a:prstGeom prst="rect">
            <a:avLst/>
          </a:prstGeom>
          <a:noFill/>
        </p:spPr>
        <p:txBody>
          <a:bodyPr wrap="square" rtlCol="0">
            <a:spAutoFit/>
          </a:bodyPr>
          <a:lstStyle/>
          <a:p>
            <a:r>
              <a:rPr lang="en-US" sz="3200" b="1" dirty="0">
                <a:solidFill>
                  <a:srgbClr val="FF0000"/>
                </a:solidFill>
                <a:latin typeface="Times New Roman" panose="02020603050405020304" pitchFamily="18" charset="0"/>
                <a:cs typeface="Times New Roman" panose="02020603050405020304" pitchFamily="18" charset="0"/>
              </a:rPr>
              <a:t>Question From A Little Plant and Answer with Bengali Meaning</a:t>
            </a:r>
          </a:p>
        </p:txBody>
      </p:sp>
      <p:pic>
        <p:nvPicPr>
          <p:cNvPr id="5" name="Picture 4">
            <a:extLst>
              <a:ext uri="{FF2B5EF4-FFF2-40B4-BE49-F238E27FC236}">
                <a16:creationId xmlns:a16="http://schemas.microsoft.com/office/drawing/2014/main" id="{E7FD3B44-A0C5-4ED0-B152-7FA75BC2D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9700" y="1101813"/>
            <a:ext cx="3429000" cy="3429000"/>
          </a:xfrm>
          <a:prstGeom prst="rect">
            <a:avLst/>
          </a:prstGeom>
        </p:spPr>
      </p:pic>
    </p:spTree>
    <p:extLst>
      <p:ext uri="{BB962C8B-B14F-4D97-AF65-F5344CB8AC3E}">
        <p14:creationId xmlns:p14="http://schemas.microsoft.com/office/powerpoint/2010/main" val="124387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DB05C2-730A-4F59-87CE-EEE74D60A6DE}"/>
              </a:ext>
            </a:extLst>
          </p:cNvPr>
          <p:cNvSpPr/>
          <p:nvPr/>
        </p:nvSpPr>
        <p:spPr>
          <a:xfrm>
            <a:off x="541866" y="4692640"/>
            <a:ext cx="11446933" cy="1631216"/>
          </a:xfrm>
          <a:prstGeom prst="rect">
            <a:avLst/>
          </a:prstGeom>
        </p:spPr>
        <p:txBody>
          <a:bodyPr wrap="square">
            <a:spAutoFit/>
          </a:bodyPr>
          <a:lstStyle/>
          <a:p>
            <a:pPr algn="just"/>
            <a:r>
              <a:rPr lang="en-US" sz="2000" dirty="0">
                <a:latin typeface="SutonnyOMJ" panose="01010600010101010101" pitchFamily="2" charset="0"/>
                <a:cs typeface="SutonnyOMJ" panose="01010600010101010101" pitchFamily="2" charset="0"/>
              </a:rPr>
              <a:t>৬.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বাইরের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দেখতে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চেয়েছিল?ছোট্ট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চারাগাছটি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বাইরের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দেখতে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চেয়েছিল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আবিষ্কার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বীজ</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উঠেছিল</a:t>
            </a:r>
            <a:r>
              <a:rPr lang="en-US" sz="2000" dirty="0">
                <a:latin typeface="SutonnyOMJ" panose="01010600010101010101" pitchFamily="2" charset="0"/>
                <a:cs typeface="SutonnyOMJ" panose="01010600010101010101" pitchFamily="2" charset="0"/>
              </a:rPr>
              <a:t>।</a:t>
            </a:r>
          </a:p>
          <a:p>
            <a:pPr algn="just"/>
            <a:r>
              <a:rPr lang="en-US" sz="2000" dirty="0">
                <a:latin typeface="SutonnyOMJ" panose="01010600010101010101" pitchFamily="2" charset="0"/>
                <a:cs typeface="SutonnyOMJ" panose="01010600010101010101" pitchFamily="2" charset="0"/>
              </a:rPr>
              <a:t>৭.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বীজের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মধ্যে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আচ্ছন্ন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ছিল?আদরের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ছোট্ট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চারাগাছটি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আচ্ছন্ন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প্রোথিত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অচেতন</a:t>
            </a:r>
            <a:r>
              <a:rPr lang="en-US" dirty="0">
                <a:latin typeface="SutonnyOMJ" panose="01010600010101010101" pitchFamily="2" charset="0"/>
                <a:cs typeface="SutonnyOMJ" panose="01010600010101010101" pitchFamily="2" charset="0"/>
              </a:rPr>
              <a:t>।</a:t>
            </a:r>
          </a:p>
          <a:p>
            <a:pPr algn="just"/>
            <a:r>
              <a:rPr lang="en-US" sz="2000" dirty="0">
                <a:latin typeface="SutonnyOMJ" panose="01010600010101010101" pitchFamily="2" charset="0"/>
                <a:cs typeface="SutonnyOMJ" panose="01010600010101010101" pitchFamily="2" charset="0"/>
              </a:rPr>
              <a:t>৮.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বলছেন?কবি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ছোট্ট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চারাগাছের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বলছেন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বীজের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গভীর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a:t>
            </a:r>
          </a:p>
          <a:p>
            <a:pPr algn="just"/>
            <a:r>
              <a:rPr lang="en-US" sz="2000" dirty="0">
                <a:latin typeface="SutonnyOMJ" panose="01010600010101010101" pitchFamily="2" charset="0"/>
                <a:cs typeface="SutonnyOMJ" panose="01010600010101010101" pitchFamily="2" charset="0"/>
              </a:rPr>
              <a:t>৯. </a:t>
            </a:r>
            <a:r>
              <a:rPr lang="en-US" sz="2000" dirty="0" err="1">
                <a:latin typeface="SutonnyOMJ" panose="01010600010101010101" pitchFamily="2" charset="0"/>
                <a:cs typeface="SutonnyOMJ" panose="01010600010101010101" pitchFamily="2" charset="0"/>
              </a:rPr>
              <a:t>কবিতায়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আশা</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প্রতীক?ছোট্ট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চারাগাছটি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আশা</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প্রতীক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চিহ্ন</a:t>
            </a:r>
            <a:r>
              <a:rPr lang="en-US" sz="2000" dirty="0">
                <a:latin typeface="SutonnyOMJ" panose="01010600010101010101" pitchFamily="2" charset="0"/>
                <a:cs typeface="SutonnyOMJ" panose="01010600010101010101" pitchFamily="2" charset="0"/>
              </a:rPr>
              <a:t>।</a:t>
            </a:r>
          </a:p>
          <a:p>
            <a:pPr algn="just"/>
            <a:r>
              <a:rPr lang="en-US" sz="2000" dirty="0">
                <a:latin typeface="SutonnyOMJ" panose="01010600010101010101" pitchFamily="2" charset="0"/>
                <a:cs typeface="SutonnyOMJ" panose="01010600010101010101" pitchFamily="2" charset="0"/>
              </a:rPr>
              <a:t>১০.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ডাকে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দিয়েছিল?গাছটি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ডাকে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দিয়েছিল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a:t>
            </a:r>
            <a:r>
              <a:rPr lang="en-US" sz="2000" dirty="0">
                <a:latin typeface="SutonnyOMJ" panose="01010600010101010101" pitchFamily="2" charset="0"/>
                <a:cs typeface="SutonnyOMJ" panose="01010600010101010101" pitchFamily="2" charset="0"/>
              </a:rPr>
              <a:t>।</a:t>
            </a:r>
          </a:p>
        </p:txBody>
      </p:sp>
      <p:sp>
        <p:nvSpPr>
          <p:cNvPr id="3" name="Rectangle 2">
            <a:extLst>
              <a:ext uri="{FF2B5EF4-FFF2-40B4-BE49-F238E27FC236}">
                <a16:creationId xmlns:a16="http://schemas.microsoft.com/office/drawing/2014/main" id="{07487677-D324-446C-88E3-39A14860846E}"/>
              </a:ext>
            </a:extLst>
          </p:cNvPr>
          <p:cNvSpPr/>
          <p:nvPr/>
        </p:nvSpPr>
        <p:spPr>
          <a:xfrm>
            <a:off x="541866" y="962235"/>
            <a:ext cx="11108268" cy="3451714"/>
          </a:xfrm>
          <a:prstGeom prst="rect">
            <a:avLst/>
          </a:prstGeom>
        </p:spPr>
        <p:txBody>
          <a:bodyPr wrap="square">
            <a:spAutoFit/>
          </a:bodyPr>
          <a:lstStyle/>
          <a:p>
            <a:pPr marR="0" lvl="0">
              <a:lnSpc>
                <a:spcPct val="107000"/>
              </a:lnSpc>
              <a:spcBef>
                <a:spcPts val="0"/>
              </a:spcBef>
              <a:spcAft>
                <a:spcPts val="800"/>
              </a:spcAft>
              <a:tabLst>
                <a:tab pos="457200" algn="l"/>
              </a:tabLst>
            </a:pPr>
            <a:r>
              <a:rPr lang="en-US" b="1" dirty="0">
                <a:latin typeface="Times New Roman" panose="02020603050405020304" pitchFamily="18" charset="0"/>
                <a:ea typeface="Times New Roman" panose="02020603050405020304" pitchFamily="18" charset="0"/>
                <a:cs typeface="Times New Roman" panose="02020603050405020304" pitchFamily="18" charset="0"/>
              </a:rPr>
              <a:t>6. Who wanted to see the outside world?</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The little plant wanted to see the outside world. It rose from the seed to discover it.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b="1" dirty="0">
                <a:latin typeface="Times New Roman" panose="02020603050405020304" pitchFamily="18" charset="0"/>
                <a:ea typeface="Times New Roman" panose="02020603050405020304" pitchFamily="18" charset="0"/>
                <a:cs typeface="Times New Roman" panose="02020603050405020304" pitchFamily="18" charset="0"/>
              </a:rPr>
              <a:t>7. Who lay fast asleep in the seed?</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The dear little plant lay fast asleep. It was deeply buried and unaware.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b="1" dirty="0">
                <a:latin typeface="Times New Roman" panose="02020603050405020304" pitchFamily="18" charset="0"/>
                <a:ea typeface="Times New Roman" panose="02020603050405020304" pitchFamily="18" charset="0"/>
                <a:cs typeface="Times New Roman" panose="02020603050405020304" pitchFamily="18" charset="0"/>
              </a:rPr>
              <a:t>8. Who is the poet talking about?</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The poet is talking about the life of a tiny plant. It begins its journey from deep within a seed.</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b="1" dirty="0">
                <a:latin typeface="Times New Roman" panose="02020603050405020304" pitchFamily="18" charset="0"/>
                <a:ea typeface="Times New Roman" panose="02020603050405020304" pitchFamily="18" charset="0"/>
                <a:cs typeface="Times New Roman" panose="02020603050405020304" pitchFamily="18" charset="0"/>
              </a:rPr>
              <a:t>9. Who represents hope and new life in the poem?</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The little plant represents hope and new life. It symbolizes a new beginning.</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b="1" dirty="0">
                <a:latin typeface="Times New Roman" panose="02020603050405020304" pitchFamily="18" charset="0"/>
                <a:ea typeface="Times New Roman" panose="02020603050405020304" pitchFamily="18" charset="0"/>
                <a:cs typeface="Times New Roman" panose="02020603050405020304" pitchFamily="18" charset="0"/>
              </a:rPr>
              <a:t>10. Who responded to the rain’s voice?</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The plant responded to the rain’s call. It woke up and began to grow.</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D3A6969-CE78-4C85-920C-EBF755F86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9799" y="1124295"/>
            <a:ext cx="3429000" cy="3429000"/>
          </a:xfrm>
          <a:prstGeom prst="rect">
            <a:avLst/>
          </a:prstGeom>
        </p:spPr>
      </p:pic>
    </p:spTree>
    <p:extLst>
      <p:ext uri="{BB962C8B-B14F-4D97-AF65-F5344CB8AC3E}">
        <p14:creationId xmlns:p14="http://schemas.microsoft.com/office/powerpoint/2010/main" val="2155103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F00D7D-D42B-46A0-B01D-01C0588B779D}"/>
              </a:ext>
            </a:extLst>
          </p:cNvPr>
          <p:cNvSpPr/>
          <p:nvPr/>
        </p:nvSpPr>
        <p:spPr>
          <a:xfrm>
            <a:off x="406400" y="251035"/>
            <a:ext cx="11379200" cy="3773662"/>
          </a:xfrm>
          <a:prstGeom prst="rect">
            <a:avLst/>
          </a:prstGeom>
        </p:spPr>
        <p:txBody>
          <a:bodyPr wrap="square">
            <a:spAutoFit/>
          </a:bodyPr>
          <a:lstStyle/>
          <a:p>
            <a:pPr marR="0" lvl="0">
              <a:lnSpc>
                <a:spcPct val="107000"/>
              </a:lnSpc>
              <a:spcBef>
                <a:spcPts val="0"/>
              </a:spcBef>
              <a:spcAft>
                <a:spcPts val="800"/>
              </a:spcAft>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11. Where was the little plant sleeping?</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little plant was sleeping in the heart of a seed. It was buried very deep.</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12. Where did the rain fall?</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rain fell outside the seed. Its voice reached the plant inside.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13. Where did the little plant rise to?</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little plant rose from beneath the soil. It came up to see the outside world.</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14. Where was the seed buried?</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The seed was buried deep in the earth. It was a quiet and hidden place.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2000" b="1" i="1" dirty="0">
                <a:latin typeface="Times New Roman" panose="02020603050405020304" pitchFamily="18" charset="0"/>
                <a:ea typeface="Times New Roman" panose="02020603050405020304" pitchFamily="18" charset="0"/>
                <a:cs typeface="Times New Roman" panose="02020603050405020304" pitchFamily="18" charset="0"/>
              </a:rPr>
              <a:t>15. Where did the plant live before waking?</a:t>
            </a:r>
            <a:br>
              <a:rPr lang="en-US" sz="2000" i="1" dirty="0">
                <a:latin typeface="Times New Roman" panose="02020603050405020304" pitchFamily="18" charset="0"/>
                <a:ea typeface="Times New Roman" panose="02020603050405020304" pitchFamily="18" charset="0"/>
                <a:cs typeface="Times New Roman" panose="02020603050405020304" pitchFamily="18" charset="0"/>
              </a:rPr>
            </a:br>
            <a:r>
              <a:rPr lang="en-US" sz="2000" i="1" dirty="0">
                <a:latin typeface="Times New Roman" panose="02020603050405020304" pitchFamily="18" charset="0"/>
                <a:ea typeface="Times New Roman" panose="02020603050405020304" pitchFamily="18" charset="0"/>
                <a:cs typeface="Times New Roman" panose="02020603050405020304" pitchFamily="18" charset="0"/>
              </a:rPr>
              <a:t>It lived inside the heart of the seed. It was asleep in darkness.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12F971D5-CBAA-43BB-9E0A-9B214136A6C6}"/>
              </a:ext>
            </a:extLst>
          </p:cNvPr>
          <p:cNvSpPr/>
          <p:nvPr/>
        </p:nvSpPr>
        <p:spPr>
          <a:xfrm>
            <a:off x="406400" y="4203708"/>
            <a:ext cx="11176000" cy="1938992"/>
          </a:xfrm>
          <a:prstGeom prst="rect">
            <a:avLst/>
          </a:prstGeom>
        </p:spPr>
        <p:txBody>
          <a:bodyPr wrap="square">
            <a:spAutoFit/>
          </a:bodyPr>
          <a:lstStyle/>
          <a:p>
            <a:r>
              <a:rPr lang="en-US" sz="2400" dirty="0">
                <a:latin typeface="SutonnyOMJ" panose="01010600010101010101" pitchFamily="2" charset="0"/>
                <a:cs typeface="SutonnyOMJ" panose="01010600010101010101" pitchFamily="2" charset="0"/>
              </a:rPr>
              <a:t>১১. </a:t>
            </a:r>
            <a:r>
              <a:rPr lang="en-US" sz="2400" dirty="0" err="1">
                <a:latin typeface="SutonnyOMJ" panose="01010600010101010101" pitchFamily="2" charset="0"/>
                <a:cs typeface="SutonnyOMJ" panose="01010600010101010101" pitchFamily="2" charset="0"/>
              </a:rPr>
              <a:t>ছোট্ট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কোথায়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ছোট্ট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হৃদয়ে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খুব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গভীরে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প্রোথিত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১২. </a:t>
            </a:r>
            <a:r>
              <a:rPr lang="en-US" sz="2400" dirty="0" err="1">
                <a:latin typeface="SutonnyOMJ" panose="01010600010101010101" pitchFamily="2" charset="0"/>
                <a:cs typeface="SutonnyOMJ" panose="01010600010101010101" pitchFamily="2" charset="0"/>
              </a:rPr>
              <a:t>বৃষ্টি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কোথায়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পড়েছিল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বাইরে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পড়েছিল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শব্দ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ভেতরের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পৌঁছেছিল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১৩. </a:t>
            </a:r>
            <a:r>
              <a:rPr lang="en-US" sz="2400" dirty="0" err="1">
                <a:latin typeface="SutonnyOMJ" panose="01010600010101010101" pitchFamily="2" charset="0"/>
                <a:cs typeface="SutonnyOMJ" panose="01010600010101010101" pitchFamily="2" charset="0"/>
              </a:rPr>
              <a:t>ছোট্ট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কোথায়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উঠেছিল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ছোট্ট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নিচ</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উঠেছিল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বাইরের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a:t>
            </a:r>
            <a:r>
              <a:rPr lang="en-US" sz="2400" dirty="0">
                <a:latin typeface="SutonnyOMJ" panose="01010600010101010101" pitchFamily="2" charset="0"/>
                <a:cs typeface="SutonnyOMJ" panose="01010600010101010101" pitchFamily="2" charset="0"/>
              </a:rPr>
              <a:t>ৎ </a:t>
            </a:r>
            <a:r>
              <a:rPr lang="en-US" sz="2400" dirty="0" err="1">
                <a:latin typeface="SutonnyOMJ" panose="01010600010101010101" pitchFamily="2" charset="0"/>
                <a:cs typeface="SutonnyOMJ" panose="01010600010101010101" pitchFamily="2" charset="0"/>
              </a:rPr>
              <a:t>দেখতে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এসেছিল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১৪. </a:t>
            </a:r>
            <a:r>
              <a:rPr lang="en-US" sz="2400" dirty="0" err="1">
                <a:latin typeface="SutonnyOMJ" panose="01010600010101010101" pitchFamily="2" charset="0"/>
                <a:cs typeface="SutonnyOMJ" panose="01010600010101010101" pitchFamily="2" charset="0"/>
              </a:rPr>
              <a:t>বীজটি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কোথায়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প্রোথিত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বীজটি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গভীরে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প্রোথিত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লুকানো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জায়গা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১৫. </a:t>
            </a:r>
            <a:r>
              <a:rPr lang="en-US" sz="2400" dirty="0" err="1">
                <a:latin typeface="SutonnyOMJ" panose="01010600010101010101" pitchFamily="2" charset="0"/>
                <a:cs typeface="SutonnyOMJ" panose="01010600010101010101" pitchFamily="2" charset="0"/>
              </a:rPr>
              <a:t>জেগে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ওঠার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কোথায়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হৃদয়ের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ভিতরে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অন্ধকারে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a:t>
            </a:r>
            <a:endParaRPr lang="en-US" dirty="0">
              <a:latin typeface="SutonnyOMJ" panose="01010600010101010101" pitchFamily="2" charset="0"/>
              <a:cs typeface="SutonnyOMJ" panose="01010600010101010101" pitchFamily="2" charset="0"/>
            </a:endParaRPr>
          </a:p>
        </p:txBody>
      </p:sp>
      <p:pic>
        <p:nvPicPr>
          <p:cNvPr id="5" name="Picture 4">
            <a:extLst>
              <a:ext uri="{FF2B5EF4-FFF2-40B4-BE49-F238E27FC236}">
                <a16:creationId xmlns:a16="http://schemas.microsoft.com/office/drawing/2014/main" id="{C6C34207-369A-4114-87AB-DDD88FC671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7833" y="495300"/>
            <a:ext cx="3429000" cy="3429000"/>
          </a:xfrm>
          <a:prstGeom prst="rect">
            <a:avLst/>
          </a:prstGeom>
        </p:spPr>
      </p:pic>
    </p:spTree>
    <p:extLst>
      <p:ext uri="{BB962C8B-B14F-4D97-AF65-F5344CB8AC3E}">
        <p14:creationId xmlns:p14="http://schemas.microsoft.com/office/powerpoint/2010/main" val="1559989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F60FE3-F066-49D0-9F2F-F8BB58532880}"/>
              </a:ext>
            </a:extLst>
          </p:cNvPr>
          <p:cNvSpPr/>
          <p:nvPr/>
        </p:nvSpPr>
        <p:spPr>
          <a:xfrm>
            <a:off x="279400" y="201643"/>
            <a:ext cx="11430000" cy="3785652"/>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16. Where did the voice of the raindrops come from?</a:t>
            </a:r>
          </a:p>
          <a:p>
            <a:r>
              <a:rPr lang="en-US" sz="2400" dirty="0">
                <a:latin typeface="Times New Roman" panose="02020603050405020304" pitchFamily="18" charset="0"/>
                <a:cs typeface="Times New Roman" panose="02020603050405020304" pitchFamily="18" charset="0"/>
              </a:rPr>
              <a:t>The voice came from the world above the ground. It was the natural call of rain.</a:t>
            </a:r>
          </a:p>
          <a:p>
            <a:r>
              <a:rPr lang="en-US" sz="2400" dirty="0">
                <a:latin typeface="Times New Roman" panose="02020603050405020304" pitchFamily="18" charset="0"/>
                <a:cs typeface="Times New Roman" panose="02020603050405020304" pitchFamily="18" charset="0"/>
              </a:rPr>
              <a:t>17. Where did the little plant begin its journey?</a:t>
            </a:r>
          </a:p>
          <a:p>
            <a:r>
              <a:rPr lang="en-US" sz="2400" dirty="0">
                <a:latin typeface="Times New Roman" panose="02020603050405020304" pitchFamily="18" charset="0"/>
                <a:cs typeface="Times New Roman" panose="02020603050405020304" pitchFamily="18" charset="0"/>
              </a:rPr>
              <a:t>The journey began in the seed. From there, it moved upward toward the surface.</a:t>
            </a:r>
          </a:p>
          <a:p>
            <a:r>
              <a:rPr lang="en-US" sz="2400" dirty="0">
                <a:latin typeface="Times New Roman" panose="02020603050405020304" pitchFamily="18" charset="0"/>
                <a:cs typeface="Times New Roman" panose="02020603050405020304" pitchFamily="18" charset="0"/>
              </a:rPr>
              <a:t>18.Where did the plant hear the voice?</a:t>
            </a:r>
          </a:p>
          <a:p>
            <a:r>
              <a:rPr lang="en-US" sz="2400" dirty="0">
                <a:latin typeface="Times New Roman" panose="02020603050405020304" pitchFamily="18" charset="0"/>
                <a:cs typeface="Times New Roman" panose="02020603050405020304" pitchFamily="18" charset="0"/>
              </a:rPr>
              <a:t>The plant heard the voice while still buried. The sound reached it from above.</a:t>
            </a:r>
          </a:p>
          <a:p>
            <a:r>
              <a:rPr lang="en-US" sz="2400" dirty="0">
                <a:latin typeface="Times New Roman" panose="02020603050405020304" pitchFamily="18" charset="0"/>
                <a:cs typeface="Times New Roman" panose="02020603050405020304" pitchFamily="18" charset="0"/>
              </a:rPr>
              <a:t>19.Where did the plant go after waking up?</a:t>
            </a:r>
          </a:p>
          <a:p>
            <a:r>
              <a:rPr lang="en-US" sz="2400" dirty="0">
                <a:latin typeface="Times New Roman" panose="02020603050405020304" pitchFamily="18" charset="0"/>
                <a:cs typeface="Times New Roman" panose="02020603050405020304" pitchFamily="18" charset="0"/>
              </a:rPr>
              <a:t>It rose to the surface of the soil. There, it saw the outside world.</a:t>
            </a:r>
          </a:p>
          <a:p>
            <a:r>
              <a:rPr lang="en-US" sz="2400" dirty="0">
                <a:latin typeface="Times New Roman" panose="02020603050405020304" pitchFamily="18" charset="0"/>
                <a:cs typeface="Times New Roman" panose="02020603050405020304" pitchFamily="18" charset="0"/>
              </a:rPr>
              <a:t>20.Where was the “wonderful world” mentioned in the poem?</a:t>
            </a:r>
          </a:p>
          <a:p>
            <a:r>
              <a:rPr lang="en-US" sz="2400" dirty="0">
                <a:latin typeface="Times New Roman" panose="02020603050405020304" pitchFamily="18" charset="0"/>
                <a:cs typeface="Times New Roman" panose="02020603050405020304" pitchFamily="18" charset="0"/>
              </a:rPr>
              <a:t>The wonderful world was outside the seed. It was waiting for the plant to discover</a:t>
            </a:r>
            <a:endParaRPr lang="en-US"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91E9129D-5F23-4823-A53E-B44A119CB4C5}"/>
              </a:ext>
            </a:extLst>
          </p:cNvPr>
          <p:cNvSpPr/>
          <p:nvPr/>
        </p:nvSpPr>
        <p:spPr>
          <a:xfrm>
            <a:off x="279400" y="3987295"/>
            <a:ext cx="11430000" cy="2616101"/>
          </a:xfrm>
          <a:prstGeom prst="rect">
            <a:avLst/>
          </a:prstGeom>
        </p:spPr>
        <p:txBody>
          <a:bodyPr wrap="square">
            <a:spAutoFit/>
          </a:bodyPr>
          <a:lstStyle/>
          <a:p>
            <a:r>
              <a:rPr lang="en-US" sz="2400" dirty="0">
                <a:latin typeface="SutonnyOMJ" panose="01010600010101010101" pitchFamily="2" charset="0"/>
                <a:cs typeface="SutonnyOMJ" panose="01010600010101010101" pitchFamily="2" charset="0"/>
              </a:rPr>
              <a:t>১৬. </a:t>
            </a:r>
            <a:r>
              <a:rPr lang="en-US" sz="2000" dirty="0" err="1">
                <a:latin typeface="SutonnyOMJ" panose="01010600010101010101" pitchFamily="2" charset="0"/>
                <a:cs typeface="SutonnyOMJ" panose="01010600010101010101" pitchFamily="2" charset="0"/>
              </a:rPr>
              <a:t>বৃষ্টির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ফোঁটার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আওয়াজ</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এসেছিল?আওয়াজটি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এসেছিল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উপরের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স্বাভাবিক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ডাক</a:t>
            </a:r>
            <a:r>
              <a:rPr lang="en-US" sz="20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১৭. </a:t>
            </a:r>
            <a:r>
              <a:rPr lang="en-US" sz="2000" dirty="0" err="1">
                <a:latin typeface="SutonnyOMJ" panose="01010600010101010101" pitchFamily="2" charset="0"/>
                <a:cs typeface="SutonnyOMJ" panose="01010600010101010101" pitchFamily="2" charset="0"/>
              </a:rPr>
              <a:t>ছোট্ট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চারাগাছটি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করেছিল?যাত্রাটি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হয়েছিল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বীজের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মধ্যে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উপরের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উপরিভাগের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এগিয়ে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গিয়েছিল</a:t>
            </a:r>
            <a:r>
              <a:rPr lang="en-US" sz="20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১৮. </a:t>
            </a:r>
            <a:r>
              <a:rPr lang="en-US" sz="2400" dirty="0" err="1">
                <a:latin typeface="SutonnyOMJ" panose="01010600010101010101" pitchFamily="2" charset="0"/>
                <a:cs typeface="SutonnyOMJ" panose="01010600010101010101" pitchFamily="2" charset="0"/>
              </a:rPr>
              <a:t>চারাগাছটি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আওয়াজটি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কোথায়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শুনেছিল?চারাগাছটি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নিচে</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অবস্থাতেই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আওয়াজটি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শব্দটি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পৌঁছেছিল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১৯.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ওঠার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চারাগাছটি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গিয়েছিল?এটি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উপরিভাগে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এসেছিল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বাইরের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দেখেছিল</a:t>
            </a:r>
            <a:r>
              <a:rPr lang="en-US" sz="20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২০. </a:t>
            </a:r>
            <a:r>
              <a:rPr lang="en-US" sz="2000" dirty="0" err="1">
                <a:latin typeface="SutonnyOMJ" panose="01010600010101010101" pitchFamily="2" charset="0"/>
                <a:cs typeface="SutonnyOMJ" panose="01010600010101010101" pitchFamily="2" charset="0"/>
              </a:rPr>
              <a:t>কবিতায়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উল্লেখিত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অসাধারণ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a:t>
            </a:r>
            <a:r>
              <a:rPr lang="en-US" sz="2000" dirty="0" err="1">
                <a:latin typeface="SutonnyOMJ" panose="01010600010101010101" pitchFamily="2" charset="0"/>
                <a:cs typeface="SutonnyOMJ" panose="01010600010101010101" pitchFamily="2" charset="0"/>
              </a:rPr>
              <a:t>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ছিল?অসাধারণ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জগৎটি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বীজের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বাইরে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চারাগাছটির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আবিষ্কারের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অপেক্ষায়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a:t>
            </a:r>
            <a:endParaRPr lang="en-US" sz="24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3905759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7976E2-07BC-43B3-A1F1-E521BB39C18C}"/>
              </a:ext>
            </a:extLst>
          </p:cNvPr>
          <p:cNvSpPr/>
          <p:nvPr/>
        </p:nvSpPr>
        <p:spPr>
          <a:xfrm>
            <a:off x="414866" y="247009"/>
            <a:ext cx="11362267" cy="3785652"/>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21.When was the little plant asleep?</a:t>
            </a:r>
          </a:p>
          <a:p>
            <a:r>
              <a:rPr lang="en-US" sz="2400" dirty="0">
                <a:latin typeface="Times New Roman" panose="02020603050405020304" pitchFamily="18" charset="0"/>
                <a:cs typeface="Times New Roman" panose="02020603050405020304" pitchFamily="18" charset="0"/>
              </a:rPr>
              <a:t>It was asleep while buried deep in the seed. This was before the rain came.</a:t>
            </a:r>
          </a:p>
          <a:p>
            <a:r>
              <a:rPr lang="en-US" sz="2400" dirty="0">
                <a:latin typeface="Times New Roman" panose="02020603050405020304" pitchFamily="18" charset="0"/>
                <a:cs typeface="Times New Roman" panose="02020603050405020304" pitchFamily="18" charset="0"/>
              </a:rPr>
              <a:t>22.When did the rain speak to the plant?</a:t>
            </a:r>
          </a:p>
          <a:p>
            <a:r>
              <a:rPr lang="en-US" sz="2400" dirty="0">
                <a:latin typeface="Times New Roman" panose="02020603050405020304" pitchFamily="18" charset="0"/>
                <a:cs typeface="Times New Roman" panose="02020603050405020304" pitchFamily="18" charset="0"/>
              </a:rPr>
              <a:t>The rain spoke when it began to fall. Its voice was bright and encouraging.</a:t>
            </a:r>
          </a:p>
          <a:p>
            <a:r>
              <a:rPr lang="en-US" sz="2400" dirty="0">
                <a:latin typeface="Times New Roman" panose="02020603050405020304" pitchFamily="18" charset="0"/>
                <a:cs typeface="Times New Roman" panose="02020603050405020304" pitchFamily="18" charset="0"/>
              </a:rPr>
              <a:t>23.When did the plant wake up?</a:t>
            </a:r>
          </a:p>
          <a:p>
            <a:r>
              <a:rPr lang="en-US" sz="2400" dirty="0">
                <a:latin typeface="Times New Roman" panose="02020603050405020304" pitchFamily="18" charset="0"/>
                <a:cs typeface="Times New Roman" panose="02020603050405020304" pitchFamily="18" charset="0"/>
              </a:rPr>
              <a:t>The plant woke up after hearing the rain. The sound made it curious and active.</a:t>
            </a:r>
          </a:p>
          <a:p>
            <a:r>
              <a:rPr lang="en-US" sz="2400" dirty="0">
                <a:latin typeface="Times New Roman" panose="02020603050405020304" pitchFamily="18" charset="0"/>
                <a:cs typeface="Times New Roman" panose="02020603050405020304" pitchFamily="18" charset="0"/>
              </a:rPr>
              <a:t>24.When did the plant rise from the seed?</a:t>
            </a:r>
          </a:p>
          <a:p>
            <a:r>
              <a:rPr lang="en-US" sz="2400" dirty="0">
                <a:latin typeface="Times New Roman" panose="02020603050405020304" pitchFamily="18" charset="0"/>
                <a:cs typeface="Times New Roman" panose="02020603050405020304" pitchFamily="18" charset="0"/>
              </a:rPr>
              <a:t>It rose after waking up from its deep sleep. This marked the beginning of its life.</a:t>
            </a:r>
          </a:p>
          <a:p>
            <a:r>
              <a:rPr lang="en-US" sz="2400" dirty="0">
                <a:latin typeface="Times New Roman" panose="02020603050405020304" pitchFamily="18" charset="0"/>
                <a:cs typeface="Times New Roman" panose="02020603050405020304" pitchFamily="18" charset="0"/>
              </a:rPr>
              <a:t>25.When does the journey of growth begin?</a:t>
            </a:r>
          </a:p>
          <a:p>
            <a:r>
              <a:rPr lang="en-US" sz="2400" dirty="0">
                <a:latin typeface="Times New Roman" panose="02020603050405020304" pitchFamily="18" charset="0"/>
                <a:cs typeface="Times New Roman" panose="02020603050405020304" pitchFamily="18" charset="0"/>
              </a:rPr>
              <a:t>It begins when the plant hears the rain’s voice. That moment inspires the plant to grow.</a:t>
            </a:r>
            <a:endParaRPr lang="en-US"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D524EF93-3F9A-464C-826D-E882A04334B5}"/>
              </a:ext>
            </a:extLst>
          </p:cNvPr>
          <p:cNvSpPr/>
          <p:nvPr/>
        </p:nvSpPr>
        <p:spPr>
          <a:xfrm>
            <a:off x="414866" y="4158946"/>
            <a:ext cx="11150600" cy="2308324"/>
          </a:xfrm>
          <a:prstGeom prst="rect">
            <a:avLst/>
          </a:prstGeom>
        </p:spPr>
        <p:txBody>
          <a:bodyPr wrap="square">
            <a:spAutoFit/>
          </a:bodyPr>
          <a:lstStyle/>
          <a:p>
            <a:r>
              <a:rPr lang="en-US" sz="2400" dirty="0">
                <a:latin typeface="SutonnyOMJ" panose="01010600010101010101" pitchFamily="2" charset="0"/>
                <a:cs typeface="SutonnyOMJ" panose="01010600010101010101" pitchFamily="2" charset="0"/>
              </a:rPr>
              <a:t>২১. </a:t>
            </a:r>
            <a:r>
              <a:rPr lang="en-US" sz="2400" dirty="0" err="1">
                <a:latin typeface="SutonnyOMJ" panose="01010600010101010101" pitchFamily="2" charset="0"/>
                <a:cs typeface="SutonnyOMJ" panose="01010600010101010101" pitchFamily="2" charset="0"/>
              </a:rPr>
              <a:t>ছোট্ট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চারাগাছটি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গভীরে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আসার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আগের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ঘটনা</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২২. </a:t>
            </a:r>
            <a:r>
              <a:rPr lang="en-US" sz="2000" dirty="0" err="1">
                <a:latin typeface="SutonnyOMJ" panose="01010600010101010101" pitchFamily="2" charset="0"/>
                <a:cs typeface="SutonnyOMJ" panose="01010600010101010101" pitchFamily="2" charset="0"/>
              </a:rPr>
              <a:t>বৃষ্টি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বলল?বৃষ্টি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পড়তে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কণ্ঠস্বর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উজ্জ্বল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উৎসাহব্যঞ্জক</a:t>
            </a:r>
            <a:r>
              <a:rPr lang="en-US" sz="20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২৩.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উঠল?বৃষ্টির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শব্দ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উঠল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শব্দ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কৌতূহলী</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সক্রিয়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তুলেছিল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২৪.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বীজ</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উঠল?এটি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গভীর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ঘুম</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ওঠার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এটিই</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সূচনা</a:t>
            </a:r>
            <a:r>
              <a:rPr lang="en-US" sz="20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২৫. </a:t>
            </a:r>
            <a:r>
              <a:rPr lang="en-US" sz="2400" dirty="0" err="1">
                <a:latin typeface="SutonnyOMJ" panose="01010600010101010101" pitchFamily="2" charset="0"/>
                <a:cs typeface="SutonnyOMJ" panose="01010600010101010101" pitchFamily="2" charset="0"/>
              </a:rPr>
              <a:t>বেড়ে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ওঠার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বৃষ্টির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কণ্ঠস্বর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মুহূর্তটি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উঠতে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অনুপ্রাণিত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988762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1A7AEF-5BC8-4296-8CF9-2BD39128E028}"/>
              </a:ext>
            </a:extLst>
          </p:cNvPr>
          <p:cNvSpPr/>
          <p:nvPr/>
        </p:nvSpPr>
        <p:spPr>
          <a:xfrm>
            <a:off x="381000" y="260910"/>
            <a:ext cx="11430000" cy="3785652"/>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26.When was the plant buried?</a:t>
            </a:r>
          </a:p>
          <a:p>
            <a:r>
              <a:rPr lang="en-US" sz="2400" dirty="0">
                <a:latin typeface="Times New Roman" panose="02020603050405020304" pitchFamily="18" charset="0"/>
                <a:cs typeface="Times New Roman" panose="02020603050405020304" pitchFamily="18" charset="0"/>
              </a:rPr>
              <a:t>The plant was buried before the poem begins. It was deep inside the seed.</a:t>
            </a:r>
          </a:p>
          <a:p>
            <a:r>
              <a:rPr lang="en-US" sz="2400" dirty="0">
                <a:latin typeface="Times New Roman" panose="02020603050405020304" pitchFamily="18" charset="0"/>
                <a:cs typeface="Times New Roman" panose="02020603050405020304" pitchFamily="18" charset="0"/>
              </a:rPr>
              <a:t>27.When did the outside world become visible to the plant?</a:t>
            </a:r>
          </a:p>
          <a:p>
            <a:r>
              <a:rPr lang="en-US" sz="2400" dirty="0">
                <a:latin typeface="Times New Roman" panose="02020603050405020304" pitchFamily="18" charset="0"/>
                <a:cs typeface="Times New Roman" panose="02020603050405020304" pitchFamily="18" charset="0"/>
              </a:rPr>
              <a:t>After the plant rose from the  soil. Then it could see the world above ground.</a:t>
            </a:r>
          </a:p>
          <a:p>
            <a:r>
              <a:rPr lang="en-US" sz="2400" dirty="0">
                <a:latin typeface="Times New Roman" panose="02020603050405020304" pitchFamily="18" charset="0"/>
                <a:cs typeface="Times New Roman" panose="02020603050405020304" pitchFamily="18" charset="0"/>
              </a:rPr>
              <a:t>28.When does the poem take place?</a:t>
            </a:r>
          </a:p>
          <a:p>
            <a:r>
              <a:rPr lang="en-US" sz="2400" dirty="0">
                <a:latin typeface="Times New Roman" panose="02020603050405020304" pitchFamily="18" charset="0"/>
                <a:cs typeface="Times New Roman" panose="02020603050405020304" pitchFamily="18" charset="0"/>
              </a:rPr>
              <a:t>It takes place during the beginning of a plant’s life. Likely during a rainfall.</a:t>
            </a:r>
          </a:p>
          <a:p>
            <a:r>
              <a:rPr lang="en-US" sz="2400" dirty="0">
                <a:latin typeface="Times New Roman" panose="02020603050405020304" pitchFamily="18" charset="0"/>
                <a:cs typeface="Times New Roman" panose="02020603050405020304" pitchFamily="18" charset="0"/>
              </a:rPr>
              <a:t>29.When did the rain inspire life?</a:t>
            </a:r>
          </a:p>
          <a:p>
            <a:r>
              <a:rPr lang="en-US" sz="2400" dirty="0">
                <a:latin typeface="Times New Roman" panose="02020603050405020304" pitchFamily="18" charset="0"/>
                <a:cs typeface="Times New Roman" panose="02020603050405020304" pitchFamily="18" charset="0"/>
              </a:rPr>
              <a:t>The rain inspired life when it called to the sleeping plant. Its voice brought awakening.</a:t>
            </a:r>
          </a:p>
          <a:p>
            <a:r>
              <a:rPr lang="en-US" sz="2400" dirty="0">
                <a:latin typeface="Times New Roman" panose="02020603050405020304" pitchFamily="18" charset="0"/>
                <a:cs typeface="Times New Roman" panose="02020603050405020304" pitchFamily="18" charset="0"/>
              </a:rPr>
              <a:t>30.When did the plant begin to grow?</a:t>
            </a:r>
          </a:p>
          <a:p>
            <a:r>
              <a:rPr lang="en-US" sz="2400" dirty="0">
                <a:latin typeface="Times New Roman" panose="02020603050405020304" pitchFamily="18" charset="0"/>
                <a:cs typeface="Times New Roman" panose="02020603050405020304" pitchFamily="18" charset="0"/>
              </a:rPr>
              <a:t>The plant began to grow after hearing the rain. It rose to meet the world.</a:t>
            </a:r>
            <a:endParaRPr lang="en-US"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4DBE33B-C884-4E02-8F17-820082F17887}"/>
              </a:ext>
            </a:extLst>
          </p:cNvPr>
          <p:cNvSpPr/>
          <p:nvPr/>
        </p:nvSpPr>
        <p:spPr>
          <a:xfrm>
            <a:off x="381000" y="4297740"/>
            <a:ext cx="11277600" cy="1631216"/>
          </a:xfrm>
          <a:prstGeom prst="rect">
            <a:avLst/>
          </a:prstGeom>
        </p:spPr>
        <p:txBody>
          <a:bodyPr wrap="square">
            <a:spAutoFit/>
          </a:bodyPr>
          <a:lstStyle/>
          <a:p>
            <a:r>
              <a:rPr lang="en-US" sz="2000" dirty="0">
                <a:latin typeface="SutonnyOMJ" panose="01010600010101010101" pitchFamily="2" charset="0"/>
                <a:cs typeface="SutonnyOMJ" panose="01010600010101010101" pitchFamily="2" charset="0"/>
              </a:rPr>
              <a:t>২৬. </a:t>
            </a:r>
            <a:r>
              <a:rPr lang="en-US" sz="2000" dirty="0" err="1">
                <a:latin typeface="SutonnyOMJ" panose="01010600010101010101" pitchFamily="2" charset="0"/>
                <a:cs typeface="SutonnyOMJ" panose="01010600010101010101" pitchFamily="2" charset="0"/>
              </a:rPr>
              <a:t>গাছটিকে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রাখা</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হয়েছিল?কবিতা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হওয়ার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আগেই</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গাছটিকে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রাখা</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হয়েছিল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বীজের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গভীরে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a:t>
            </a:r>
          </a:p>
          <a:p>
            <a:r>
              <a:rPr lang="en-US" sz="2000" dirty="0">
                <a:latin typeface="SutonnyOMJ" panose="01010600010101010101" pitchFamily="2" charset="0"/>
                <a:cs typeface="SutonnyOMJ" panose="01010600010101010101" pitchFamily="2" charset="0"/>
              </a:rPr>
              <a:t>২৭. </a:t>
            </a:r>
            <a:r>
              <a:rPr lang="en-US" sz="2000" dirty="0" err="1">
                <a:latin typeface="SutonnyOMJ" panose="01010600010101010101" pitchFamily="2" charset="0"/>
                <a:cs typeface="SutonnyOMJ" panose="01010600010101010101" pitchFamily="2" charset="0"/>
              </a:rPr>
              <a:t>গাছটির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কাছে</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বাইরের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কখন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দৃশ্যমান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হলো?গাছটি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ফুঁড়ে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ওঠার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উপরের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দেখতে</a:t>
            </a:r>
            <a:r>
              <a:rPr lang="en-US" sz="2000" dirty="0">
                <a:latin typeface="SutonnyOMJ" panose="01010600010101010101" pitchFamily="2" charset="0"/>
                <a:cs typeface="SutonnyOMJ" panose="01010600010101010101" pitchFamily="2" charset="0"/>
              </a:rPr>
              <a:t> পেল।২৮. </a:t>
            </a:r>
            <a:r>
              <a:rPr lang="en-US" sz="2000" dirty="0" err="1">
                <a:latin typeface="SutonnyOMJ" panose="01010600010101010101" pitchFamily="2" charset="0"/>
                <a:cs typeface="SutonnyOMJ" panose="01010600010101010101" pitchFamily="2" charset="0"/>
              </a:rPr>
              <a:t>কবিতাটির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পটভূমি</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কখন?এটি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রচিত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সম্ভবত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সময়</a:t>
            </a:r>
            <a:r>
              <a:rPr lang="en-US" sz="2000" dirty="0">
                <a:latin typeface="SutonnyOMJ" panose="01010600010101010101" pitchFamily="2" charset="0"/>
                <a:cs typeface="SutonnyOMJ" panose="01010600010101010101" pitchFamily="2" charset="0"/>
              </a:rPr>
              <a:t>।</a:t>
            </a:r>
          </a:p>
          <a:p>
            <a:r>
              <a:rPr lang="en-US" sz="2000" dirty="0">
                <a:latin typeface="SutonnyOMJ" panose="01010600010101010101" pitchFamily="2" charset="0"/>
                <a:cs typeface="SutonnyOMJ" panose="01010600010101010101" pitchFamily="2" charset="0"/>
              </a:rPr>
              <a:t>২৯. </a:t>
            </a:r>
            <a:r>
              <a:rPr lang="en-US" sz="2000" dirty="0" err="1">
                <a:latin typeface="SutonnyOMJ" panose="01010600010101010101" pitchFamily="2" charset="0"/>
                <a:cs typeface="SutonnyOMJ" panose="01010600010101010101" pitchFamily="2" charset="0"/>
              </a:rPr>
              <a:t>বৃষ্টি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অনুপ্রাণিত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করেছিল?বৃষ্টি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অনুপ্রাণিত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ঘুমন্ত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গাছটিকে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ডেকেছিল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কণ্ঠস্বর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এনেছিল</a:t>
            </a:r>
            <a:r>
              <a:rPr lang="en-US" sz="2000" dirty="0">
                <a:latin typeface="SutonnyOMJ" panose="01010600010101010101" pitchFamily="2" charset="0"/>
                <a:cs typeface="SutonnyOMJ" panose="01010600010101010101" pitchFamily="2" charset="0"/>
              </a:rPr>
              <a:t>।</a:t>
            </a:r>
          </a:p>
          <a:p>
            <a:r>
              <a:rPr lang="en-US" sz="2000" dirty="0">
                <a:latin typeface="SutonnyOMJ" panose="01010600010101010101" pitchFamily="2" charset="0"/>
                <a:cs typeface="SutonnyOMJ" panose="01010600010101010101" pitchFamily="2" charset="0"/>
              </a:rPr>
              <a:t>৩০.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করেছিল?বৃষ্টির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শব্দ</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পৃথিবীর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মিলিত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উঠেছিল</a:t>
            </a:r>
            <a:r>
              <a:rPr lang="en-US" sz="20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690164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37E82B-CC61-4FD7-A6CC-CB375A982C1D}"/>
              </a:ext>
            </a:extLst>
          </p:cNvPr>
          <p:cNvSpPr/>
          <p:nvPr/>
        </p:nvSpPr>
        <p:spPr>
          <a:xfrm>
            <a:off x="402166" y="329274"/>
            <a:ext cx="11387667" cy="3170099"/>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31.What was hidden in the heart of the seed?</a:t>
            </a:r>
          </a:p>
          <a:p>
            <a:r>
              <a:rPr lang="en-US" sz="2000" dirty="0">
                <a:latin typeface="Times New Roman" panose="02020603050405020304" pitchFamily="18" charset="0"/>
                <a:cs typeface="Times New Roman" panose="02020603050405020304" pitchFamily="18" charset="0"/>
              </a:rPr>
              <a:t>A little plant was hidden there. It lay sleeping, deep within.</a:t>
            </a:r>
          </a:p>
          <a:p>
            <a:r>
              <a:rPr lang="en-US" sz="2000" dirty="0">
                <a:latin typeface="Times New Roman" panose="02020603050405020304" pitchFamily="18" charset="0"/>
                <a:cs typeface="Times New Roman" panose="02020603050405020304" pitchFamily="18" charset="0"/>
              </a:rPr>
              <a:t>32.What was the plant doing at first?</a:t>
            </a:r>
          </a:p>
          <a:p>
            <a:r>
              <a:rPr lang="en-US" sz="2000" dirty="0">
                <a:latin typeface="Times New Roman" panose="02020603050405020304" pitchFamily="18" charset="0"/>
                <a:cs typeface="Times New Roman" panose="02020603050405020304" pitchFamily="18" charset="0"/>
              </a:rPr>
              <a:t>The plant was fast asleep. It was unaware of the world.</a:t>
            </a:r>
          </a:p>
          <a:p>
            <a:r>
              <a:rPr lang="en-US" sz="2000" dirty="0">
                <a:latin typeface="Times New Roman" panose="02020603050405020304" pitchFamily="18" charset="0"/>
                <a:cs typeface="Times New Roman" panose="02020603050405020304" pitchFamily="18" charset="0"/>
              </a:rPr>
              <a:t>33.What woke the little plant?</a:t>
            </a:r>
          </a:p>
          <a:p>
            <a:r>
              <a:rPr lang="en-US" sz="2000" dirty="0">
                <a:latin typeface="Times New Roman" panose="02020603050405020304" pitchFamily="18" charset="0"/>
                <a:cs typeface="Times New Roman" panose="02020603050405020304" pitchFamily="18" charset="0"/>
              </a:rPr>
              <a:t>The voice of the bright raindrops woke it. Their sound reached deep into the seed.</a:t>
            </a:r>
          </a:p>
          <a:p>
            <a:r>
              <a:rPr lang="en-US" sz="2000" dirty="0">
                <a:latin typeface="Times New Roman" panose="02020603050405020304" pitchFamily="18" charset="0"/>
                <a:cs typeface="Times New Roman" panose="02020603050405020304" pitchFamily="18" charset="0"/>
              </a:rPr>
              <a:t>34.What did the plant want to see?</a:t>
            </a:r>
          </a:p>
          <a:p>
            <a:r>
              <a:rPr lang="en-US" sz="2000" dirty="0">
                <a:latin typeface="Times New Roman" panose="02020603050405020304" pitchFamily="18" charset="0"/>
                <a:cs typeface="Times New Roman" panose="02020603050405020304" pitchFamily="18" charset="0"/>
              </a:rPr>
              <a:t>The plant wanted to see the outside world. It rose to explore what was above.</a:t>
            </a:r>
          </a:p>
          <a:p>
            <a:r>
              <a:rPr lang="en-US" sz="2000" dirty="0">
                <a:latin typeface="Times New Roman" panose="02020603050405020304" pitchFamily="18" charset="0"/>
                <a:cs typeface="Times New Roman" panose="02020603050405020304" pitchFamily="18" charset="0"/>
              </a:rPr>
              <a:t>35.What does the poem show about nature?</a:t>
            </a:r>
          </a:p>
          <a:p>
            <a:r>
              <a:rPr lang="en-US" sz="2000" dirty="0">
                <a:latin typeface="Times New Roman" panose="02020603050405020304" pitchFamily="18" charset="0"/>
                <a:cs typeface="Times New Roman" panose="02020603050405020304" pitchFamily="18" charset="0"/>
              </a:rPr>
              <a:t>The poem shows that nature awakens gently. Life begins with care and wonder.</a:t>
            </a:r>
          </a:p>
        </p:txBody>
      </p:sp>
      <p:sp>
        <p:nvSpPr>
          <p:cNvPr id="3" name="Rectangle 2">
            <a:extLst>
              <a:ext uri="{FF2B5EF4-FFF2-40B4-BE49-F238E27FC236}">
                <a16:creationId xmlns:a16="http://schemas.microsoft.com/office/drawing/2014/main" id="{553CE9F9-DD56-402A-8BAB-4FF601CD8BEC}"/>
              </a:ext>
            </a:extLst>
          </p:cNvPr>
          <p:cNvSpPr/>
          <p:nvPr/>
        </p:nvSpPr>
        <p:spPr>
          <a:xfrm>
            <a:off x="330200" y="3640372"/>
            <a:ext cx="11387667" cy="1938992"/>
          </a:xfrm>
          <a:prstGeom prst="rect">
            <a:avLst/>
          </a:prstGeom>
        </p:spPr>
        <p:txBody>
          <a:bodyPr wrap="square">
            <a:spAutoFit/>
          </a:bodyPr>
          <a:lstStyle/>
          <a:p>
            <a:r>
              <a:rPr lang="en-US" sz="2400" dirty="0">
                <a:latin typeface="SutonnyOMJ" panose="01010600010101010101" pitchFamily="2" charset="0"/>
                <a:cs typeface="SutonnyOMJ" panose="01010600010101010101" pitchFamily="2" charset="0"/>
              </a:rPr>
              <a:t>৩১. </a:t>
            </a:r>
            <a:r>
              <a:rPr lang="en-US" sz="2400" dirty="0" err="1">
                <a:latin typeface="SutonnyOMJ" panose="01010600010101010101" pitchFamily="2" charset="0"/>
                <a:cs typeface="SutonnyOMJ" panose="01010600010101010101" pitchFamily="2" charset="0"/>
              </a:rPr>
              <a:t>বীজের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লুকানো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ছিল?সেখানে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ছোট্ট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চারাগাছ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লুকানো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গভীরে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৩২.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প্রথমে</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করছিল?গাছটি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গভীর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ঘুমে</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a:t>
            </a:r>
            <a:r>
              <a:rPr lang="en-US" sz="2400" dirty="0">
                <a:latin typeface="SutonnyOMJ" panose="01010600010101010101" pitchFamily="2" charset="0"/>
                <a:cs typeface="SutonnyOMJ" panose="01010600010101010101" pitchFamily="2" charset="0"/>
              </a:rPr>
              <a:t>ৎ </a:t>
            </a:r>
            <a:r>
              <a:rPr lang="en-US" sz="2400" dirty="0" err="1">
                <a:latin typeface="SutonnyOMJ" panose="01010600010101010101" pitchFamily="2" charset="0"/>
                <a:cs typeface="SutonnyOMJ" panose="01010600010101010101" pitchFamily="2" charset="0"/>
              </a:rPr>
              <a:t>সম্পর্কে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অজ্ঞ</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৩৩. </a:t>
            </a:r>
            <a:r>
              <a:rPr lang="en-US" sz="2400" dirty="0" err="1">
                <a:latin typeface="SutonnyOMJ" panose="01010600010101010101" pitchFamily="2" charset="0"/>
                <a:cs typeface="SutonnyOMJ" panose="01010600010101010101" pitchFamily="2" charset="0"/>
              </a:rPr>
              <a:t>কিসে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ছোট্ট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উঠল?উজ্জ্বল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বৃষ্টির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ফোঁটার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শব্দে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উঠল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তাদের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শব্দ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গভীরে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পৌঁছেছিল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৩৪.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দেখতে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চেয়েছিল?গাছটি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বাইরের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দেখতে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চেয়েছিল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উপরে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আছে</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অন্বেষণ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দাঁড়াল</a:t>
            </a:r>
            <a:r>
              <a:rPr lang="en-US" sz="20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৩৫. </a:t>
            </a:r>
            <a:r>
              <a:rPr lang="en-US" sz="2000" dirty="0" err="1">
                <a:latin typeface="SutonnyOMJ" panose="01010600010101010101" pitchFamily="2" charset="0"/>
                <a:cs typeface="SutonnyOMJ" panose="01010600010101010101" pitchFamily="2" charset="0"/>
              </a:rPr>
              <a:t>কবিতাটি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প্রকৃতি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সম্পর্কে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দেখায়?কবিতাটি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দেখায়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প্রকৃতি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ধীরে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ধীরে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ওঠে</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বিস্ময়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হয়</a:t>
            </a:r>
            <a:r>
              <a:rPr lang="en-US" sz="2000" dirty="0">
                <a:latin typeface="SutonnyOMJ" panose="01010600010101010101" pitchFamily="2" charset="0"/>
                <a:cs typeface="SutonnyOMJ" panose="01010600010101010101" pitchFamily="2" charset="0"/>
              </a:rPr>
              <a:t>।</a:t>
            </a:r>
            <a:endParaRPr lang="en-US" sz="24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1688768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70ED5-4831-4F3C-B387-994C6C305644}"/>
              </a:ext>
            </a:extLst>
          </p:cNvPr>
          <p:cNvSpPr/>
          <p:nvPr/>
        </p:nvSpPr>
        <p:spPr>
          <a:xfrm>
            <a:off x="575732" y="266975"/>
            <a:ext cx="11243733" cy="3724096"/>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36.What is the mood of the poem?</a:t>
            </a:r>
          </a:p>
          <a:p>
            <a:r>
              <a:rPr lang="en-US" sz="2400" dirty="0">
                <a:latin typeface="Times New Roman" panose="02020603050405020304" pitchFamily="18" charset="0"/>
                <a:cs typeface="Times New Roman" panose="02020603050405020304" pitchFamily="18" charset="0"/>
              </a:rPr>
              <a:t>The mood is gentle, hopeful, and full of wonder. It celebrates new beginnings.</a:t>
            </a:r>
          </a:p>
          <a:p>
            <a:r>
              <a:rPr lang="en-US" sz="2400" dirty="0">
                <a:latin typeface="Times New Roman" panose="02020603050405020304" pitchFamily="18" charset="0"/>
                <a:cs typeface="Times New Roman" panose="02020603050405020304" pitchFamily="18" charset="0"/>
              </a:rPr>
              <a:t>37.What does the rain represent in the poem?</a:t>
            </a:r>
          </a:p>
          <a:p>
            <a:r>
              <a:rPr lang="en-US" sz="2400" dirty="0">
                <a:latin typeface="Times New Roman" panose="02020603050405020304" pitchFamily="18" charset="0"/>
                <a:cs typeface="Times New Roman" panose="02020603050405020304" pitchFamily="18" charset="0"/>
              </a:rPr>
              <a:t>The rain represents encouragement and life. It awakens growth.</a:t>
            </a:r>
          </a:p>
          <a:p>
            <a:r>
              <a:rPr lang="en-US" sz="2400" dirty="0">
                <a:latin typeface="Times New Roman" panose="02020603050405020304" pitchFamily="18" charset="0"/>
                <a:cs typeface="Times New Roman" panose="02020603050405020304" pitchFamily="18" charset="0"/>
              </a:rPr>
              <a:t>38.What does the plant symbolize?</a:t>
            </a:r>
          </a:p>
          <a:p>
            <a:r>
              <a:rPr lang="en-US" sz="2400" dirty="0">
                <a:latin typeface="Times New Roman" panose="02020603050405020304" pitchFamily="18" charset="0"/>
                <a:cs typeface="Times New Roman" panose="02020603050405020304" pitchFamily="18" charset="0"/>
              </a:rPr>
              <a:t>The plant symbolizes potential and new life. It stands for growth and discovery.</a:t>
            </a:r>
          </a:p>
          <a:p>
            <a:r>
              <a:rPr lang="en-US" sz="2400" dirty="0">
                <a:latin typeface="Times New Roman" panose="02020603050405020304" pitchFamily="18" charset="0"/>
                <a:cs typeface="Times New Roman" panose="02020603050405020304" pitchFamily="18" charset="0"/>
              </a:rPr>
              <a:t>39.What kind of world does the plant see?</a:t>
            </a:r>
          </a:p>
          <a:p>
            <a:r>
              <a:rPr lang="en-US" sz="2400" dirty="0">
                <a:latin typeface="Times New Roman" panose="02020603050405020304" pitchFamily="18" charset="0"/>
                <a:cs typeface="Times New Roman" panose="02020603050405020304" pitchFamily="18" charset="0"/>
              </a:rPr>
              <a:t>It sees a wonderful world. This world is full of light and beauty.</a:t>
            </a:r>
          </a:p>
          <a:p>
            <a:r>
              <a:rPr lang="en-US" sz="2400" dirty="0">
                <a:latin typeface="Times New Roman" panose="02020603050405020304" pitchFamily="18" charset="0"/>
                <a:cs typeface="Times New Roman" panose="02020603050405020304" pitchFamily="18" charset="0"/>
              </a:rPr>
              <a:t>40.What lesson can we learn from the poem?</a:t>
            </a:r>
          </a:p>
          <a:p>
            <a:r>
              <a:rPr lang="en-US" sz="2000" dirty="0">
                <a:latin typeface="Times New Roman" panose="02020603050405020304" pitchFamily="18" charset="0"/>
                <a:cs typeface="Times New Roman" panose="02020603050405020304" pitchFamily="18" charset="0"/>
              </a:rPr>
              <a:t>We learn that every small life has beauty and purpose. Growth begins quietly but powerfully.</a:t>
            </a:r>
            <a:endParaRPr lang="en-US" sz="16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8FA5E72F-20EC-4CB9-A431-6622088AF060}"/>
              </a:ext>
            </a:extLst>
          </p:cNvPr>
          <p:cNvSpPr/>
          <p:nvPr/>
        </p:nvSpPr>
        <p:spPr>
          <a:xfrm>
            <a:off x="558800" y="4122972"/>
            <a:ext cx="11074400" cy="2308324"/>
          </a:xfrm>
          <a:prstGeom prst="rect">
            <a:avLst/>
          </a:prstGeom>
        </p:spPr>
        <p:txBody>
          <a:bodyPr wrap="square">
            <a:spAutoFit/>
          </a:bodyPr>
          <a:lstStyle/>
          <a:p>
            <a:r>
              <a:rPr lang="en-US" sz="2400" dirty="0">
                <a:latin typeface="SutonnyOMJ" panose="01010600010101010101" pitchFamily="2" charset="0"/>
                <a:cs typeface="SutonnyOMJ" panose="01010600010101010101" pitchFamily="2" charset="0"/>
              </a:rPr>
              <a:t>৩৬. </a:t>
            </a:r>
            <a:r>
              <a:rPr lang="en-US" sz="2400" dirty="0" err="1">
                <a:latin typeface="SutonnyOMJ" panose="01010600010101010101" pitchFamily="2" charset="0"/>
                <a:cs typeface="SutonnyOMJ" panose="01010600010101010101" pitchFamily="2" charset="0"/>
              </a:rPr>
              <a:t>কবিতাটির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ভাব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কেমন?এর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ভাব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কোমল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আশাবাদী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বিস্ময়ে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পরিপূর্ণ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নতুন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সূচনাকে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উদযাপন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৩৭. </a:t>
            </a:r>
            <a:r>
              <a:rPr lang="en-US" sz="2400" dirty="0" err="1">
                <a:latin typeface="SutonnyOMJ" panose="01010600010101010101" pitchFamily="2" charset="0"/>
                <a:cs typeface="SutonnyOMJ" panose="01010600010101010101" pitchFamily="2" charset="0"/>
              </a:rPr>
              <a:t>কবিতায়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কিসের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প্রতীক?বৃষ্টি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উৎসাহ</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বৃদ্ধিকে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তোলে</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৩৮.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কিসের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প্রতীক?গাছটি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সম্ভাবনা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নতুন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বৃদ্ধি</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আবিষ্কারের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প্রতীক</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৩৯. </a:t>
            </a:r>
            <a:r>
              <a:rPr lang="en-US" sz="2400" dirty="0" err="1">
                <a:latin typeface="SutonnyOMJ" panose="01010600010101010101" pitchFamily="2" charset="0"/>
                <a:cs typeface="SutonnyOMJ" panose="01010600010101010101" pitchFamily="2" charset="0"/>
              </a:rPr>
              <a:t>গাছটি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কেমন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পৃথিবী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দেখে?এটি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চমৎকার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পৃথিবী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দেখে</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পৃথিবী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সৌন্দর্যে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পরিপূর্ণ</a:t>
            </a:r>
            <a:r>
              <a:rPr lang="en-US" sz="2400" dirty="0">
                <a:latin typeface="SutonnyOMJ" panose="01010600010101010101" pitchFamily="2" charset="0"/>
                <a:cs typeface="SutonnyOMJ" panose="01010600010101010101" pitchFamily="2" charset="0"/>
              </a:rPr>
              <a:t>।</a:t>
            </a:r>
          </a:p>
          <a:p>
            <a:r>
              <a:rPr lang="en-US" sz="2400" dirty="0">
                <a:latin typeface="SutonnyOMJ" panose="01010600010101010101" pitchFamily="2" charset="0"/>
                <a:cs typeface="SutonnyOMJ" panose="01010600010101010101" pitchFamily="2" charset="0"/>
              </a:rPr>
              <a:t>৪০. </a:t>
            </a:r>
            <a:r>
              <a:rPr lang="en-US" sz="2400" dirty="0" err="1">
                <a:latin typeface="SutonnyOMJ" panose="01010600010101010101" pitchFamily="2" charset="0"/>
                <a:cs typeface="SutonnyOMJ" panose="01010600010101010101" pitchFamily="2" charset="0"/>
              </a:rPr>
              <a:t>কবিতাটি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আমরা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শিক্ষা</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পারি?আমরা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শিখি</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প্রতিটি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জীবনেরই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সৌন্দর্য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উদ্দেশ্য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রয়েছে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বৃদ্ধি</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শক্তিশালীভাবে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a:t>
            </a:r>
            <a:r>
              <a:rPr lang="en-US" sz="24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895163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0C1EBC-8BA5-4D21-906F-3E5E6F9153B4}"/>
              </a:ext>
            </a:extLst>
          </p:cNvPr>
          <p:cNvSpPr/>
          <p:nvPr/>
        </p:nvSpPr>
        <p:spPr>
          <a:xfrm>
            <a:off x="512233" y="314742"/>
            <a:ext cx="11167533" cy="3785652"/>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41.Why was the plant sleeping?</a:t>
            </a:r>
          </a:p>
          <a:p>
            <a:r>
              <a:rPr lang="en-US" sz="2400" dirty="0">
                <a:latin typeface="Times New Roman" panose="02020603050405020304" pitchFamily="18" charset="0"/>
                <a:cs typeface="Times New Roman" panose="02020603050405020304" pitchFamily="18" charset="0"/>
              </a:rPr>
              <a:t>It was not yet ready to grow. It waited for the right time and condition.</a:t>
            </a:r>
          </a:p>
          <a:p>
            <a:r>
              <a:rPr lang="en-US" sz="2400" dirty="0">
                <a:latin typeface="Times New Roman" panose="02020603050405020304" pitchFamily="18" charset="0"/>
                <a:cs typeface="Times New Roman" panose="02020603050405020304" pitchFamily="18" charset="0"/>
              </a:rPr>
              <a:t>42.Why did the rain call the plant?</a:t>
            </a:r>
          </a:p>
          <a:p>
            <a:r>
              <a:rPr lang="en-US" sz="2400" dirty="0">
                <a:latin typeface="Times New Roman" panose="02020603050405020304" pitchFamily="18" charset="0"/>
                <a:cs typeface="Times New Roman" panose="02020603050405020304" pitchFamily="18" charset="0"/>
              </a:rPr>
              <a:t>The rain came to nourish and awaken it. It was time for life to begin.</a:t>
            </a:r>
          </a:p>
          <a:p>
            <a:r>
              <a:rPr lang="en-US" sz="2400" dirty="0">
                <a:latin typeface="Times New Roman" panose="02020603050405020304" pitchFamily="18" charset="0"/>
                <a:cs typeface="Times New Roman" panose="02020603050405020304" pitchFamily="18" charset="0"/>
              </a:rPr>
              <a:t>43.Why did the plant rise?</a:t>
            </a:r>
          </a:p>
          <a:p>
            <a:r>
              <a:rPr lang="en-US" sz="2400" dirty="0">
                <a:latin typeface="Times New Roman" panose="02020603050405020304" pitchFamily="18" charset="0"/>
                <a:cs typeface="Times New Roman" panose="02020603050405020304" pitchFamily="18" charset="0"/>
              </a:rPr>
              <a:t>It rose because it heard the rain’s call. The voice encouraged it to grow.</a:t>
            </a:r>
          </a:p>
          <a:p>
            <a:r>
              <a:rPr lang="en-US" sz="2400" dirty="0">
                <a:latin typeface="Times New Roman" panose="02020603050405020304" pitchFamily="18" charset="0"/>
                <a:cs typeface="Times New Roman" panose="02020603050405020304" pitchFamily="18" charset="0"/>
              </a:rPr>
              <a:t>44.Why did the plant want to see the outside world?</a:t>
            </a:r>
          </a:p>
          <a:p>
            <a:r>
              <a:rPr lang="en-US" sz="2400" dirty="0">
                <a:latin typeface="Times New Roman" panose="02020603050405020304" pitchFamily="18" charset="0"/>
                <a:cs typeface="Times New Roman" panose="02020603050405020304" pitchFamily="18" charset="0"/>
              </a:rPr>
              <a:t>The outside world was new and exciting. It was drawn by curiosity and wonder.</a:t>
            </a:r>
          </a:p>
          <a:p>
            <a:r>
              <a:rPr lang="en-US" sz="2400" dirty="0">
                <a:latin typeface="Times New Roman" panose="02020603050405020304" pitchFamily="18" charset="0"/>
                <a:cs typeface="Times New Roman" panose="02020603050405020304" pitchFamily="18" charset="0"/>
              </a:rPr>
              <a:t>45.Why did the poet describe the plant as “dear”?</a:t>
            </a:r>
          </a:p>
          <a:p>
            <a:r>
              <a:rPr lang="en-US" sz="2400" dirty="0">
                <a:latin typeface="Times New Roman" panose="02020603050405020304" pitchFamily="18" charset="0"/>
                <a:cs typeface="Times New Roman" panose="02020603050405020304" pitchFamily="18" charset="0"/>
              </a:rPr>
              <a:t>Because the plant is small, precious, and full of potential. It evokes care and affection.</a:t>
            </a:r>
            <a:endParaRPr lang="en-US"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76DDBD1D-0903-4F48-8084-F0460AB35FCD}"/>
              </a:ext>
            </a:extLst>
          </p:cNvPr>
          <p:cNvSpPr/>
          <p:nvPr/>
        </p:nvSpPr>
        <p:spPr>
          <a:xfrm>
            <a:off x="474132" y="4314673"/>
            <a:ext cx="11243734" cy="1938992"/>
          </a:xfrm>
          <a:prstGeom prst="rect">
            <a:avLst/>
          </a:prstGeom>
        </p:spPr>
        <p:txBody>
          <a:bodyPr wrap="square">
            <a:spAutoFit/>
          </a:bodyPr>
          <a:lstStyle/>
          <a:p>
            <a:pPr algn="just"/>
            <a:r>
              <a:rPr lang="en-US" sz="2400" dirty="0">
                <a:latin typeface="SutonnyOMJ" panose="01010600010101010101" pitchFamily="2" charset="0"/>
                <a:cs typeface="SutonnyOMJ" panose="01010600010101010101" pitchFamily="2" charset="0"/>
              </a:rPr>
              <a:t>৪১.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ঘুমিয়ে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তখনও</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ওঠার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প্রস্তুত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সঠিক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সময়</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পরিস্থিতির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অপেক্ষা</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a:t>
            </a:r>
            <a:r>
              <a:rPr lang="en-US" sz="2000" dirty="0">
                <a:latin typeface="SutonnyOMJ" panose="01010600010101010101" pitchFamily="2" charset="0"/>
                <a:cs typeface="SutonnyOMJ" panose="01010600010101010101" pitchFamily="2" charset="0"/>
              </a:rPr>
              <a:t>।</a:t>
            </a:r>
          </a:p>
          <a:p>
            <a:pPr algn="just"/>
            <a:r>
              <a:rPr lang="en-US" sz="2400" dirty="0">
                <a:latin typeface="SutonnyOMJ" panose="01010600010101010101" pitchFamily="2" charset="0"/>
                <a:cs typeface="SutonnyOMJ" panose="01010600010101010101" pitchFamily="2" charset="0"/>
              </a:rPr>
              <a:t>৪২. </a:t>
            </a:r>
            <a:r>
              <a:rPr lang="en-US" sz="2000" dirty="0" err="1">
                <a:latin typeface="SutonnyOMJ" panose="01010600010101010101" pitchFamily="2" charset="0"/>
                <a:cs typeface="SutonnyOMJ" panose="01010600010101010101" pitchFamily="2" charset="0"/>
              </a:rPr>
              <a:t>বৃষ্টি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গাছটিকে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ডেকেছিল?বৃষ্টি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এসেছিল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জোগাতে</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জাগিয়ে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তুলতে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হওয়ার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হয়েছিল</a:t>
            </a:r>
            <a:r>
              <a:rPr lang="en-US" sz="2000" dirty="0">
                <a:latin typeface="SutonnyOMJ" panose="01010600010101010101" pitchFamily="2" charset="0"/>
                <a:cs typeface="SutonnyOMJ" panose="01010600010101010101" pitchFamily="2" charset="0"/>
              </a:rPr>
              <a:t>।</a:t>
            </a:r>
          </a:p>
          <a:p>
            <a:pPr algn="just"/>
            <a:r>
              <a:rPr lang="en-US" sz="2400" dirty="0">
                <a:latin typeface="SutonnyOMJ" panose="01010600010101010101" pitchFamily="2" charset="0"/>
                <a:cs typeface="SutonnyOMJ" panose="01010600010101010101" pitchFamily="2" charset="0"/>
              </a:rPr>
              <a:t>৪৩.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উঠেছিল?এটি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ডাক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শুনেছিল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সেই</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ডাক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উঠতে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উৎসাহিত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করেছিল</a:t>
            </a:r>
            <a:r>
              <a:rPr lang="en-US" sz="2000" dirty="0">
                <a:latin typeface="SutonnyOMJ" panose="01010600010101010101" pitchFamily="2" charset="0"/>
                <a:cs typeface="SutonnyOMJ" panose="01010600010101010101" pitchFamily="2" charset="0"/>
              </a:rPr>
              <a:t>।</a:t>
            </a:r>
          </a:p>
          <a:p>
            <a:pPr algn="just"/>
            <a:r>
              <a:rPr lang="en-US" sz="2400" dirty="0">
                <a:latin typeface="SutonnyOMJ" panose="01010600010101010101" pitchFamily="2" charset="0"/>
                <a:cs typeface="SutonnyOMJ" panose="01010600010101010101" pitchFamily="2" charset="0"/>
              </a:rPr>
              <a:t>৪৪.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বাইরের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দেখতে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চেয়েছিল?বাইরের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a:t>
            </a:r>
            <a:r>
              <a:rPr lang="en-US" sz="2000" dirty="0">
                <a:latin typeface="SutonnyOMJ" panose="01010600010101010101" pitchFamily="2" charset="0"/>
                <a:cs typeface="SutonnyOMJ" panose="01010600010101010101" pitchFamily="2" charset="0"/>
              </a:rPr>
              <a:t>ৎ </a:t>
            </a:r>
            <a:r>
              <a:rPr lang="en-US" sz="2000" dirty="0" err="1">
                <a:latin typeface="SutonnyOMJ" panose="01010600010101010101" pitchFamily="2" charset="0"/>
                <a:cs typeface="SutonnyOMJ" panose="01010600010101010101" pitchFamily="2" charset="0"/>
              </a:rPr>
              <a:t>ছিল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নতুন</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রোমাঞ্চকর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কৌতূহল</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বিস্ময়ের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টানে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আকৃষ্ট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হয়েছিল</a:t>
            </a:r>
            <a:r>
              <a:rPr lang="en-US" sz="2000" dirty="0">
                <a:latin typeface="SutonnyOMJ" panose="01010600010101010101" pitchFamily="2" charset="0"/>
                <a:cs typeface="SutonnyOMJ" panose="01010600010101010101" pitchFamily="2" charset="0"/>
              </a:rPr>
              <a:t>।</a:t>
            </a:r>
          </a:p>
          <a:p>
            <a:pPr algn="just"/>
            <a:r>
              <a:rPr lang="en-US" sz="2400" dirty="0">
                <a:latin typeface="SutonnyOMJ" panose="01010600010101010101" pitchFamily="2" charset="0"/>
                <a:cs typeface="SutonnyOMJ" panose="01010600010101010101" pitchFamily="2" charset="0"/>
              </a:rPr>
              <a:t>৪৫.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গাছটিকে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বর্ণনা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করেছেন?কারণ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ছোট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মূল্যবান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সম্ভাবনাময়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যত্ন</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স্নেহ</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জাগিয়ে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তোলে</a:t>
            </a:r>
            <a:r>
              <a:rPr lang="en-US" sz="2000" dirty="0">
                <a:latin typeface="SutonnyOMJ" panose="01010600010101010101" pitchFamily="2" charset="0"/>
                <a:cs typeface="SutonnyOMJ" panose="01010600010101010101" pitchFamily="2" charset="0"/>
              </a:rPr>
              <a:t>।</a:t>
            </a:r>
            <a:endParaRPr lang="en-US" sz="24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349592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4F3E4D-E2D0-4FE4-B408-3D86C5190577}"/>
              </a:ext>
            </a:extLst>
          </p:cNvPr>
          <p:cNvSpPr/>
          <p:nvPr/>
        </p:nvSpPr>
        <p:spPr>
          <a:xfrm>
            <a:off x="385233" y="196208"/>
            <a:ext cx="11421533" cy="4093428"/>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46.Why is the seed described as being “deep”?</a:t>
            </a:r>
          </a:p>
          <a:p>
            <a:r>
              <a:rPr lang="en-US" sz="2400" dirty="0">
                <a:latin typeface="Times New Roman" panose="02020603050405020304" pitchFamily="18" charset="0"/>
                <a:cs typeface="Times New Roman" panose="02020603050405020304" pitchFamily="18" charset="0"/>
              </a:rPr>
              <a:t>To show that the plant was well hidden. It emphasizes how far it had to grow.</a:t>
            </a:r>
          </a:p>
          <a:p>
            <a:r>
              <a:rPr lang="en-US" sz="2400" dirty="0">
                <a:latin typeface="Times New Roman" panose="02020603050405020304" pitchFamily="18" charset="0"/>
                <a:cs typeface="Times New Roman" panose="02020603050405020304" pitchFamily="18" charset="0"/>
              </a:rPr>
              <a:t>47.Why is the poem hopeful?</a:t>
            </a:r>
          </a:p>
          <a:p>
            <a:r>
              <a:rPr lang="en-US" sz="2400" dirty="0">
                <a:latin typeface="Times New Roman" panose="02020603050405020304" pitchFamily="18" charset="0"/>
                <a:cs typeface="Times New Roman" panose="02020603050405020304" pitchFamily="18" charset="0"/>
              </a:rPr>
              <a:t>Because it shows life awakening with gentle encouragement. It celebrates new beginnings.</a:t>
            </a:r>
          </a:p>
          <a:p>
            <a:r>
              <a:rPr lang="en-US" sz="2400" dirty="0">
                <a:latin typeface="Times New Roman" panose="02020603050405020304" pitchFamily="18" charset="0"/>
                <a:cs typeface="Times New Roman" panose="02020603050405020304" pitchFamily="18" charset="0"/>
              </a:rPr>
              <a:t>48.Why does the poet use simple language?</a:t>
            </a:r>
          </a:p>
          <a:p>
            <a:r>
              <a:rPr lang="en-US" sz="2000" dirty="0">
                <a:latin typeface="Times New Roman" panose="02020603050405020304" pitchFamily="18" charset="0"/>
                <a:cs typeface="Times New Roman" panose="02020603050405020304" pitchFamily="18" charset="0"/>
              </a:rPr>
              <a:t>To match the innocence and simplicity of the subject. It helps readers connect with nature’s beauty.</a:t>
            </a:r>
          </a:p>
          <a:p>
            <a:r>
              <a:rPr lang="en-US" sz="2400" dirty="0">
                <a:latin typeface="Times New Roman" panose="02020603050405020304" pitchFamily="18" charset="0"/>
                <a:cs typeface="Times New Roman" panose="02020603050405020304" pitchFamily="18" charset="0"/>
              </a:rPr>
              <a:t>49.Why is the outside world described as “wonderful”?</a:t>
            </a:r>
          </a:p>
          <a:p>
            <a:r>
              <a:rPr lang="en-US" sz="2400" dirty="0">
                <a:latin typeface="Times New Roman" panose="02020603050405020304" pitchFamily="18" charset="0"/>
                <a:cs typeface="Times New Roman" panose="02020603050405020304" pitchFamily="18" charset="0"/>
              </a:rPr>
              <a:t>Because it is full of beauty and mystery. For the plant, it is a place of discovery.</a:t>
            </a:r>
          </a:p>
          <a:p>
            <a:r>
              <a:rPr lang="en-US" sz="2400" dirty="0">
                <a:latin typeface="Times New Roman" panose="02020603050405020304" pitchFamily="18" charset="0"/>
                <a:cs typeface="Times New Roman" panose="02020603050405020304" pitchFamily="18" charset="0"/>
              </a:rPr>
              <a:t>50.Why is the poem suitable for children?</a:t>
            </a:r>
          </a:p>
          <a:p>
            <a:r>
              <a:rPr lang="en-US" sz="2400" dirty="0">
                <a:latin typeface="Times New Roman" panose="02020603050405020304" pitchFamily="18" charset="0"/>
                <a:cs typeface="Times New Roman" panose="02020603050405020304" pitchFamily="18" charset="0"/>
              </a:rPr>
              <a:t>Because it uses gentle imagery and teaches about life and growth. It’s easy to understand and full of wonder.</a:t>
            </a:r>
          </a:p>
        </p:txBody>
      </p:sp>
      <p:sp>
        <p:nvSpPr>
          <p:cNvPr id="3" name="Rectangle 2">
            <a:extLst>
              <a:ext uri="{FF2B5EF4-FFF2-40B4-BE49-F238E27FC236}">
                <a16:creationId xmlns:a16="http://schemas.microsoft.com/office/drawing/2014/main" id="{BC4EA8CD-40F4-446B-A78F-8B41C8314BB6}"/>
              </a:ext>
            </a:extLst>
          </p:cNvPr>
          <p:cNvSpPr/>
          <p:nvPr/>
        </p:nvSpPr>
        <p:spPr>
          <a:xfrm>
            <a:off x="385233" y="4164675"/>
            <a:ext cx="11226800" cy="2031325"/>
          </a:xfrm>
          <a:prstGeom prst="rect">
            <a:avLst/>
          </a:prstGeom>
        </p:spPr>
        <p:txBody>
          <a:bodyPr wrap="square">
            <a:spAutoFit/>
          </a:bodyPr>
          <a:lstStyle/>
          <a:p>
            <a:pPr algn="just"/>
            <a:r>
              <a:rPr lang="en-US" dirty="0">
                <a:latin typeface="SutonnyOMJ" panose="01010600010101010101" pitchFamily="2" charset="0"/>
                <a:cs typeface="SutonnyOMJ" panose="01010600010101010101" pitchFamily="2" charset="0"/>
              </a:rPr>
              <a:t>৪৬. </a:t>
            </a:r>
            <a:r>
              <a:rPr lang="en-US" dirty="0" err="1">
                <a:latin typeface="SutonnyOMJ" panose="01010600010101010101" pitchFamily="2" charset="0"/>
                <a:cs typeface="SutonnyOMJ" panose="01010600010101010101" pitchFamily="2" charset="0"/>
              </a:rPr>
              <a:t>বীজটিকে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দেখানোর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ভালোভাবে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লুকানো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কতটা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উঠতে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হবে</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৪৭. </a:t>
            </a:r>
            <a:r>
              <a:rPr lang="en-US" dirty="0" err="1">
                <a:latin typeface="SutonnyOMJ" panose="01010600010101010101" pitchFamily="2" charset="0"/>
                <a:cs typeface="SutonnyOMJ" panose="01010600010101010101" pitchFamily="2" charset="0"/>
              </a:rPr>
              <a:t>কবিতাটি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আশাবাদী?কারণ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উৎসাহের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দেখায়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সূচনাকে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উদযাপন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৪৮.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সহজ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ব্যবহার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করেছেন?বিষয়বস্তুর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সারল্য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সরলতার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সামঞ্জস্য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রাখতে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পাঠকদের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সৌন্দর্যের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সংযোগ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সাহায্য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৪৯. </a:t>
            </a:r>
            <a:r>
              <a:rPr lang="en-US" dirty="0" err="1">
                <a:latin typeface="SutonnyOMJ" panose="01010600010101010101" pitchFamily="2" charset="0"/>
                <a:cs typeface="SutonnyOMJ" panose="01010600010101010101" pitchFamily="2" charset="0"/>
              </a:rPr>
              <a:t>বাইরের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জগৎকে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বিস্ময়কর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সৌন্দর্য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রহস্যে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গাছটির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আবিষ্কারের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স্থান</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৫০. </a:t>
            </a:r>
            <a:r>
              <a:rPr lang="en-US" dirty="0" err="1">
                <a:latin typeface="SutonnyOMJ" panose="01010600010101010101" pitchFamily="2" charset="0"/>
                <a:cs typeface="SutonnyOMJ" panose="01010600010101010101" pitchFamily="2" charset="0"/>
              </a:rPr>
              <a:t>কবিতাটি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শিশুদের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উপযুক্ত</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কোমল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চিত্রকল্প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ব্যবহার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বৃদ্ধি</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শিক্ষা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সহজ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বিস্ময়ে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পূর্ণ</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994726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E604330-50EC-4989-9E87-DC147E41EBD2}"/>
              </a:ext>
            </a:extLst>
          </p:cNvPr>
          <p:cNvSpPr txBox="1">
            <a:spLocks/>
          </p:cNvSpPr>
          <p:nvPr/>
        </p:nvSpPr>
        <p:spPr>
          <a:xfrm>
            <a:off x="270588" y="274638"/>
            <a:ext cx="11663265" cy="1143000"/>
          </a:xfrm>
          <a:prstGeom prst="rect">
            <a:avLst/>
          </a:prstGeom>
          <a:solidFill>
            <a:schemeClr val="bg2">
              <a:lumMod val="75000"/>
            </a:schemeClr>
          </a:solid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Black" pitchFamily="34" charset="0"/>
              </a:rPr>
              <a:t>Thank you all for staying and helping me.</a:t>
            </a:r>
          </a:p>
        </p:txBody>
      </p:sp>
      <p:pic>
        <p:nvPicPr>
          <p:cNvPr id="3" name="Picture 2">
            <a:extLst>
              <a:ext uri="{FF2B5EF4-FFF2-40B4-BE49-F238E27FC236}">
                <a16:creationId xmlns:a16="http://schemas.microsoft.com/office/drawing/2014/main" id="{DDDA80C9-5872-4A44-867F-2CDADBF0A1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2438400"/>
            <a:ext cx="10159482" cy="4144962"/>
          </a:xfrm>
          <a:prstGeom prst="rect">
            <a:avLst/>
          </a:prstGeom>
        </p:spPr>
      </p:pic>
    </p:spTree>
    <p:extLst>
      <p:ext uri="{BB962C8B-B14F-4D97-AF65-F5344CB8AC3E}">
        <p14:creationId xmlns:p14="http://schemas.microsoft.com/office/powerpoint/2010/main" val="84022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TotalTime>
  <Words>2422</Words>
  <Application>Microsoft Office PowerPoint</Application>
  <PresentationFormat>Widescreen</PresentationFormat>
  <Paragraphs>247</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Arial Black</vt:lpstr>
      <vt:lpstr>Calibri</vt:lpstr>
      <vt:lpstr>Calibri Light</vt:lpstr>
      <vt:lpstr>Li Ador Noirrit Bold</vt:lpstr>
      <vt:lpstr>Li Ador Noirrit Light</vt:lpstr>
      <vt:lpstr>SutonnyMJ</vt:lpstr>
      <vt:lpstr>SutonnyOMJ</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Md. Shahinur Rahman</cp:lastModifiedBy>
  <cp:revision>25</cp:revision>
  <dcterms:created xsi:type="dcterms:W3CDTF">2026-08-24T05:26:36Z</dcterms:created>
  <dcterms:modified xsi:type="dcterms:W3CDTF">2026-10-07T09:40:59Z</dcterms:modified>
</cp:coreProperties>
</file>