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267" r:id="rId3"/>
    <p:sldId id="268" r:id="rId4"/>
    <p:sldId id="269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5" r:id="rId13"/>
    <p:sldId id="271" r:id="rId14"/>
    <p:sldId id="272" r:id="rId15"/>
    <p:sldId id="273" r:id="rId16"/>
    <p:sldId id="266" r:id="rId17"/>
    <p:sldId id="264" r:id="rId18"/>
    <p:sldId id="270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80" y="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panose="020B0604020202020204" pitchFamily="34" charset="0"/>
              </a:defRPr>
            </a:lvl1pPr>
          </a:lstStyle>
          <a:p>
            <a:fld id="{DCB8B4CD-76FB-4D44-942B-3CA3E407F9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12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u="none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u="none">
                <a:latin typeface="Arial" panose="020B0604020202020204" pitchFamily="34" charset="0"/>
              </a:defRPr>
            </a:lvl1pPr>
          </a:lstStyle>
          <a:p>
            <a:fld id="{9239C722-07FA-4AD7-8409-361E89E2D7F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73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47996C-3316-4C96-818A-FF3E45AF6307}" type="slidenum">
              <a:rPr lang="en-US"/>
              <a:pPr/>
              <a:t>4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6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E73B1A-775D-470E-A890-D6369348CAE9}" type="slidenum">
              <a:rPr lang="en-US"/>
              <a:pPr/>
              <a:t>5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8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E30BB9-5DB6-4DBB-B79B-F552887526A7}" type="slidenum">
              <a:rPr lang="en-US"/>
              <a:pPr/>
              <a:t>6</a:t>
            </a:fld>
            <a:endParaRPr lang="en-US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53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AB376F-B653-403A-8D8E-E61344D6FB5F}" type="slidenum">
              <a:rPr lang="en-US"/>
              <a:pPr/>
              <a:t>7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873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B13094-2AE2-4995-AB53-90FBD2E57C5C}" type="slidenum">
              <a:rPr lang="en-US"/>
              <a:pPr/>
              <a:t>8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782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8C622-3D0F-4CF1-8820-6CB01C1119EF}" type="slidenum">
              <a:rPr lang="en-US"/>
              <a:pPr/>
              <a:t>9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51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31326E-1965-45C4-81F5-A5233277A7EA}" type="slidenum">
              <a:rPr lang="en-US"/>
              <a:pPr/>
              <a:t>10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906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C3399A-4EAA-466A-A97D-6E702F737A19}" type="slidenum">
              <a:rPr lang="en-US"/>
              <a:pPr/>
              <a:t>11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7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23B5B-3DDB-4BB4-B80A-1AF8639C98BB}" type="slidenum">
              <a:rPr lang="en-US"/>
              <a:pPr/>
              <a:t>15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167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7A8E6E-0BF6-48A9-9DBC-B38BBA5F8E4F}" type="slidenum">
              <a:rPr lang="en-US"/>
              <a:pPr/>
              <a:t>16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49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CC6FC-D1EF-44BE-8BF9-EE1A1C3F14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73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7CA17A-9634-4246-AFF4-DDD53F7C05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88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CE32B8-3915-4369-B540-D32A5AE0DBC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8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C9D83-AF3D-424D-B0DA-80586AEEB37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61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77238-5264-4DB6-8136-94D0D6A9FBF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68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82E58-7315-4D0C-A0E1-CB093F8408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220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E360CD-C0D4-4BFB-8971-C8F2065653C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0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31138-2C36-4632-B0F5-E612EFA148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8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40DE7-C8B0-47B4-91F7-3026D2E9C5E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0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E7467-B763-4432-82F7-00609FD68C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29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FFAD35-7F91-4AEF-9EE4-1E09143435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3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black"/>
                </a:solidFill>
                <a:latin typeface="Lucida Sans Unicode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black"/>
                </a:solidFill>
                <a:latin typeface="Lucida Sans Unicode"/>
                <a:cs typeface="+mn-cs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en-US" sz="1800" u="none">
                <a:solidFill>
                  <a:prstClr val="white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647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3765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290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840549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660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8999994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2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101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black"/>
              </a:solidFill>
              <a:latin typeface="Lucida Sans Unicode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black"/>
              </a:solidFill>
              <a:latin typeface="Lucida Sans Unicode"/>
              <a:cs typeface="+mn-cs"/>
            </a:endParaRPr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977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35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597CDC8-168F-4053-A1AE-5B4AF299FE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3F7ECA-5187-4D74-99E8-095F4BCFDAA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86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u="none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latin typeface="+mn-lt"/>
              </a:defRPr>
            </a:lvl1pPr>
          </a:lstStyle>
          <a:p>
            <a:fld id="{2D2861E0-454A-48D1-9B74-B3D32319E65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black"/>
              </a:solidFill>
              <a:latin typeface="Lucida Sans Unicode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black"/>
              </a:solidFill>
              <a:latin typeface="Lucida Sans Unicode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800" u="none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597CDC8-168F-4053-A1AE-5B4AF299FEFF}" type="datetimeFigureOut">
              <a:rPr lang="en-US" u="none" smtClean="0">
                <a:solidFill>
                  <a:prstClr val="black">
                    <a:tint val="75000"/>
                  </a:prstClr>
                </a:solidFill>
                <a:latin typeface="Lucida Sans Unicode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9/29/2026</a:t>
            </a:fld>
            <a:endParaRPr lang="en-US" u="none">
              <a:solidFill>
                <a:prstClr val="black">
                  <a:tint val="75000"/>
                </a:prstClr>
              </a:solidFill>
              <a:latin typeface="Lucida Sans Unicode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 u="none">
              <a:solidFill>
                <a:prstClr val="black">
                  <a:tint val="75000"/>
                </a:prstClr>
              </a:solidFill>
              <a:latin typeface="Lucida Sans Unicode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5B3F7ECA-5187-4D74-99E8-095F4BCFDAAF}" type="slidenum">
              <a:rPr lang="en-US" u="none" smtClean="0">
                <a:solidFill>
                  <a:prstClr val="black">
                    <a:tint val="75000"/>
                  </a:prstClr>
                </a:solidFill>
                <a:latin typeface="Lucida Sans Unicode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u="none">
              <a:solidFill>
                <a:prstClr val="black">
                  <a:tint val="75000"/>
                </a:prstClr>
              </a:solidFill>
              <a:latin typeface="Lucida Sans Unicod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074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NUL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77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54" y="1177783"/>
            <a:ext cx="2525141" cy="29021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80607" y="4343400"/>
            <a:ext cx="878278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 smtClean="0">
                <a:ln w="6600">
                  <a:solidFill>
                    <a:srgbClr val="FFFF00"/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>
                  <a:outerShdw dist="38100" dir="2700000" algn="tl" rotWithShape="0">
                    <a:srgbClr val="ED7D31"/>
                  </a:outerShdw>
                </a:effectLst>
              </a:rPr>
              <a:t>WELCOME</a:t>
            </a:r>
            <a:endParaRPr lang="en-US" sz="12000" b="1" dirty="0">
              <a:ln w="6600">
                <a:solidFill>
                  <a:srgbClr val="FFFF00"/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>
                <a:outerShdw dist="38100" dir="2700000" algn="tl" rotWithShape="0">
                  <a:srgbClr val="ED7D3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2942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007948"/>
            <a:ext cx="3200400" cy="3793046"/>
          </a:xfrm>
          <a:prstGeom prst="rect">
            <a:avLst/>
          </a:prstGeom>
        </p:spPr>
      </p:pic>
      <p:sp>
        <p:nvSpPr>
          <p:cNvPr id="4099" name="TextBox 2"/>
          <p:cNvSpPr>
            <a:spLocks noChangeArrowheads="1"/>
          </p:cNvSpPr>
          <p:nvPr/>
        </p:nvSpPr>
        <p:spPr bwMode="auto">
          <a:xfrm>
            <a:off x="0" y="3799496"/>
            <a:ext cx="905256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600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Mohammad </a:t>
            </a:r>
            <a:r>
              <a:rPr lang="en-US" sz="36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Sohel Rana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3200" b="1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Lecturer in English</a:t>
            </a:r>
            <a:r>
              <a:rPr lang="en-US" sz="3200" b="1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 err="1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Abeda</a:t>
            </a:r>
            <a:r>
              <a:rPr lang="en-US" sz="2800" dirty="0" smtClean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</a:t>
            </a: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Khanam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Girls' High School And College</a:t>
            </a:r>
            <a:endParaRPr lang="en-US" altLang="en-US" sz="2800" dirty="0">
              <a:solidFill>
                <a:srgbClr val="E41D02"/>
              </a:solidFill>
              <a:latin typeface="Arial Black" panose="020B0A04020102020204" pitchFamily="34" charset="0"/>
              <a:ea typeface="SimSun" panose="02010600030101010101" pitchFamily="2" charset="-122"/>
              <a:sym typeface="Aharoni" pitchFamily="2" charset="-79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Karatia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 , </a:t>
            </a:r>
            <a:r>
              <a:rPr lang="en-US" sz="2800" dirty="0" err="1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Tangail</a:t>
            </a: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.</a:t>
            </a:r>
            <a:endParaRPr lang="en-US" altLang="en-US" sz="2800" dirty="0">
              <a:solidFill>
                <a:srgbClr val="E41D02"/>
              </a:solidFill>
              <a:latin typeface="Arial Black" panose="020B0A04020102020204" pitchFamily="34" charset="0"/>
              <a:ea typeface="SimSun" panose="02010600030101010101" pitchFamily="2" charset="-122"/>
              <a:sym typeface="Aharoni" pitchFamily="2" charset="-79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2800" dirty="0">
                <a:solidFill>
                  <a:srgbClr val="E41D02"/>
                </a:solidFill>
                <a:latin typeface="Arial Black" panose="020B0A04020102020204" pitchFamily="34" charset="0"/>
                <a:ea typeface="SimSun" panose="02010600030101010101" pitchFamily="2" charset="-122"/>
                <a:sym typeface="Aharoni" pitchFamily="2" charset="-79"/>
              </a:rPr>
              <a:t>Mobile:01725061827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1" y="0"/>
            <a:ext cx="2115636" cy="1813560"/>
          </a:xfrm>
          <a:prstGeom prst="rect">
            <a:avLst/>
          </a:prstGeom>
        </p:spPr>
      </p:pic>
      <p:sp>
        <p:nvSpPr>
          <p:cNvPr id="4098" name="TextBox 1"/>
          <p:cNvSpPr>
            <a:spLocks noChangeArrowheads="1"/>
          </p:cNvSpPr>
          <p:nvPr/>
        </p:nvSpPr>
        <p:spPr bwMode="auto">
          <a:xfrm>
            <a:off x="0" y="185984"/>
            <a:ext cx="76923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rgbClr val="00B050"/>
                </a:solidFill>
                <a:latin typeface="Algerian" panose="04020705040A02060702" pitchFamily="82" charset="0"/>
                <a:ea typeface="SimSun" panose="02010600030101010101" pitchFamily="2" charset="-122"/>
                <a:sym typeface="Algerian" panose="04020705040A02060702" pitchFamily="82" charset="0"/>
              </a:rPr>
              <a:t>Teacher’s Identity</a:t>
            </a:r>
          </a:p>
        </p:txBody>
      </p:sp>
    </p:spTree>
    <p:extLst>
      <p:ext uri="{BB962C8B-B14F-4D97-AF65-F5344CB8AC3E}">
        <p14:creationId xmlns:p14="http://schemas.microsoft.com/office/powerpoint/2010/main" val="272025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sz="8000" dirty="0" smtClean="0">
                <a:solidFill>
                  <a:srgbClr val="FF3300"/>
                </a:solidFill>
              </a:rPr>
              <a:t>Today’s lesson</a:t>
            </a:r>
            <a:endParaRPr lang="en-US" sz="8000" dirty="0">
              <a:solidFill>
                <a:srgbClr val="FF330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sz="4800" dirty="0" smtClean="0"/>
              <a:t>Modifier 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1"/>
      <p:bldP spid="205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914400"/>
            <a:ext cx="8229600" cy="1143000"/>
          </a:xfrm>
        </p:spPr>
        <p:txBody>
          <a:bodyPr/>
          <a:lstStyle/>
          <a:p>
            <a:r>
              <a:rPr lang="en-US" sz="6600">
                <a:solidFill>
                  <a:schemeClr val="accent2"/>
                </a:solidFill>
              </a:rPr>
              <a:t>MODIFIERS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32038"/>
            <a:ext cx="8229600" cy="4525962"/>
          </a:xfrm>
        </p:spPr>
        <p:txBody>
          <a:bodyPr/>
          <a:lstStyle/>
          <a:p>
            <a:r>
              <a:rPr lang="en-US" dirty="0"/>
              <a:t>Definition of modifier: The word or phrase that modify </a:t>
            </a:r>
            <a:r>
              <a:rPr lang="en-US" dirty="0" smtClean="0"/>
              <a:t> the noun </a:t>
            </a:r>
            <a:r>
              <a:rPr lang="en-US" dirty="0"/>
              <a:t>is called modifier.</a:t>
            </a:r>
          </a:p>
          <a:p>
            <a:pPr>
              <a:buFontTx/>
              <a:buNone/>
            </a:pPr>
            <a:r>
              <a:rPr lang="en-US" dirty="0"/>
              <a:t> Example- Julia is a </a:t>
            </a:r>
            <a:r>
              <a:rPr lang="en-US" u="sng" dirty="0">
                <a:solidFill>
                  <a:srgbClr val="FF0000"/>
                </a:solidFill>
              </a:rPr>
              <a:t>beautiful</a:t>
            </a:r>
            <a:r>
              <a:rPr lang="en-US" dirty="0"/>
              <a:t> girl.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219200"/>
            <a:ext cx="8229600" cy="1143000"/>
          </a:xfrm>
        </p:spPr>
        <p:txBody>
          <a:bodyPr/>
          <a:lstStyle/>
          <a:p>
            <a:r>
              <a:rPr lang="en-US" sz="6600">
                <a:solidFill>
                  <a:srgbClr val="FF0000"/>
                </a:solidFill>
              </a:rPr>
              <a:t>Kinds of Modifier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667000"/>
            <a:ext cx="8229600" cy="4525963"/>
          </a:xfrm>
        </p:spPr>
        <p:txBody>
          <a:bodyPr/>
          <a:lstStyle/>
          <a:p>
            <a:r>
              <a:rPr lang="en-US"/>
              <a:t>Pre-modifier.</a:t>
            </a:r>
          </a:p>
          <a:p>
            <a:r>
              <a:rPr lang="en-US"/>
              <a:t>Post- modifier.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solidFill>
                  <a:srgbClr val="006600"/>
                </a:solidFill>
              </a:rPr>
              <a:t>Pre-modifier.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words or phrase which is set up just before the noun is called pre- modifier.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	Example- She is a </a:t>
            </a:r>
            <a:r>
              <a:rPr lang="en-US" b="1" u="sng">
                <a:solidFill>
                  <a:srgbClr val="FF0000"/>
                </a:solidFill>
              </a:rPr>
              <a:t>meritorious</a:t>
            </a:r>
            <a:r>
              <a:rPr lang="en-US"/>
              <a:t> student</a:t>
            </a:r>
          </a:p>
          <a:p>
            <a:pPr>
              <a:buFontTx/>
              <a:buNone/>
            </a:pPr>
            <a:endParaRPr lang="en-US"/>
          </a:p>
          <a:p>
            <a:pPr>
              <a:buFontTx/>
              <a:buNone/>
            </a:pPr>
            <a:r>
              <a:rPr lang="en-US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solidFill>
                  <a:schemeClr val="accent2"/>
                </a:solidFill>
              </a:rPr>
              <a:t>Post- modifier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words or phrase which is set up just after the noun is called pre- modifier.</a:t>
            </a:r>
          </a:p>
          <a:p>
            <a:pPr>
              <a:buFontTx/>
              <a:buNone/>
            </a:pPr>
            <a:r>
              <a:rPr lang="en-US"/>
              <a:t>	</a:t>
            </a:r>
          </a:p>
          <a:p>
            <a:pPr>
              <a:buFontTx/>
              <a:buNone/>
            </a:pPr>
            <a:r>
              <a:rPr lang="en-US"/>
              <a:t>	Ex- I saw the girl </a:t>
            </a:r>
            <a:r>
              <a:rPr lang="en-US" u="sng">
                <a:solidFill>
                  <a:srgbClr val="FF0000"/>
                </a:solidFill>
              </a:rPr>
              <a:t>singing</a:t>
            </a:r>
            <a:r>
              <a:rPr lang="en-US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Rules of pre-modifier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1. Pre-modifier can be adjective or adverb.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	ex- The </a:t>
            </a:r>
            <a:r>
              <a:rPr lang="en-US" sz="2400">
                <a:solidFill>
                  <a:srgbClr val="FF0000"/>
                </a:solidFill>
              </a:rPr>
              <a:t>handsome</a:t>
            </a:r>
            <a:r>
              <a:rPr lang="en-US" sz="2400"/>
              <a:t> racer……..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		The </a:t>
            </a:r>
            <a:r>
              <a:rPr lang="en-US" sz="2400">
                <a:solidFill>
                  <a:srgbClr val="FF0000"/>
                </a:solidFill>
              </a:rPr>
              <a:t>very handsome</a:t>
            </a:r>
            <a:r>
              <a:rPr lang="en-US" sz="2400"/>
              <a:t> racer……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40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40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2. Pre-modifier can be used as present/past participle.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	Ex- A </a:t>
            </a:r>
            <a:r>
              <a:rPr lang="en-US" sz="2400">
                <a:solidFill>
                  <a:srgbClr val="FF0000"/>
                </a:solidFill>
              </a:rPr>
              <a:t>barking</a:t>
            </a:r>
            <a:r>
              <a:rPr lang="en-US" sz="2400"/>
              <a:t> dog seldom bites.( present participle 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	-An </a:t>
            </a:r>
            <a:r>
              <a:rPr lang="en-US" sz="2400">
                <a:solidFill>
                  <a:srgbClr val="FF0000"/>
                </a:solidFill>
              </a:rPr>
              <a:t>educated</a:t>
            </a:r>
            <a:r>
              <a:rPr lang="en-US" sz="2400"/>
              <a:t> man is honoured by all. (past participle )</a:t>
            </a:r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sz="240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sz="240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9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/>
              <a:t>Determiner usually can be used as pre- modifier.</a:t>
            </a:r>
          </a:p>
          <a:p>
            <a:pPr lvl="1">
              <a:buFontTx/>
              <a:buNone/>
            </a:pPr>
            <a:r>
              <a:rPr lang="en-US" sz="2400"/>
              <a:t>Ex- I have </a:t>
            </a:r>
            <a:r>
              <a:rPr lang="en-US" sz="2400" u="sng">
                <a:solidFill>
                  <a:srgbClr val="FF0000"/>
                </a:solidFill>
              </a:rPr>
              <a:t>a</a:t>
            </a:r>
            <a:r>
              <a:rPr lang="en-US" sz="2400"/>
              <a:t> pet dog.</a:t>
            </a:r>
          </a:p>
          <a:p>
            <a:pPr lvl="1">
              <a:buFontTx/>
              <a:buNone/>
            </a:pPr>
            <a:endParaRPr lang="en-US" sz="2400"/>
          </a:p>
          <a:p>
            <a:pPr lvl="1">
              <a:buFontTx/>
              <a:buNone/>
            </a:pPr>
            <a:endParaRPr lang="en-US" sz="2400"/>
          </a:p>
          <a:p>
            <a:pPr lvl="1">
              <a:buFontTx/>
              <a:buNone/>
            </a:pPr>
            <a:r>
              <a:rPr lang="en-US" sz="2400"/>
              <a:t>Following determiner can be used as pre- modifier-</a:t>
            </a:r>
          </a:p>
          <a:p>
            <a:pPr lvl="1">
              <a:buFontTx/>
              <a:buNone/>
            </a:pPr>
            <a:r>
              <a:rPr lang="en-US" sz="2400"/>
              <a:t>	a, an, any, another, both, certain, each, either, enough, every, few, half, last, less, little, many, more, must, much, neither , next, no, other, own, plenty, same, several, some, such that, those, this, the, whole.</a:t>
            </a:r>
          </a:p>
          <a:p>
            <a:pPr lvl="1">
              <a:buFontTx/>
              <a:buNone/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>
                <a:solidFill>
                  <a:srgbClr val="FF0000"/>
                </a:solidFill>
              </a:rPr>
              <a:t>Roles of post-modifier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1. Post modifier can be used as adjective.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/>
              <a:t>Ex- They found her mother </a:t>
            </a:r>
            <a:r>
              <a:rPr lang="en-US" sz="1600">
                <a:solidFill>
                  <a:srgbClr val="FF0000"/>
                </a:solidFill>
              </a:rPr>
              <a:t>sick</a:t>
            </a:r>
            <a:r>
              <a:rPr lang="en-US" sz="1600"/>
              <a:t>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/>
              <a:t>2. It can be used as present/past participle.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60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/>
              <a:t>Ex-I saw the girl </a:t>
            </a:r>
            <a:r>
              <a:rPr lang="en-US" sz="1600">
                <a:solidFill>
                  <a:srgbClr val="FF0000"/>
                </a:solidFill>
              </a:rPr>
              <a:t>singing</a:t>
            </a:r>
            <a:r>
              <a:rPr lang="en-US" sz="1600"/>
              <a:t>.( present participle )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1600"/>
              <a:t>Rana found the glass </a:t>
            </a:r>
            <a:r>
              <a:rPr lang="en-US" sz="1600">
                <a:solidFill>
                  <a:srgbClr val="FF0000"/>
                </a:solidFill>
              </a:rPr>
              <a:t>broken.</a:t>
            </a:r>
            <a:r>
              <a:rPr lang="en-US" sz="1600"/>
              <a:t>(past participle 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3. It can be used as adverb.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Ex- The authority </a:t>
            </a:r>
            <a:r>
              <a:rPr lang="en-US" sz="1800">
                <a:solidFill>
                  <a:srgbClr val="FF0000"/>
                </a:solidFill>
              </a:rPr>
              <a:t>here</a:t>
            </a:r>
            <a:r>
              <a:rPr lang="en-US" sz="1800"/>
              <a:t> are very strict. 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/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4. Some times noun phrase/noun is used after main noun and indicates post modifier.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800"/>
              <a:t>Ex- Rabindranath, </a:t>
            </a:r>
            <a:r>
              <a:rPr lang="en-US" sz="1800">
                <a:solidFill>
                  <a:srgbClr val="FF0000"/>
                </a:solidFill>
              </a:rPr>
              <a:t>the world poet</a:t>
            </a:r>
            <a:r>
              <a:rPr lang="en-US" sz="1800"/>
              <a:t>, is my favourite writer.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56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6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90" dur="2000"/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60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টেকনিক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102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Modify the noun: Adjective </a:t>
            </a:r>
            <a:r>
              <a:rPr lang="en-US" dirty="0" err="1" smtClean="0"/>
              <a:t>হবে</a:t>
            </a:r>
            <a:r>
              <a:rPr lang="en-US" dirty="0" smtClean="0"/>
              <a:t>। Noun </a:t>
            </a:r>
            <a:r>
              <a:rPr lang="en-US" dirty="0" err="1" smtClean="0"/>
              <a:t>কে</a:t>
            </a:r>
            <a:r>
              <a:rPr lang="en-US" dirty="0" smtClean="0"/>
              <a:t> “</a:t>
            </a:r>
            <a:r>
              <a:rPr lang="en-US" dirty="0" err="1" smtClean="0"/>
              <a:t>কেমন</a:t>
            </a:r>
            <a:r>
              <a:rPr lang="en-US" dirty="0" smtClean="0"/>
              <a:t>” </a:t>
            </a:r>
            <a:r>
              <a:rPr lang="en-US" dirty="0" err="1" smtClean="0"/>
              <a:t>দ্বারা</a:t>
            </a:r>
            <a:r>
              <a:rPr lang="en-US" dirty="0" smtClean="0"/>
              <a:t> </a:t>
            </a:r>
            <a:r>
              <a:rPr lang="en-US" dirty="0" err="1" smtClean="0"/>
              <a:t>প্রশ্ন</a:t>
            </a:r>
            <a:r>
              <a:rPr lang="en-US" dirty="0" smtClean="0"/>
              <a:t> </a:t>
            </a:r>
            <a:r>
              <a:rPr lang="en-US" dirty="0" err="1" smtClean="0"/>
              <a:t>করলে</a:t>
            </a:r>
            <a:r>
              <a:rPr lang="en-US" dirty="0" smtClean="0"/>
              <a:t> Adjective  </a:t>
            </a:r>
            <a:r>
              <a:rPr lang="en-US" dirty="0" err="1" smtClean="0"/>
              <a:t>পাওয়া</a:t>
            </a:r>
            <a:r>
              <a:rPr lang="en-US" dirty="0" smtClean="0"/>
              <a:t> </a:t>
            </a:r>
            <a:r>
              <a:rPr lang="en-US" dirty="0" err="1" smtClean="0"/>
              <a:t>যাবে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i="1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>
                <a:solidFill>
                  <a:srgbClr val="FF0000"/>
                </a:solidFill>
              </a:rPr>
              <a:t>- </a:t>
            </a:r>
            <a:r>
              <a:rPr lang="en-US" dirty="0">
                <a:solidFill>
                  <a:srgbClr val="FF0000"/>
                </a:solidFill>
              </a:rPr>
              <a:t>The Nobel prize is the world’s most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___ (pre-modifier of noun) </a:t>
            </a:r>
            <a:r>
              <a:rPr lang="en-US" dirty="0" smtClean="0">
                <a:solidFill>
                  <a:srgbClr val="FF0000"/>
                </a:solidFill>
              </a:rPr>
              <a:t>prize.</a:t>
            </a:r>
          </a:p>
          <a:p>
            <a:pPr marL="0" indent="0">
              <a:buNone/>
            </a:pPr>
            <a:r>
              <a:rPr lang="en-US" dirty="0" smtClean="0"/>
              <a:t>2. Modify the verb: Adverb </a:t>
            </a:r>
            <a:r>
              <a:rPr lang="en-US" dirty="0" err="1" smtClean="0"/>
              <a:t>হবে</a:t>
            </a:r>
            <a:r>
              <a:rPr lang="en-US" dirty="0"/>
              <a:t>।</a:t>
            </a:r>
            <a:r>
              <a:rPr lang="en-US" dirty="0" smtClean="0"/>
              <a:t> Verb </a:t>
            </a:r>
            <a:r>
              <a:rPr lang="en-US" dirty="0" err="1" smtClean="0"/>
              <a:t>কে</a:t>
            </a:r>
            <a:r>
              <a:rPr lang="en-US" dirty="0" smtClean="0"/>
              <a:t> “</a:t>
            </a:r>
            <a:r>
              <a:rPr lang="en-US" dirty="0" err="1" smtClean="0"/>
              <a:t>কিভাবে</a:t>
            </a:r>
            <a:r>
              <a:rPr lang="en-US" dirty="0" smtClean="0"/>
              <a:t>/</a:t>
            </a:r>
            <a:r>
              <a:rPr lang="en-US" dirty="0" err="1" smtClean="0"/>
              <a:t>কখন</a:t>
            </a:r>
            <a:r>
              <a:rPr lang="en-US" dirty="0" smtClean="0"/>
              <a:t>” </a:t>
            </a:r>
            <a:r>
              <a:rPr lang="en-US" dirty="0" err="1"/>
              <a:t>দ্বারা</a:t>
            </a:r>
            <a:r>
              <a:rPr lang="en-US" dirty="0"/>
              <a:t> </a:t>
            </a:r>
            <a:r>
              <a:rPr lang="en-US" dirty="0" err="1"/>
              <a:t>প্রশ্ন</a:t>
            </a:r>
            <a:r>
              <a:rPr lang="en-US" dirty="0"/>
              <a:t> </a:t>
            </a:r>
            <a:r>
              <a:rPr lang="en-US" dirty="0" err="1"/>
              <a:t>করলে</a:t>
            </a:r>
            <a:r>
              <a:rPr lang="en-US" dirty="0"/>
              <a:t> </a:t>
            </a:r>
            <a:r>
              <a:rPr lang="en-US" dirty="0" smtClean="0"/>
              <a:t>Adverb  </a:t>
            </a:r>
            <a:r>
              <a:rPr lang="en-US" dirty="0" err="1"/>
              <a:t>পাওয়া</a:t>
            </a:r>
            <a:r>
              <a:rPr lang="en-US" dirty="0"/>
              <a:t> </a:t>
            </a:r>
            <a:r>
              <a:rPr lang="en-US" dirty="0" err="1"/>
              <a:t>যাবে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i="1" dirty="0" smtClean="0">
                <a:solidFill>
                  <a:srgbClr val="FF0000"/>
                </a:solidFill>
              </a:rPr>
              <a:t>Example</a:t>
            </a:r>
            <a:r>
              <a:rPr lang="en-US" dirty="0" smtClean="0">
                <a:solidFill>
                  <a:srgbClr val="FF0000"/>
                </a:solidFill>
              </a:rPr>
              <a:t>- The </a:t>
            </a:r>
            <a:r>
              <a:rPr lang="en-US" dirty="0">
                <a:solidFill>
                  <a:srgbClr val="FF0000"/>
                </a:solidFill>
              </a:rPr>
              <a:t>amount of prize money is increasing </a:t>
            </a:r>
            <a:r>
              <a:rPr lang="en-US" dirty="0" smtClean="0">
                <a:solidFill>
                  <a:srgbClr val="FF0000"/>
                </a:solidFill>
              </a:rPr>
              <a:t>____ </a:t>
            </a:r>
            <a:r>
              <a:rPr lang="en-US" dirty="0">
                <a:solidFill>
                  <a:srgbClr val="FF0000"/>
                </a:solidFill>
              </a:rPr>
              <a:t>(post-modifier of verb).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2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টেকনিক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3. Modify the adjective/ Use intensifier: Very , very much ,so much , really, truly, </a:t>
            </a:r>
            <a:r>
              <a:rPr lang="en-US" dirty="0" err="1" smtClean="0"/>
              <a:t>extramely</a:t>
            </a:r>
            <a:r>
              <a:rPr lang="en-US" dirty="0" smtClean="0"/>
              <a:t> enough etc.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E</a:t>
            </a:r>
            <a:r>
              <a:rPr lang="en-US" i="1" dirty="0" smtClean="0">
                <a:solidFill>
                  <a:srgbClr val="FF0000"/>
                </a:solidFill>
              </a:rPr>
              <a:t>xample</a:t>
            </a:r>
            <a:r>
              <a:rPr lang="en-US" dirty="0" smtClean="0">
                <a:solidFill>
                  <a:srgbClr val="FF0000"/>
                </a:solidFill>
              </a:rPr>
              <a:t>- The crow was ____ (Use intensifier) thirsty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 smtClean="0"/>
              <a:t>4. Use Quantifier: Much , Many, some , few, a few, little, a </a:t>
            </a:r>
            <a:r>
              <a:rPr lang="en-US" dirty="0" err="1" smtClean="0"/>
              <a:t>little,all</a:t>
            </a:r>
            <a:r>
              <a:rPr lang="en-US" dirty="0" smtClean="0"/>
              <a:t>, each, both , couple, dozen, </a:t>
            </a:r>
            <a:r>
              <a:rPr lang="en-US" dirty="0" err="1" smtClean="0"/>
              <a:t>hunderd</a:t>
            </a:r>
            <a:r>
              <a:rPr lang="en-US" dirty="0" smtClean="0"/>
              <a:t>, thousands, several, lots of ,one, two, three etc…….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টেকনিক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5. Use Determiner: A, An , The.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15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>
                <a:solidFill>
                  <a:srgbClr val="006600"/>
                </a:solidFill>
              </a:rPr>
              <a:t>Warm up activity 1: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The Nobel prize is the world’s most (a) ___ (pre-modifier of noun) prize. It is given in (b)____ (pre-modifier of noun) fields. It is given to persons who have (c)____ (pre-modifier of noun) contributes to physics, chemistry, literature ,medicine, economics, and Pease. The amount of prize money is increasing (d)____ (post-modifier of verb).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800" dirty="0"/>
              <a:t>Answer:- a) honorable b) different c) tremendous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/>
              <a:t>			d) gradually.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>
                <a:solidFill>
                  <a:srgbClr val="006600"/>
                </a:solidFill>
              </a:rPr>
              <a:t>Home work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458200" cy="4876800"/>
          </a:xfrm>
        </p:spPr>
        <p:txBody>
          <a:bodyPr/>
          <a:lstStyle/>
          <a:p>
            <a:r>
              <a:rPr lang="en-US" dirty="0"/>
              <a:t>Computer is one of the (a) </a:t>
            </a:r>
            <a:r>
              <a:rPr lang="en-US" u="sng" dirty="0"/>
              <a:t>_____ </a:t>
            </a:r>
            <a:r>
              <a:rPr lang="en-US" dirty="0"/>
              <a:t>(pre-modifier of noun) invention of modern technology. It is being used in(b)_____ (pre-modifier of noun) sectors. Life becomes c)_____ (pre-modifier of adjective) faster for the blessing of it. we can not think of (d) _____ (pre-modifier of determiner) day  without it. It took (e)______ </a:t>
            </a:r>
            <a:r>
              <a:rPr lang="en-US" dirty="0" smtClean="0"/>
              <a:t>(use quantifier)years </a:t>
            </a:r>
            <a:r>
              <a:rPr lang="en-US" dirty="0"/>
              <a:t>to develop.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428" y="1645920"/>
            <a:ext cx="8697191" cy="281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30816"/>
      </p:ext>
    </p:extLst>
  </p:cSld>
  <p:clrMapOvr>
    <a:masterClrMapping/>
  </p:clrMapOvr>
  <p:transition spd="slow">
    <p:sndAc>
      <p:stSnd>
        <p:snd r:embed="rId2" name="coi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573</Words>
  <Application>Microsoft Office PowerPoint</Application>
  <PresentationFormat>On-screen Show (4:3)</PresentationFormat>
  <Paragraphs>86</Paragraphs>
  <Slides>17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Concourse</vt:lpstr>
      <vt:lpstr>PowerPoint Presentation</vt:lpstr>
      <vt:lpstr>PowerPoint Presentation</vt:lpstr>
      <vt:lpstr>PowerPoint Presentation</vt:lpstr>
      <vt:lpstr>Today’s lesson</vt:lpstr>
      <vt:lpstr>MODIFIERS</vt:lpstr>
      <vt:lpstr>Kinds of Modifier</vt:lpstr>
      <vt:lpstr>Pre-modifier.</vt:lpstr>
      <vt:lpstr>Post- modifier</vt:lpstr>
      <vt:lpstr>Rules of pre-modifier</vt:lpstr>
      <vt:lpstr>PowerPoint Presentation</vt:lpstr>
      <vt:lpstr>Roles of post-modifier</vt:lpstr>
      <vt:lpstr>টেকনিক </vt:lpstr>
      <vt:lpstr>টেকনিক</vt:lpstr>
      <vt:lpstr>টেকনিক </vt:lpstr>
      <vt:lpstr>Warm up activity 1:</vt:lpstr>
      <vt:lpstr>Home work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Good Morning</dc:title>
  <dc:creator>sazedul</dc:creator>
  <cp:lastModifiedBy>Sohee</cp:lastModifiedBy>
  <cp:revision>20</cp:revision>
  <dcterms:created xsi:type="dcterms:W3CDTF">2015-09-14T17:34:41Z</dcterms:created>
  <dcterms:modified xsi:type="dcterms:W3CDTF">2026-09-29T05:49:43Z</dcterms:modified>
</cp:coreProperties>
</file>