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80" r:id="rId4"/>
    <p:sldId id="258" r:id="rId5"/>
    <p:sldId id="272" r:id="rId6"/>
    <p:sldId id="263" r:id="rId7"/>
    <p:sldId id="282" r:id="rId8"/>
    <p:sldId id="273" r:id="rId9"/>
    <p:sldId id="259" r:id="rId10"/>
    <p:sldId id="276" r:id="rId11"/>
    <p:sldId id="279" r:id="rId12"/>
    <p:sldId id="275" r:id="rId13"/>
    <p:sldId id="277" r:id="rId14"/>
    <p:sldId id="264" r:id="rId15"/>
    <p:sldId id="261" r:id="rId16"/>
    <p:sldId id="262" r:id="rId17"/>
    <p:sldId id="281" r:id="rId18"/>
    <p:sldId id="271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39D86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5" d="100"/>
          <a:sy n="65" d="100"/>
        </p:scale>
        <p:origin x="912" y="78"/>
      </p:cViewPr>
      <p:guideLst>
        <p:guide orient="horz" pos="21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507BFA-EFA1-43C7-8618-989D297B9BEB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27FEFE-0AB1-4CFC-A7F7-C94525E4D1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959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27FEFE-0AB1-4CFC-A7F7-C94525E4D16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7375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27FEFE-0AB1-4CFC-A7F7-C94525E4D16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8629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27FEFE-0AB1-4CFC-A7F7-C94525E4D16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0731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021A0-92B7-6E7F-328A-BDE53EC5F6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0C0E38-6F40-FEFF-705F-2E3F215883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26A836-ACC6-D3F9-D713-09B13DA1C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75441-AFDF-4266-B3DF-8C3190AE1841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0B0C1A-90D5-766C-4C36-181EB350C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AE0C68-1425-D72F-16D8-39166106E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19CB7-CD7A-44DA-9670-DD54CFCCA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852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2FE16-EB2A-1DD0-FBA7-89C2D1E1D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01FE01-B960-8FB0-63D1-46317D165B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725951-A99A-F855-618A-8AD8B5AC3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75441-AFDF-4266-B3DF-8C3190AE1841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15E6AB-08F7-03D2-728F-EE267181E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6756A5-40EA-056C-C5BE-A0A97630F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19CB7-CD7A-44DA-9670-DD54CFCCA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559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41AEB-2E14-E904-15D6-BF40599F08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CB6532-114D-D480-8343-FA3EC85929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C27E45-DF8F-957A-BA3A-2D59A34EA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75441-AFDF-4266-B3DF-8C3190AE1841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FAB17A-D54A-D92C-6D06-35F21173F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E826E6-615C-5925-214E-727C5CC0D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19CB7-CD7A-44DA-9670-DD54CFCCA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704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3B37F-D2BC-A6A1-D76A-F2593F154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40AB89-3940-09AE-6F2D-FE2DB7D616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D4CE02-D59B-BCFE-8F94-84E7BEE4BB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7F5446-F8BE-465D-CD29-81A41D988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75441-AFDF-4266-B3DF-8C3190AE1841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FB506B-5FEA-17DC-8CD7-3399BC5A0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96D964-3B57-9C46-9639-AEA448503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19CB7-CD7A-44DA-9670-DD54CFCCA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506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DA924-8809-CCE6-5650-84ABB81F9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4B25C7-4E6C-89DF-1836-34EF74F782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8C965C-1538-CE62-2102-7E874BA3ED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37D3DB-74A2-757E-D454-9046E5EC7E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894CF3-E0D2-AEBF-0E45-9C51532BD3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59F0573-5ED7-2BA8-899F-361CB2210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75441-AFDF-4266-B3DF-8C3190AE1841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378979C-D163-9B89-A63C-9E4CC1607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042DAC-070D-D2F1-5508-6CDC34F2B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19CB7-CD7A-44DA-9670-DD54CFCCA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94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78459-6DFC-B44A-7AC1-E1A2FA705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7DB80D-FC69-AC28-91D9-19F819CFE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75441-AFDF-4266-B3DF-8C3190AE1841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7CBC12-5010-56D7-B973-80983C777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CBD24C-5682-58C0-6356-46F93D45A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19CB7-CD7A-44DA-9670-DD54CFCCA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205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625E53-2521-CD26-C3DD-B0ECCCBC7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75441-AFDF-4266-B3DF-8C3190AE1841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E27574-6044-5E97-E61E-196FA17F0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9446C0-B7BD-542C-C619-D2A07E3AE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19CB7-CD7A-44DA-9670-DD54CFCCA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948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3FBE5-2744-BFD0-4658-48EB46338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2BEA98-55A5-31DC-80AB-9B9AAF98E0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D5DDDC-61F3-2851-0692-C50E9F3A6F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29B888-C6B5-4D08-36F1-7C3088CC4C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75441-AFDF-4266-B3DF-8C3190AE1841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BC2389-7A11-C6B5-2D27-BE54A2E3D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38778A-1D42-13E5-2D46-845D7868F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19CB7-CD7A-44DA-9670-DD54CFCCA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934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9584A-E533-4317-CE75-7D42238F5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86623A-CE60-C4DF-757F-9A1D7603E4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92EFCD-5324-50FC-E3C6-80271309CC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254626-D6C6-4EFB-F0BB-8C4AEDB81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75441-AFDF-4266-B3DF-8C3190AE1841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D0282C-85F5-60BC-AC0D-9EC4B7483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60A80D-6776-A44D-2926-6F148F552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19CB7-CD7A-44DA-9670-DD54CFCCA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6753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55D10-3278-44B6-0F82-E2B08A50D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FAE76E-3935-98C8-A963-98DAA12DF8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95916C-E349-35E6-4F71-118DAD8C2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75441-AFDF-4266-B3DF-8C3190AE1841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E62273-9EE9-26D0-C543-1269F50EE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22FB85-0FB5-6063-353D-DCFA9F10F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19CB7-CD7A-44DA-9670-DD54CFCCA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922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C63578C-13C9-66E2-0BF5-0DA86E1FEF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F1014F-7242-935E-314B-8B68861AD8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C8A66F-0A38-48BD-4B4F-4BC3666A6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75441-AFDF-4266-B3DF-8C3190AE1841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E35211-36E9-B66D-A246-35E6B1E05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64F376-A93A-9258-AD25-BE5E3A3A1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19CB7-CD7A-44DA-9670-DD54CFCCA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777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27A116C-43CF-FF0C-FDB4-5CC31B557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820F27-3251-951E-7080-6BE05FAFB1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8634C-D923-8E7A-A8A1-603A1D32D9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A975441-AFDF-4266-B3DF-8C3190AE1841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6A103F-8936-C034-100B-CD4B4D5F12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AA4E98-04F2-3B27-A3E2-1307C748F8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A19CB7-CD7A-44DA-9670-DD54CFCCA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075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croll: Horizontal 2">
            <a:extLst>
              <a:ext uri="{FF2B5EF4-FFF2-40B4-BE49-F238E27FC236}">
                <a16:creationId xmlns:a16="http://schemas.microsoft.com/office/drawing/2014/main" id="{33D30B17-5C97-8C27-8157-41336CADC9B6}"/>
              </a:ext>
            </a:extLst>
          </p:cNvPr>
          <p:cNvSpPr/>
          <p:nvPr/>
        </p:nvSpPr>
        <p:spPr>
          <a:xfrm>
            <a:off x="2035276" y="1666569"/>
            <a:ext cx="8672053" cy="3421626"/>
          </a:xfrm>
          <a:prstGeom prst="horizontalScroll">
            <a:avLst/>
          </a:prstGeom>
          <a:solidFill>
            <a:schemeClr val="accent1">
              <a:lumMod val="60000"/>
              <a:lumOff val="40000"/>
              <a:alpha val="42000"/>
            </a:schemeClr>
          </a:solidFill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8E60366-7D9C-82E2-2B85-AC1B371CEB43}"/>
              </a:ext>
            </a:extLst>
          </p:cNvPr>
          <p:cNvSpPr txBox="1"/>
          <p:nvPr/>
        </p:nvSpPr>
        <p:spPr>
          <a:xfrm>
            <a:off x="2327787" y="2100109"/>
            <a:ext cx="8379542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8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পাঠে</a:t>
            </a:r>
            <a:r>
              <a:rPr lang="en-US" sz="8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8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80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5802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C35C29D-E50F-9FA1-2A0B-BDEC9F81CB6C}"/>
              </a:ext>
            </a:extLst>
          </p:cNvPr>
          <p:cNvSpPr txBox="1"/>
          <p:nvPr/>
        </p:nvSpPr>
        <p:spPr>
          <a:xfrm>
            <a:off x="3979889" y="4010155"/>
            <a:ext cx="642750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তাহমিনা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আক্তার</a:t>
            </a:r>
            <a:endParaRPr lang="en-US" sz="3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err="1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US" sz="3200" dirty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3200" dirty="0">
              <a:solidFill>
                <a:schemeClr val="accent5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l"/>
            <a:r>
              <a:rPr lang="en-US" sz="3200" dirty="0" err="1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উচাইল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dirty="0" err="1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হোসেনপুর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accent5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sz="3200" dirty="0">
              <a:solidFill>
                <a:schemeClr val="accent5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কুলাউড়া,মৌলভীবাজার</a:t>
            </a:r>
            <a:endParaRPr lang="en-US" sz="32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l"/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DE0E016-730C-FA89-5C47-2A7A7BC7D7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3725" y="666424"/>
            <a:ext cx="3809330" cy="33437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Arrow: Pentagon 4">
            <a:extLst>
              <a:ext uri="{FF2B5EF4-FFF2-40B4-BE49-F238E27FC236}">
                <a16:creationId xmlns:a16="http://schemas.microsoft.com/office/drawing/2014/main" id="{44103C01-7155-3D0C-2AAF-2FC23091BD5F}"/>
              </a:ext>
            </a:extLst>
          </p:cNvPr>
          <p:cNvSpPr/>
          <p:nvPr/>
        </p:nvSpPr>
        <p:spPr>
          <a:xfrm>
            <a:off x="722671" y="2530019"/>
            <a:ext cx="3257218" cy="1126876"/>
          </a:xfrm>
          <a:prstGeom prst="homePlat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en-US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723245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Slide Background Fill">
            <a:extLst>
              <a:ext uri="{FF2B5EF4-FFF2-40B4-BE49-F238E27FC236}">
                <a16:creationId xmlns:a16="http://schemas.microsoft.com/office/drawing/2014/main" id="{03AF1C04-3FEF-41BD-BB84-2F263765BE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1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56E71F1-5A87-4A96-B42F-2DFA1B766B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848" y="0"/>
            <a:ext cx="12188949" cy="6858000"/>
            <a:chOff x="-2848" y="0"/>
            <a:chExt cx="12188949" cy="6858000"/>
          </a:xfrm>
        </p:grpSpPr>
        <p:sp>
          <p:nvSpPr>
            <p:cNvPr id="11" name="Color Cover">
              <a:extLst>
                <a:ext uri="{FF2B5EF4-FFF2-40B4-BE49-F238E27FC236}">
                  <a16:creationId xmlns:a16="http://schemas.microsoft.com/office/drawing/2014/main" id="{CF5215DD-02E8-49F2-8F73-D509B6A02B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5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Color Cover">
              <a:extLst>
                <a:ext uri="{FF2B5EF4-FFF2-40B4-BE49-F238E27FC236}">
                  <a16:creationId xmlns:a16="http://schemas.microsoft.com/office/drawing/2014/main" id="{8E743EB7-3A15-4D51-A603-1F3C290AAD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6">
                <a:alpha val="1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733FE3C-12C4-4FA2-A795-87D2F6776A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51279" y="598259"/>
            <a:ext cx="10889442" cy="5680742"/>
            <a:chOff x="651279" y="598259"/>
            <a:chExt cx="10889442" cy="5680742"/>
          </a:xfrm>
        </p:grpSpPr>
        <p:sp>
          <p:nvSpPr>
            <p:cNvPr id="15" name="Color">
              <a:extLst>
                <a:ext uri="{FF2B5EF4-FFF2-40B4-BE49-F238E27FC236}">
                  <a16:creationId xmlns:a16="http://schemas.microsoft.com/office/drawing/2014/main" id="{66F1E4BF-D491-4254-81A6-5119D1672E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Color">
              <a:extLst>
                <a:ext uri="{FF2B5EF4-FFF2-40B4-BE49-F238E27FC236}">
                  <a16:creationId xmlns:a16="http://schemas.microsoft.com/office/drawing/2014/main" id="{98C6C0CF-E3BD-4627-9DDF-246EAF2D4C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C9A87877-522F-8D7E-7B5E-447A6BAD96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-1"/>
          <a:stretch>
            <a:fillRect/>
          </a:stretch>
        </p:blipFill>
        <p:spPr>
          <a:xfrm>
            <a:off x="6909013" y="845668"/>
            <a:ext cx="4166151" cy="5185923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0C2B5F12-8A82-4A59-9400-3164CBF47F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848" y="0"/>
            <a:ext cx="12188952" cy="6858000"/>
            <a:chOff x="0" y="0"/>
            <a:chExt cx="12188952" cy="6858000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74BC7CB-EC69-421D-B286-57CAFE86DC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2D86EA2-D090-4E0C-B153-3ECE913115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AC29764-D054-4F76-9FE5-49811EDB65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D9BB18B-7B57-4D1E-B87E-D2A7214F7C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0A98EF1-1185-4EFF-A3C0-25DEBE8CD9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ACDA8723-DE3F-48D0-8822-0269EE207A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2B072E5-03AC-4D0A-A767-43EFB55BED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D15D0466-BD44-3DA6-45FD-12062642250F}"/>
              </a:ext>
            </a:extLst>
          </p:cNvPr>
          <p:cNvSpPr txBox="1"/>
          <p:nvPr/>
        </p:nvSpPr>
        <p:spPr>
          <a:xfrm>
            <a:off x="1146692" y="2377009"/>
            <a:ext cx="5893482" cy="26099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শ্রেণিঃ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৫ম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বিষয়ঃপ্রাথমিক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বিজ্ঞান</a:t>
            </a:r>
            <a:endParaRPr lang="en-US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অধ্যায়ঃ১০,পৃথিবীর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গতি</a:t>
            </a:r>
            <a:endParaRPr lang="en-US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পাঠঃ৬২।পৃথিবীতে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দিন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রাত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হওয়ার</a:t>
            </a:r>
            <a:r>
              <a:rPr lang="en-US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কারণ</a:t>
            </a:r>
            <a:endParaRPr lang="en-US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5922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ibbon: Tilted Down 5">
            <a:extLst>
              <a:ext uri="{FF2B5EF4-FFF2-40B4-BE49-F238E27FC236}">
                <a16:creationId xmlns:a16="http://schemas.microsoft.com/office/drawing/2014/main" id="{71D16691-4071-51A7-6D8D-EA30DD69548F}"/>
              </a:ext>
            </a:extLst>
          </p:cNvPr>
          <p:cNvSpPr/>
          <p:nvPr/>
        </p:nvSpPr>
        <p:spPr>
          <a:xfrm>
            <a:off x="4100052" y="687320"/>
            <a:ext cx="4271521" cy="1244719"/>
          </a:xfrm>
          <a:prstGeom prst="ribbon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707F777-5305-DB8A-94C2-3A63ECF56FC6}"/>
              </a:ext>
            </a:extLst>
          </p:cNvPr>
          <p:cNvSpPr txBox="1"/>
          <p:nvPr/>
        </p:nvSpPr>
        <p:spPr>
          <a:xfrm>
            <a:off x="2202127" y="3429000"/>
            <a:ext cx="8332839" cy="132343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৬.১.২ </a:t>
            </a:r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দিন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রাত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সংঘটিত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হওয়ার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কারণ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492CAA-D577-3732-7773-F6C982085905}"/>
              </a:ext>
            </a:extLst>
          </p:cNvPr>
          <p:cNvSpPr txBox="1"/>
          <p:nvPr/>
        </p:nvSpPr>
        <p:spPr>
          <a:xfrm>
            <a:off x="4370141" y="955736"/>
            <a:ext cx="37313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20155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2A766EE-EC70-85EE-96AD-0E5327AD2E6D}"/>
              </a:ext>
            </a:extLst>
          </p:cNvPr>
          <p:cNvSpPr txBox="1"/>
          <p:nvPr/>
        </p:nvSpPr>
        <p:spPr>
          <a:xfrm>
            <a:off x="1870587" y="1268361"/>
            <a:ext cx="8450826" cy="2308324"/>
          </a:xfrm>
          <a:prstGeom prst="rect">
            <a:avLst/>
          </a:prstGeom>
          <a:solidFill>
            <a:schemeClr val="bg2"/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প্রয়োজনীয়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উপকরণঃ</a:t>
            </a:r>
            <a:endParaRPr lang="en-US" sz="36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ভিডিও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ক্লিপ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চিত্র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ভূগোলক,টর্চলাইট,স্টিকার,পোস্টার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পেপার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মার্কার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ইত্যাদি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71D49E-EFCC-3C14-0D75-BB64E510B303}"/>
              </a:ext>
            </a:extLst>
          </p:cNvPr>
          <p:cNvSpPr txBox="1"/>
          <p:nvPr/>
        </p:nvSpPr>
        <p:spPr>
          <a:xfrm>
            <a:off x="3731342" y="3835313"/>
            <a:ext cx="8138652" cy="1754326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l"/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পদ্ধতি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কৌশলঃ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marL="571500" indent="-571500" algn="l">
              <a:buFont typeface="Wingdings" panose="05000000000000000000" pitchFamily="2" charset="2"/>
              <a:buChar char="v"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কাজ,জোড়ায়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কাজ,দলীয়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কাজ,উপস্থাপন,প্রদর্শন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পর্যবেক্ষণ,আলোচনা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ইত্যাদি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9970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2B2EE10-1D23-9457-AF68-A78B70EBC60C}"/>
              </a:ext>
            </a:extLst>
          </p:cNvPr>
          <p:cNvGrpSpPr/>
          <p:nvPr/>
        </p:nvGrpSpPr>
        <p:grpSpPr>
          <a:xfrm>
            <a:off x="4741603" y="483912"/>
            <a:ext cx="3465871" cy="1033272"/>
            <a:chOff x="4741603" y="483912"/>
            <a:chExt cx="3465871" cy="1033272"/>
          </a:xfrm>
        </p:grpSpPr>
        <p:sp>
          <p:nvSpPr>
            <p:cNvPr id="3" name="Scroll: Horizontal 2">
              <a:extLst>
                <a:ext uri="{FF2B5EF4-FFF2-40B4-BE49-F238E27FC236}">
                  <a16:creationId xmlns:a16="http://schemas.microsoft.com/office/drawing/2014/main" id="{DD78F242-2DE7-764E-E588-CA04BAE502AF}"/>
                </a:ext>
              </a:extLst>
            </p:cNvPr>
            <p:cNvSpPr/>
            <p:nvPr/>
          </p:nvSpPr>
          <p:spPr>
            <a:xfrm>
              <a:off x="4741603" y="483912"/>
              <a:ext cx="3465871" cy="1033272"/>
            </a:xfrm>
            <a:prstGeom prst="horizontalScroll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F8E1D52E-526E-DC4D-595F-5C48619160DF}"/>
                </a:ext>
              </a:extLst>
            </p:cNvPr>
            <p:cNvSpPr txBox="1"/>
            <p:nvPr/>
          </p:nvSpPr>
          <p:spPr>
            <a:xfrm>
              <a:off x="5386902" y="708160"/>
              <a:ext cx="24448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32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পুর্বজ্ঞান</a:t>
              </a:r>
              <a:r>
                <a:rPr lang="en-US"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যাচাই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CDF94154-82C1-FA29-21B3-936EFACEF8B7}"/>
              </a:ext>
            </a:extLst>
          </p:cNvPr>
          <p:cNvSpPr txBox="1"/>
          <p:nvPr/>
        </p:nvSpPr>
        <p:spPr>
          <a:xfrm>
            <a:off x="2497241" y="2328821"/>
            <a:ext cx="7954597" cy="584775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 rtlCol="0">
            <a:spAutoFit/>
          </a:bodyPr>
          <a:lstStyle/>
          <a:p>
            <a:pPr marL="457200" indent="-457200" algn="l">
              <a:buFont typeface="Wingdings" panose="05000000000000000000" pitchFamily="2" charset="2"/>
              <a:buChar char="q"/>
            </a:pP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গতক্লাসে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শিখেছিলাম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তোমাদের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মনে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75F845-C758-6106-9506-7F2614061BB3}"/>
              </a:ext>
            </a:extLst>
          </p:cNvPr>
          <p:cNvSpPr txBox="1"/>
          <p:nvPr/>
        </p:nvSpPr>
        <p:spPr>
          <a:xfrm>
            <a:off x="2347251" y="3429000"/>
            <a:ext cx="8254578" cy="1077218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 rtlCol="0">
            <a:spAutoFit/>
          </a:bodyPr>
          <a:lstStyle/>
          <a:p>
            <a:pPr marL="457200" indent="-457200" algn="l">
              <a:buFont typeface="Wingdings" panose="05000000000000000000" pitchFamily="2" charset="2"/>
              <a:buChar char="q"/>
            </a:pP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পৃথিবীর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২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ধরণের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গতি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যেমন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আহ্নিক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গতি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বার্ষিক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গতি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আহ্নিক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গতির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কারণে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কীভাবে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939786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C654578-79D0-27C0-898B-B805E0AD1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786" y="2651874"/>
            <a:ext cx="2700762" cy="19082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09308A3-A3B4-23BC-1F6E-F7A40019F0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4159" y="1152127"/>
            <a:ext cx="5669771" cy="4907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2976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FB6C8C6-6A44-00DB-A6FA-25E8DA9EB4DB}"/>
              </a:ext>
            </a:extLst>
          </p:cNvPr>
          <p:cNvSpPr txBox="1"/>
          <p:nvPr/>
        </p:nvSpPr>
        <p:spPr>
          <a:xfrm>
            <a:off x="2176174" y="1002890"/>
            <a:ext cx="84803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আজ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শিখব্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‌,………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714A20-6495-C025-0695-E0408BC781D4}"/>
              </a:ext>
            </a:extLst>
          </p:cNvPr>
          <p:cNvSpPr txBox="1"/>
          <p:nvPr/>
        </p:nvSpPr>
        <p:spPr>
          <a:xfrm>
            <a:off x="952058" y="2400300"/>
            <a:ext cx="97044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“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পৃথিবীর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ধরণের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গতির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ফলে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রাতের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পরিবর্তন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?”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66B19B-0226-E6D5-4F27-9402651100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6209" y="3148781"/>
            <a:ext cx="3356139" cy="3371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034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2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540316F-A603-B843-E95E-E58B4066ED7E}"/>
              </a:ext>
            </a:extLst>
          </p:cNvPr>
          <p:cNvSpPr txBox="1"/>
          <p:nvPr/>
        </p:nvSpPr>
        <p:spPr>
          <a:xfrm>
            <a:off x="4251645" y="830441"/>
            <a:ext cx="47596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এসো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ভিডিও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A1F9A8-3484-91F7-D59B-FB0D9D4C2834}"/>
              </a:ext>
            </a:extLst>
          </p:cNvPr>
          <p:cNvSpPr txBox="1"/>
          <p:nvPr/>
        </p:nvSpPr>
        <p:spPr>
          <a:xfrm>
            <a:off x="5624305" y="2521276"/>
            <a:ext cx="58863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Wingdings" panose="05000000000000000000" pitchFamily="2" charset="2"/>
              <a:buChar char="ü"/>
            </a:pPr>
            <a:r>
              <a:rPr lang="en-US" sz="3600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ভিডিওতে</a:t>
            </a:r>
            <a:r>
              <a:rPr lang="en-US" sz="36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36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পাচ্ছো</a:t>
            </a:r>
            <a:r>
              <a:rPr lang="en-US" sz="36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DA3716D-924C-332D-8E0F-71D8A7B19B07}"/>
              </a:ext>
            </a:extLst>
          </p:cNvPr>
          <p:cNvSpPr txBox="1"/>
          <p:nvPr/>
        </p:nvSpPr>
        <p:spPr>
          <a:xfrm>
            <a:off x="5424799" y="260320"/>
            <a:ext cx="20647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36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3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B14F2F-A26E-A132-1EA4-975DDF6AA028}"/>
              </a:ext>
            </a:extLst>
          </p:cNvPr>
          <p:cNvSpPr txBox="1"/>
          <p:nvPr/>
        </p:nvSpPr>
        <p:spPr>
          <a:xfrm>
            <a:off x="5747657" y="3576646"/>
            <a:ext cx="62411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সূর্যকে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কেন্দ্র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চারপাশে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গ্রহ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,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নক্ষত্রগুলো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ক্রমাগত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ঘুরছে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10" name="Picture 9" descr="an artist 's rendering of the solar system with the sun in the center">
            <a:extLst>
              <a:ext uri="{FF2B5EF4-FFF2-40B4-BE49-F238E27FC236}">
                <a16:creationId xmlns:a16="http://schemas.microsoft.com/office/drawing/2014/main" id="{B3073FEB-7A84-AE40-8020-C1818C72B9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349" y="1805086"/>
            <a:ext cx="4743450" cy="474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0151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3" grpId="0"/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69E407C-7245-41F6-8CCA-DB7681947A8D}"/>
              </a:ext>
            </a:extLst>
          </p:cNvPr>
          <p:cNvSpPr txBox="1"/>
          <p:nvPr/>
        </p:nvSpPr>
        <p:spPr>
          <a:xfrm>
            <a:off x="960050" y="4133615"/>
            <a:ext cx="1074057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সূর্য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পৃথিবীকে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আলো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দেয়।পৃথিবী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যখন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নিজ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অক্ষের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ঘুরতে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তখন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পৃথি্বীর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আহিক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গতি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বলে।আহ্নিক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গতির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কারণে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পৃথিবীর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একদিকে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সূর্যের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আলো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পড়ে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অন্যদিকে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অন্ধকার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যেদিকে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সূর্যের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আলো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সেদিকে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উল্টোদিকে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হয়।আবার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পৃথিবী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যখন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সূর্যের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চারদিকে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একবার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ঘুরে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আসে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তখন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পৃথিবীর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বার্ষিক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গতি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বলে।বার্ষিক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গতির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কারণ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ঋতু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পরিবর্তন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sp>
        <p:nvSpPr>
          <p:cNvPr id="3" name="Arrow: Pentagon 2">
            <a:extLst>
              <a:ext uri="{FF2B5EF4-FFF2-40B4-BE49-F238E27FC236}">
                <a16:creationId xmlns:a16="http://schemas.microsoft.com/office/drawing/2014/main" id="{FF2F36AE-333E-FC76-B054-CC29D8EB4AE8}"/>
              </a:ext>
            </a:extLst>
          </p:cNvPr>
          <p:cNvSpPr/>
          <p:nvPr/>
        </p:nvSpPr>
        <p:spPr>
          <a:xfrm>
            <a:off x="530942" y="1638893"/>
            <a:ext cx="3524864" cy="900881"/>
          </a:xfrm>
          <a:prstGeom prst="homePlate">
            <a:avLst/>
          </a:pr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আরও কিছু জানি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087A766-6231-0F2E-8551-686BC29B00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50988" y="0"/>
            <a:ext cx="6772535" cy="3947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037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olar System GIFs | Tenor">
            <a:extLst>
              <a:ext uri="{FF2B5EF4-FFF2-40B4-BE49-F238E27FC236}">
                <a16:creationId xmlns:a16="http://schemas.microsoft.com/office/drawing/2014/main" id="{A9AC67CD-6923-73EE-050B-14807725F2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07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633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D9BE9C0-FD0D-8141-A5B3-B48BBAA7E712}"/>
              </a:ext>
            </a:extLst>
          </p:cNvPr>
          <p:cNvSpPr txBox="1"/>
          <p:nvPr/>
        </p:nvSpPr>
        <p:spPr>
          <a:xfrm>
            <a:off x="5072040" y="253216"/>
            <a:ext cx="2438400" cy="523220"/>
          </a:xfrm>
          <a:prstGeom prst="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জোড়ায়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655EA1-A375-F2A2-1826-865EE3B2E4EE}"/>
              </a:ext>
            </a:extLst>
          </p:cNvPr>
          <p:cNvSpPr txBox="1"/>
          <p:nvPr/>
        </p:nvSpPr>
        <p:spPr>
          <a:xfrm>
            <a:off x="2239521" y="842956"/>
            <a:ext cx="7560304" cy="954107"/>
          </a:xfrm>
          <a:prstGeom prst="rect">
            <a:avLst/>
          </a:prstGeom>
          <a:solidFill>
            <a:schemeClr val="bg2"/>
          </a:solidFill>
          <a:scene3d>
            <a:camera prst="orthographicFront"/>
            <a:lightRig rig="threePt" dir="t"/>
          </a:scene3d>
          <a:sp3d>
            <a:bevelT w="139700" prst="cross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উপরের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ভিডিওটি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পর্যবেক্ষণ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কর,এবং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দেখেছো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তোমার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সহপাঠীর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আলচনা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প্রশ্নগুলোর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উউতর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খাতায়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লেখ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0AC064C-78ED-B9B5-650F-4D4CDCD86555}"/>
              </a:ext>
            </a:extLst>
          </p:cNvPr>
          <p:cNvSpPr txBox="1"/>
          <p:nvPr/>
        </p:nvSpPr>
        <p:spPr>
          <a:xfrm>
            <a:off x="166559" y="1940010"/>
            <a:ext cx="57696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Ø"/>
            </a:pP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সৌরজগতে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সূর্যের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চতুর্দিকে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ঘুর্নায়মান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কতটি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গ্রহ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15A299-9436-F2A9-665E-7DEBED54ABE2}"/>
              </a:ext>
            </a:extLst>
          </p:cNvPr>
          <p:cNvSpPr txBox="1"/>
          <p:nvPr/>
        </p:nvSpPr>
        <p:spPr>
          <a:xfrm>
            <a:off x="6754640" y="2011170"/>
            <a:ext cx="43107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Wingdings" panose="05000000000000000000" pitchFamily="2" charset="2"/>
              <a:buChar char="v"/>
            </a:pP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আটটি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গ্রহ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A1B80E7-8F38-8E70-60CC-8AA1D14C4704}"/>
              </a:ext>
            </a:extLst>
          </p:cNvPr>
          <p:cNvSpPr txBox="1"/>
          <p:nvPr/>
        </p:nvSpPr>
        <p:spPr>
          <a:xfrm>
            <a:off x="374089" y="3032580"/>
            <a:ext cx="53546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পৃথিবী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নামক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গ্রহটি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কীভাবে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ঘুরে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467820-76AF-1602-CE09-20A36E169CC5}"/>
              </a:ext>
            </a:extLst>
          </p:cNvPr>
          <p:cNvSpPr txBox="1"/>
          <p:nvPr/>
        </p:nvSpPr>
        <p:spPr>
          <a:xfrm>
            <a:off x="6072350" y="3028096"/>
            <a:ext cx="567532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v"/>
            </a:pP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পৃথিবী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সূর্যের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চারদিকে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নিজ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অক্ষের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চারদিকে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লাটিমের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মতো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ঘুরে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FF2DC94-176C-867E-E312-8899A5960B5A}"/>
              </a:ext>
            </a:extLst>
          </p:cNvPr>
          <p:cNvSpPr txBox="1"/>
          <p:nvPr/>
        </p:nvSpPr>
        <p:spPr>
          <a:xfrm>
            <a:off x="166559" y="3991822"/>
            <a:ext cx="64661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পৃথিবী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নিজ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অক্ষের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চারদিকে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ঘুরতে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লাগে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98366B-C40F-39F3-C3E1-4F74F9808DD8}"/>
              </a:ext>
            </a:extLst>
          </p:cNvPr>
          <p:cNvSpPr txBox="1"/>
          <p:nvPr/>
        </p:nvSpPr>
        <p:spPr>
          <a:xfrm>
            <a:off x="6560577" y="3928639"/>
            <a:ext cx="54648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Wingdings" panose="05000000000000000000" pitchFamily="2" charset="2"/>
              <a:buChar char="v"/>
            </a:pP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নিজ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অক্ষের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চারদিকে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ঘুরে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আসতে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পৃথীবীর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২৩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ঘন্টা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৫৬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৪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সেকেন্ড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প্রয়োজন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87E2B5D-8CD4-ABF2-38F5-ECB5254B9AD0}"/>
              </a:ext>
            </a:extLst>
          </p:cNvPr>
          <p:cNvSpPr txBox="1"/>
          <p:nvPr/>
        </p:nvSpPr>
        <p:spPr>
          <a:xfrm>
            <a:off x="374089" y="4822782"/>
            <a:ext cx="53267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দিন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রাত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কীভাবে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সংঘটিত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E3A882-12B3-6E59-CA84-0B4E073580AB}"/>
              </a:ext>
            </a:extLst>
          </p:cNvPr>
          <p:cNvSpPr txBox="1"/>
          <p:nvPr/>
        </p:nvSpPr>
        <p:spPr>
          <a:xfrm>
            <a:off x="6222184" y="5057158"/>
            <a:ext cx="61416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Wingdings" panose="05000000000000000000" pitchFamily="2" charset="2"/>
              <a:buChar char="v"/>
            </a:pP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আহ্নিক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গতির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কারণে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রাত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সংঘটিত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51A9A1-D29D-2558-3147-B24924133A69}"/>
              </a:ext>
            </a:extLst>
          </p:cNvPr>
          <p:cNvSpPr txBox="1"/>
          <p:nvPr/>
        </p:nvSpPr>
        <p:spPr>
          <a:xfrm>
            <a:off x="253054" y="5746075"/>
            <a:ext cx="5766619" cy="52322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দিন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রাত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হবার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কারণে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পৃথিবীতে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প্রভাব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B1AF7A-04C4-66E0-EB11-101B49C87388}"/>
              </a:ext>
            </a:extLst>
          </p:cNvPr>
          <p:cNvSpPr txBox="1"/>
          <p:nvPr/>
        </p:nvSpPr>
        <p:spPr>
          <a:xfrm>
            <a:off x="6698698" y="5580378"/>
            <a:ext cx="5326743" cy="954107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 w="139700" prst="cross"/>
          </a:sp3d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রাত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হওয়ার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কারণে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পৃথিবীর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সকল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অংশে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কম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বেশি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সূর্যের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আলো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পড়ে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2481317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9" grpId="0"/>
      <p:bldP spid="10" grpId="0"/>
      <p:bldP spid="11" grpId="0"/>
      <p:bldP spid="12" grpId="0"/>
      <p:bldP spid="13" grpId="0"/>
      <p:bldP spid="14" grpId="0"/>
      <p:bldP spid="4" grpId="0"/>
      <p:bldP spid="3" grpId="0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28E872-3C4E-A79E-D0EC-D98E2CE01C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922" y="923183"/>
            <a:ext cx="4349021" cy="57195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904B451-8E39-B306-1A40-9D92D72090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21943" y="569222"/>
            <a:ext cx="6705599" cy="553651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E766225-33A2-A924-A629-C45F05DBD337}"/>
              </a:ext>
            </a:extLst>
          </p:cNvPr>
          <p:cNvSpPr txBox="1"/>
          <p:nvPr/>
        </p:nvSpPr>
        <p:spPr>
          <a:xfrm>
            <a:off x="4564743" y="276852"/>
            <a:ext cx="39968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পাঠ্যবইয়ের</a:t>
            </a:r>
            <a:r>
              <a:rPr lang="en-US" sz="36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36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সংযোগ</a:t>
            </a:r>
            <a:endParaRPr lang="en-US" sz="36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3738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2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F306A80-4FAB-BB2D-879E-AF1F3B111174}"/>
              </a:ext>
            </a:extLst>
          </p:cNvPr>
          <p:cNvSpPr txBox="1"/>
          <p:nvPr/>
        </p:nvSpPr>
        <p:spPr>
          <a:xfrm>
            <a:off x="5159102" y="484192"/>
            <a:ext cx="21079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56BEA7-E484-933D-7931-48749BE374EE}"/>
              </a:ext>
            </a:extLst>
          </p:cNvPr>
          <p:cNvSpPr txBox="1"/>
          <p:nvPr/>
        </p:nvSpPr>
        <p:spPr>
          <a:xfrm>
            <a:off x="4489346" y="1315262"/>
            <a:ext cx="47417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খালিঘর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পূরণ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348058-3014-7949-0BFC-14398403A509}"/>
              </a:ext>
            </a:extLst>
          </p:cNvPr>
          <p:cNvSpPr txBox="1"/>
          <p:nvPr/>
        </p:nvSpPr>
        <p:spPr>
          <a:xfrm>
            <a:off x="1407886" y="2731107"/>
            <a:ext cx="975090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পৃথিবীর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আকৃতি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মোটামুটি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………………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পৃথিবীর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আহ্নিক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গতির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কারণে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……………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সংঘটিত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সূর্য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…………………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সূর্য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পৃথিবীকে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…………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60CB2E8-6860-9C1F-FFF9-F094E2C5407C}"/>
              </a:ext>
            </a:extLst>
          </p:cNvPr>
          <p:cNvSpPr txBox="1"/>
          <p:nvPr/>
        </p:nvSpPr>
        <p:spPr>
          <a:xfrm>
            <a:off x="2409372" y="2082569"/>
            <a:ext cx="13933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গোলাকার</a:t>
            </a:r>
            <a:endParaRPr lang="en-US" sz="2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0F966A-2D9A-3ACC-7D2F-59D3726B8A57}"/>
              </a:ext>
            </a:extLst>
          </p:cNvPr>
          <p:cNvSpPr txBox="1"/>
          <p:nvPr/>
        </p:nvSpPr>
        <p:spPr>
          <a:xfrm>
            <a:off x="6096000" y="2082569"/>
            <a:ext cx="25678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তাপ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আলো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পাই</a:t>
            </a:r>
            <a:endParaRPr lang="en-US" sz="2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DB9A49-E8EE-C9FE-925A-51FD324F1FAE}"/>
              </a:ext>
            </a:extLst>
          </p:cNvPr>
          <p:cNvSpPr txBox="1"/>
          <p:nvPr/>
        </p:nvSpPr>
        <p:spPr>
          <a:xfrm>
            <a:off x="4197853" y="2053962"/>
            <a:ext cx="19224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দিন</a:t>
            </a:r>
            <a:r>
              <a:rPr lang="en-US" sz="2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রাত</a:t>
            </a:r>
            <a:endParaRPr lang="en-US" sz="2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6EBEBD-96D1-FA38-EFC2-8C8C56D76C7D}"/>
              </a:ext>
            </a:extLst>
          </p:cNvPr>
          <p:cNvSpPr txBox="1"/>
          <p:nvPr/>
        </p:nvSpPr>
        <p:spPr>
          <a:xfrm>
            <a:off x="8898429" y="2091213"/>
            <a:ext cx="13933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আলো</a:t>
            </a:r>
            <a:endParaRPr lang="en-US" sz="2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91340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33333E-6 L 0.25703 0.09282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852" y="46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5.55112E-17 L 0.13463 0.22801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32" y="1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3.33333E-6 L -0.07096 0.37222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55" y="186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44444E-6 L -0.41875 0.48495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937" y="242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547006-0F97-FFF0-9CA1-1A0DA789B62B}"/>
              </a:ext>
            </a:extLst>
          </p:cNvPr>
          <p:cNvSpPr txBox="1"/>
          <p:nvPr/>
        </p:nvSpPr>
        <p:spPr>
          <a:xfrm>
            <a:off x="3467100" y="430314"/>
            <a:ext cx="5257800" cy="1899912"/>
          </a:xfrm>
          <a:prstGeom prst="rect">
            <a:avLst/>
          </a:prstGeom>
          <a:scene3d>
            <a:camera prst="orthographicFront"/>
            <a:lightRig rig="threePt" dir="t"/>
          </a:scene3d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dirty="0" err="1"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আজকের</a:t>
            </a:r>
            <a:r>
              <a:rPr lang="en-US" sz="4000" dirty="0"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পাঠের</a:t>
            </a:r>
            <a:r>
              <a:rPr lang="en-US" sz="4000" dirty="0"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সারসংক্ষেপ</a:t>
            </a:r>
            <a:endParaRPr lang="en-US" sz="4000" dirty="0">
              <a:latin typeface="NikoshBAN" panose="02000000000000000000" pitchFamily="2" charset="0"/>
              <a:ea typeface="+mj-ea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743ACF-DD35-405B-2630-A257458AC1B8}"/>
              </a:ext>
            </a:extLst>
          </p:cNvPr>
          <p:cNvSpPr txBox="1"/>
          <p:nvPr/>
        </p:nvSpPr>
        <p:spPr>
          <a:xfrm>
            <a:off x="1157157" y="2684924"/>
            <a:ext cx="11031794" cy="3742762"/>
          </a:xfrm>
          <a:prstGeom prst="rect">
            <a:avLst/>
          </a:prstGeom>
          <a:scene3d>
            <a:camera prst="orthographicFront"/>
            <a:lightRig rig="threePt" dir="t"/>
          </a:scene3d>
        </p:spPr>
        <p:txBody>
          <a:bodyPr vert="horz" lIns="91440" tIns="45720" rIns="91440" bIns="45720" rtlCol="0">
            <a:no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শিখলাম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কীভাবে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সংঘটিত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পৃথিবীর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গতি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সম্পর্কে।এবং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হওয়ার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কারণে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পৃথিবীর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একদিকে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সূর্যের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আলো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পড়ে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ফলে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অন্য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দিকে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অন্ধকার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ফলে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9058216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9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CD560DF-A598-0E36-AE0D-6AE27ED4E456}"/>
              </a:ext>
            </a:extLst>
          </p:cNvPr>
          <p:cNvSpPr txBox="1"/>
          <p:nvPr/>
        </p:nvSpPr>
        <p:spPr>
          <a:xfrm>
            <a:off x="5225426" y="798621"/>
            <a:ext cx="14555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1875A93-CEA4-124B-1FAB-85DCABCC32B3}"/>
              </a:ext>
            </a:extLst>
          </p:cNvPr>
          <p:cNvSpPr txBox="1"/>
          <p:nvPr/>
        </p:nvSpPr>
        <p:spPr>
          <a:xfrm>
            <a:off x="1250987" y="2111560"/>
            <a:ext cx="35504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Wingdings" panose="05000000000000000000" pitchFamily="2" charset="2"/>
              <a:buChar char="ü"/>
            </a:pP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পৃথিবীর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আকার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কেমন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292CCD4-FE83-37AF-F052-5AD7FA3E6C43}"/>
              </a:ext>
            </a:extLst>
          </p:cNvPr>
          <p:cNvSpPr txBox="1"/>
          <p:nvPr/>
        </p:nvSpPr>
        <p:spPr>
          <a:xfrm>
            <a:off x="6559895" y="1964605"/>
            <a:ext cx="4837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Wingdings" panose="05000000000000000000" pitchFamily="2" charset="2"/>
              <a:buChar char="ü"/>
            </a:pP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উত্তরঃপৃথিবীর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আকার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গোলাকার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F0B2EC2-8C16-C482-4EC4-18F129506876}"/>
              </a:ext>
            </a:extLst>
          </p:cNvPr>
          <p:cNvSpPr txBox="1"/>
          <p:nvPr/>
        </p:nvSpPr>
        <p:spPr>
          <a:xfrm>
            <a:off x="1082128" y="2974224"/>
            <a:ext cx="48374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Wingdings" panose="05000000000000000000" pitchFamily="2" charset="2"/>
              <a:buChar char="ü"/>
            </a:pP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নিজ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অক্ষের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চারদিকে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একবার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ঘুরে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আসতে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পৃথিবীর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লাগে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58E79A8-DDB9-225A-8D45-476F12218391}"/>
              </a:ext>
            </a:extLst>
          </p:cNvPr>
          <p:cNvSpPr txBox="1"/>
          <p:nvPr/>
        </p:nvSpPr>
        <p:spPr>
          <a:xfrm>
            <a:off x="6559895" y="2974224"/>
            <a:ext cx="48374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Wingdings" panose="05000000000000000000" pitchFamily="2" charset="2"/>
              <a:buChar char="ü"/>
            </a:pP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উত্তরঃ২৩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ঘন্টা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৫৬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৪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সেকেন্ড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AE37D3C-59F9-019F-BB31-38F2758E1240}"/>
              </a:ext>
            </a:extLst>
          </p:cNvPr>
          <p:cNvSpPr txBox="1"/>
          <p:nvPr/>
        </p:nvSpPr>
        <p:spPr>
          <a:xfrm>
            <a:off x="1150373" y="4258863"/>
            <a:ext cx="34363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Wingdings" panose="05000000000000000000" pitchFamily="2" charset="2"/>
              <a:buChar char="ü"/>
            </a:pP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পৃথিবী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কীভাবে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ঘুরে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6C19620-3EF7-25EC-E6CC-A94A99452CCB}"/>
              </a:ext>
            </a:extLst>
          </p:cNvPr>
          <p:cNvSpPr txBox="1"/>
          <p:nvPr/>
        </p:nvSpPr>
        <p:spPr>
          <a:xfrm>
            <a:off x="6415549" y="3867209"/>
            <a:ext cx="533553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Wingdings" panose="05000000000000000000" pitchFamily="2" charset="2"/>
              <a:buChar char="ü"/>
            </a:pP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উত্তরঃপৃথিবী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নিজ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অক্ষের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চারদিকে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লাটিমের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মতো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ঘুরে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4A35D01-172A-F662-2F05-CE964377808A}"/>
              </a:ext>
            </a:extLst>
          </p:cNvPr>
          <p:cNvSpPr txBox="1"/>
          <p:nvPr/>
        </p:nvSpPr>
        <p:spPr>
          <a:xfrm>
            <a:off x="1032967" y="5121527"/>
            <a:ext cx="51892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Wingdings" panose="05000000000000000000" pitchFamily="2" charset="2"/>
              <a:buChar char="ü"/>
            </a:pP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পৃথিবীর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গতির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কারণে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6E42572-006F-98A8-FB8A-E6445B6B41F3}"/>
              </a:ext>
            </a:extLst>
          </p:cNvPr>
          <p:cNvSpPr txBox="1"/>
          <p:nvPr/>
        </p:nvSpPr>
        <p:spPr>
          <a:xfrm>
            <a:off x="6559895" y="5367748"/>
            <a:ext cx="41514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Wingdings" panose="05000000000000000000" pitchFamily="2" charset="2"/>
              <a:buChar char="ü"/>
            </a:pP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উত্তরঃআহ্নিক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গতির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কারণে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6367158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  <p:bldP spid="15" grpId="0"/>
      <p:bldP spid="19" grpId="0"/>
      <p:bldP spid="20" grpId="0"/>
      <p:bldP spid="21" grpId="0"/>
      <p:bldP spid="22" grpId="0"/>
      <p:bldP spid="2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AADF289-99A3-2A69-7FE7-CE54D7CF2BC4}"/>
              </a:ext>
            </a:extLst>
          </p:cNvPr>
          <p:cNvSpPr txBox="1"/>
          <p:nvPr/>
        </p:nvSpPr>
        <p:spPr>
          <a:xfrm>
            <a:off x="4635910" y="1533833"/>
            <a:ext cx="29201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পরিকল্পিত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C1D0F2-B66C-5469-56B4-1134337EA85D}"/>
              </a:ext>
            </a:extLst>
          </p:cNvPr>
          <p:cNvSpPr txBox="1"/>
          <p:nvPr/>
        </p:nvSpPr>
        <p:spPr>
          <a:xfrm>
            <a:off x="2033607" y="2648565"/>
            <a:ext cx="86573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এঁকে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দেখাবে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কীভাবে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48981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A6043C-73EB-F646-3F24-731ED23B88D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278626" y="0"/>
            <a:ext cx="6714685" cy="674479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4E504F6-ED0D-955B-6095-B883AEA2E06B}"/>
              </a:ext>
            </a:extLst>
          </p:cNvPr>
          <p:cNvSpPr txBox="1"/>
          <p:nvPr/>
        </p:nvSpPr>
        <p:spPr>
          <a:xfrm>
            <a:off x="2278626" y="2418736"/>
            <a:ext cx="709643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 err="1">
                <a:solidFill>
                  <a:srgbClr val="FF0000"/>
                </a:solidFill>
                <a:effectLst>
                  <a:reflection blurRad="6350" stA="60000" endA="900" endPos="60000" dist="60007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r>
              <a:rPr lang="en-US" sz="8800" dirty="0">
                <a:solidFill>
                  <a:srgbClr val="FF0000"/>
                </a:solidFill>
                <a:effectLst>
                  <a:reflection blurRad="6350" stA="60000" endA="900" endPos="60000" dist="60007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dirty="0" err="1">
                <a:solidFill>
                  <a:srgbClr val="FF0000"/>
                </a:solidFill>
                <a:effectLst>
                  <a:reflection blurRad="6350" stA="60000" endA="900" endPos="60000" dist="60007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endParaRPr lang="en-US" sz="8800" dirty="0">
              <a:solidFill>
                <a:srgbClr val="FF0000"/>
              </a:solidFill>
              <a:effectLst>
                <a:reflection blurRad="6350" stA="60000" endA="900" endPos="60000" dist="60007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09926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dirty="0" err="1" smtClean="0">
            <a:latin typeface="NikoshBAN" panose="02000000000000000000" pitchFamily="2" charset="0"/>
            <a:cs typeface="NikoshBAN" panose="02000000000000000000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473</TotalTime>
  <Words>496</Words>
  <Application>Microsoft Office PowerPoint</Application>
  <PresentationFormat>Widescreen</PresentationFormat>
  <Paragraphs>70</Paragraphs>
  <Slides>18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Aptos</vt:lpstr>
      <vt:lpstr>Aptos Display</vt:lpstr>
      <vt:lpstr>Arial</vt:lpstr>
      <vt:lpstr>NikoshBAN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oprekin.com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t45154</dc:creator>
  <cp:lastModifiedBy>t45154</cp:lastModifiedBy>
  <cp:revision>105</cp:revision>
  <dcterms:created xsi:type="dcterms:W3CDTF">2026-09-29T20:19:16Z</dcterms:created>
  <dcterms:modified xsi:type="dcterms:W3CDTF">2026-10-06T18:23:13Z</dcterms:modified>
</cp:coreProperties>
</file>