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64" r:id="rId5"/>
    <p:sldId id="265" r:id="rId6"/>
    <p:sldId id="260" r:id="rId7"/>
    <p:sldId id="261" r:id="rId8"/>
    <p:sldId id="262" r:id="rId9"/>
    <p:sldId id="263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9425-6D0C-4319-A7B0-45C474515D8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5DD6-FCA6-4578-85E6-F6BD2D57B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04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9425-6D0C-4319-A7B0-45C474515D8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F78C5DD6-FCA6-4578-85E6-F6BD2D57B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220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9425-6D0C-4319-A7B0-45C474515D8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5DD6-FCA6-4578-85E6-F6BD2D57B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0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9425-6D0C-4319-A7B0-45C474515D8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5DD6-FCA6-4578-85E6-F6BD2D57B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347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9425-6D0C-4319-A7B0-45C474515D8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5DD6-FCA6-4578-85E6-F6BD2D57B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147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9425-6D0C-4319-A7B0-45C474515D8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5DD6-FCA6-4578-85E6-F6BD2D57B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710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9425-6D0C-4319-A7B0-45C474515D8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5DD6-FCA6-4578-85E6-F6BD2D57B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88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9425-6D0C-4319-A7B0-45C474515D8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5DD6-FCA6-4578-85E6-F6BD2D57B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59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9425-6D0C-4319-A7B0-45C474515D8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5DD6-FCA6-4578-85E6-F6BD2D57B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33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9425-6D0C-4319-A7B0-45C474515D8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5DD6-FCA6-4578-85E6-F6BD2D57B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286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9425-6D0C-4319-A7B0-45C474515D8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5DD6-FCA6-4578-85E6-F6BD2D57B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570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9425-6D0C-4319-A7B0-45C474515D8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5DD6-FCA6-4578-85E6-F6BD2D57B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994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9425-6D0C-4319-A7B0-45C474515D8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5DD6-FCA6-4578-85E6-F6BD2D57B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0042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9425-6D0C-4319-A7B0-45C474515D8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5DD6-FCA6-4578-85E6-F6BD2D57B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724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9425-6D0C-4319-A7B0-45C474515D8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5DD6-FCA6-4578-85E6-F6BD2D57B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99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9425-6D0C-4319-A7B0-45C474515D8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5DD6-FCA6-4578-85E6-F6BD2D57B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249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49425-6D0C-4319-A7B0-45C474515D8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5DD6-FCA6-4578-85E6-F6BD2D57B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771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4B49425-6D0C-4319-A7B0-45C474515D8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78C5DD6-FCA6-4578-85E6-F6BD2D57B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853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3767" y="1092867"/>
            <a:ext cx="8558981" cy="23876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err="1" smtClean="0">
                <a:solidFill>
                  <a:schemeClr val="bg2">
                    <a:lumMod val="25000"/>
                  </a:schemeClr>
                </a:solidFill>
              </a:rPr>
              <a:t>তথ্যযুগে</a:t>
            </a:r>
            <a:r>
              <a:rPr lang="en-US" sz="4000" b="1" dirty="0" smtClean="0">
                <a:solidFill>
                  <a:schemeClr val="bg2">
                    <a:lumMod val="25000"/>
                  </a:schemeClr>
                </a:solidFill>
              </a:rPr>
              <a:t> “</a:t>
            </a:r>
            <a:r>
              <a:rPr lang="en-US" sz="4000" b="1" dirty="0" err="1" smtClean="0">
                <a:solidFill>
                  <a:schemeClr val="bg2">
                    <a:lumMod val="25000"/>
                  </a:schemeClr>
                </a:solidFill>
              </a:rPr>
              <a:t>গ্রন্থাগার</a:t>
            </a:r>
            <a:r>
              <a:rPr lang="en-US" sz="4000" b="1" dirty="0" smtClean="0">
                <a:solidFill>
                  <a:schemeClr val="bg2">
                    <a:lumMod val="25000"/>
                  </a:schemeClr>
                </a:solidFill>
              </a:rPr>
              <a:t> ও </a:t>
            </a:r>
            <a:r>
              <a:rPr lang="en-US" sz="4000" b="1" dirty="0" err="1" smtClean="0">
                <a:solidFill>
                  <a:schemeClr val="bg2">
                    <a:lumMod val="25000"/>
                  </a:schemeClr>
                </a:solidFill>
              </a:rPr>
              <a:t>তথ্যবিজ্ঞান</a:t>
            </a:r>
            <a:r>
              <a:rPr lang="en-US" sz="4000" b="1" dirty="0" smtClean="0">
                <a:solidFill>
                  <a:schemeClr val="bg2">
                    <a:lumMod val="25000"/>
                  </a:schemeClr>
                </a:solidFill>
              </a:rPr>
              <a:t>” </a:t>
            </a:r>
            <a:r>
              <a:rPr lang="en-US" sz="4000" b="1" dirty="0" err="1">
                <a:solidFill>
                  <a:schemeClr val="bg2">
                    <a:lumMod val="25000"/>
                  </a:schemeClr>
                </a:solidFill>
              </a:rPr>
              <a:t>এ</a:t>
            </a:r>
            <a:r>
              <a:rPr lang="en-US" sz="4000" b="1" dirty="0" err="1" smtClean="0">
                <a:solidFill>
                  <a:schemeClr val="bg2">
                    <a:lumMod val="25000"/>
                  </a:schemeClr>
                </a:solidFill>
              </a:rPr>
              <a:t>র</a:t>
            </a:r>
            <a:r>
              <a:rPr lang="en-US" sz="40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br>
              <a:rPr lang="en-US" sz="4000" b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4000" b="1" dirty="0" err="1" smtClean="0">
                <a:solidFill>
                  <a:schemeClr val="bg2">
                    <a:lumMod val="25000"/>
                  </a:schemeClr>
                </a:solidFill>
              </a:rPr>
              <a:t>অপরিহার্য</a:t>
            </a:r>
            <a:r>
              <a:rPr lang="en-US" sz="4000" b="1" dirty="0" smtClean="0">
                <a:solidFill>
                  <a:schemeClr val="bg2">
                    <a:lumMod val="25000"/>
                  </a:schemeClr>
                </a:solidFill>
              </a:rPr>
              <a:t>  </a:t>
            </a:r>
            <a:r>
              <a:rPr lang="en-US" sz="4000" b="1" dirty="0" err="1" smtClean="0">
                <a:solidFill>
                  <a:schemeClr val="bg2">
                    <a:lumMod val="25000"/>
                  </a:schemeClr>
                </a:solidFill>
              </a:rPr>
              <a:t>গুরুত্ব</a:t>
            </a:r>
            <a:endParaRPr lang="en-US" sz="40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31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46787" y="685800"/>
            <a:ext cx="9556237" cy="1752599"/>
          </a:xfrm>
        </p:spPr>
        <p:txBody>
          <a:bodyPr>
            <a:normAutofit/>
          </a:bodyPr>
          <a:lstStyle/>
          <a:p>
            <a:pPr algn="ctr"/>
            <a:r>
              <a:rPr lang="en-US" sz="4000" b="1" u="sng" dirty="0" err="1" smtClean="0"/>
              <a:t>পরিচিতি</a:t>
            </a:r>
            <a:endParaRPr lang="en-US" sz="4000" b="1" u="sng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946786" y="2093119"/>
            <a:ext cx="4050788" cy="823912"/>
          </a:xfrm>
        </p:spPr>
        <p:txBody>
          <a:bodyPr/>
          <a:lstStyle/>
          <a:p>
            <a:r>
              <a:rPr lang="en-US" dirty="0" err="1" smtClean="0"/>
              <a:t>শিক্ষক</a:t>
            </a:r>
            <a:r>
              <a:rPr lang="en-US" dirty="0" smtClean="0"/>
              <a:t> </a:t>
            </a:r>
            <a:r>
              <a:rPr lang="en-US" dirty="0" err="1" smtClean="0"/>
              <a:t>পরিচিতিঃ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946787" y="3006725"/>
            <a:ext cx="4050788" cy="3182937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আরিফুল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গ্রন্থাগার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তথ্যবিজ্ঞান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marL="0" indent="0">
              <a:buNone/>
            </a:pP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আদাচাকী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বিদ্য়ালয়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বেলকুচি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সিরাজগঞ্জ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7580672" y="2093119"/>
            <a:ext cx="3774716" cy="823912"/>
          </a:xfrm>
        </p:spPr>
        <p:txBody>
          <a:bodyPr/>
          <a:lstStyle/>
          <a:p>
            <a:r>
              <a:rPr lang="en-US" dirty="0" err="1" smtClean="0"/>
              <a:t>সূচিপত্রঃ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7580673" y="2917031"/>
            <a:ext cx="4262282" cy="327263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US" sz="1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গ্রন্থাগার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তথ্যবিজ্ঞান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গ্রন্থাগার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ব্যবহারে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করণীয়</a:t>
            </a:r>
            <a:endParaRPr lang="en-US" sz="2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গ্রন্থাগার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নিয়মাবলী</a:t>
            </a:r>
            <a:endParaRPr lang="en-US" sz="2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গবেষণা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সমাজে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তথ্যের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endParaRPr lang="en-US" sz="2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ডিজিটালাইজেশন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  <a:endParaRPr lang="en-US" sz="2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উপসংহার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প্রশ্নোত্তর</a:t>
            </a:r>
            <a:endParaRPr lang="en-US" sz="2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188273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300748" y="685800"/>
            <a:ext cx="9202276" cy="1752599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/>
              <a:t>গ্রন্থাগার</a:t>
            </a:r>
            <a:r>
              <a:rPr lang="en-US" sz="4000" dirty="0"/>
              <a:t> ও </a:t>
            </a:r>
            <a:r>
              <a:rPr lang="en-US" sz="4000" dirty="0" err="1"/>
              <a:t>তথ্য়বিজ্ঞান</a:t>
            </a:r>
            <a:r>
              <a:rPr lang="en-US" sz="4000" dirty="0"/>
              <a:t> </a:t>
            </a:r>
            <a:r>
              <a:rPr lang="en-US" sz="4000" dirty="0" err="1"/>
              <a:t>কী</a:t>
            </a:r>
            <a:r>
              <a:rPr lang="en-US" sz="4000" dirty="0" smtClean="0"/>
              <a:t>?</a:t>
            </a:r>
            <a:endParaRPr lang="en-US" sz="40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300748" y="2197511"/>
            <a:ext cx="9202275" cy="359369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1800" dirty="0" smtClean="0"/>
          </a:p>
          <a:p>
            <a:pPr marL="0" indent="0" algn="just">
              <a:lnSpc>
                <a:spcPct val="100000"/>
              </a:lnSpc>
              <a:buNone/>
            </a:pPr>
            <a:r>
              <a:rPr lang="as-IN" sz="2600" dirty="0">
                <a:latin typeface="NikoshBAN" panose="02000000000000000000" pitchFamily="2" charset="0"/>
                <a:cs typeface="NikoshBAN" panose="02000000000000000000" pitchFamily="2" charset="0"/>
              </a:rPr>
              <a:t>গ্রন্থাগার বা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লাইব্রেরি</a:t>
            </a:r>
            <a:r>
              <a:rPr lang="as-IN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600" dirty="0">
                <a:latin typeface="NikoshBAN" panose="02000000000000000000" pitchFamily="2" charset="0"/>
                <a:cs typeface="NikoshBAN" panose="02000000000000000000" pitchFamily="2" charset="0"/>
              </a:rPr>
              <a:t>বলতে সাধারণত এমন একটি স্থান বা ভবনকে বোঝায়, যেখানে বই, </a:t>
            </a:r>
            <a:r>
              <a:rPr lang="as-IN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সাময়িকী</a:t>
            </a:r>
            <a:r>
              <a:rPr lang="as-IN" sz="2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26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as-IN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পত্রিকা </a:t>
            </a:r>
            <a:r>
              <a:rPr lang="as-IN" sz="2600" dirty="0">
                <a:latin typeface="NikoshBAN" panose="02000000000000000000" pitchFamily="2" charset="0"/>
                <a:cs typeface="NikoshBAN" panose="02000000000000000000" pitchFamily="2" charset="0"/>
              </a:rPr>
              <a:t>এবং অন্যান্য তথ্য-সামগ্রী সুশৃঙ্খলভাবে সংগৃহীত ও সংরক্ষিত থাকে এবং যা সর্বসাধারণ বা নির্দিষ্ট সদস্যদের পড়ার, ধার নেওয়ার কিংবা গবেষণার জন্য উন্মুক্ত </a:t>
            </a:r>
            <a:r>
              <a:rPr lang="as-IN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থাক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ে।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একাডেমিক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লাইব্রেরির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পাঠক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ঐ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অধ্যায়নরত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শিক্ষকমন্ডলী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কর্মচারীবৃন্দ</a:t>
            </a:r>
            <a:endParaRPr lang="en-US" sz="2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endParaRPr lang="en-US" sz="2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গ্রন্থাগার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তথ্যবিজ্ঞান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প্রক্রিয়াকরণ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পুনরুদ্ধার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পাঠকের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নিকট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সময়ে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পৌছানোর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5545675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0245" y="685800"/>
            <a:ext cx="9172779" cy="1752599"/>
          </a:xfrm>
        </p:spPr>
        <p:txBody>
          <a:bodyPr>
            <a:normAutofit/>
          </a:bodyPr>
          <a:lstStyle/>
          <a:p>
            <a:r>
              <a:rPr lang="en-US" sz="4000" dirty="0" err="1"/>
              <a:t>গ্রন্থাগার</a:t>
            </a:r>
            <a:r>
              <a:rPr lang="en-US" sz="4000" dirty="0"/>
              <a:t> </a:t>
            </a:r>
            <a:r>
              <a:rPr lang="en-US" sz="4000" dirty="0" err="1"/>
              <a:t>ব্যবহারে</a:t>
            </a:r>
            <a:r>
              <a:rPr lang="en-US" sz="4000" dirty="0"/>
              <a:t> </a:t>
            </a:r>
            <a:r>
              <a:rPr lang="en-US" sz="4000" dirty="0" err="1"/>
              <a:t>শিক্ষার্থীদের</a:t>
            </a:r>
            <a:r>
              <a:rPr lang="en-US" sz="4000" dirty="0"/>
              <a:t> </a:t>
            </a:r>
            <a:r>
              <a:rPr lang="en-US" sz="4000" dirty="0" err="1" smtClean="0"/>
              <a:t>করণীয়ঃ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0244" y="2477729"/>
            <a:ext cx="9023555" cy="3699234"/>
          </a:xfrm>
        </p:spPr>
        <p:txBody>
          <a:bodyPr>
            <a:norm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গ্রন্থাগারের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সদস্যপদ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লাভ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গ্রন্থাগার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কার্ড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নিয়মিত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মাসিক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গ্রন্থাগার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পরিশোধ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ধারকৃত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যথাসময়ে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ফেরত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Library Hour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3021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3987" y="685800"/>
            <a:ext cx="9099037" cy="1752599"/>
          </a:xfrm>
        </p:spPr>
        <p:txBody>
          <a:bodyPr/>
          <a:lstStyle/>
          <a:p>
            <a:r>
              <a:rPr lang="en-US" sz="4000" dirty="0" err="1"/>
              <a:t>গ্রন্থাগার</a:t>
            </a:r>
            <a:r>
              <a:rPr lang="en-US" sz="4000" dirty="0"/>
              <a:t> </a:t>
            </a:r>
            <a:r>
              <a:rPr lang="en-US" sz="4000" dirty="0" err="1"/>
              <a:t>ব্যবহারের</a:t>
            </a:r>
            <a:r>
              <a:rPr lang="en-US" sz="4000" dirty="0"/>
              <a:t> </a:t>
            </a:r>
            <a:r>
              <a:rPr lang="en-US" sz="4000" dirty="0" err="1" smtClean="0"/>
              <a:t>নিয়মাবলীঃ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3987" y="2666999"/>
            <a:ext cx="9099036" cy="3124201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গ্রন্থাগারে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প্রবেশ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মাত্রই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রেজিস্টার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স্বাক্ষর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তাক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নেওয়ার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পুনরায়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রাখা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যাবে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নিরবতা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বজায়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রাখতে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অবশ্যই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Library Card এ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অন্তর্ভুক্ত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কর্তৃপক্ষের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স্বাক্ষর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ধারকৃত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হারিয়ে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গেলে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কিংবা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ছিড়ে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গেলে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কিনে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নয়তো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সমমূল্য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পরিশোধ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0221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3987" y="385917"/>
            <a:ext cx="9099036" cy="1752599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 smtClean="0"/>
              <a:t>শিক্ষা</a:t>
            </a:r>
            <a:r>
              <a:rPr lang="en-US" sz="4000" dirty="0" smtClean="0"/>
              <a:t> ও </a:t>
            </a:r>
            <a:r>
              <a:rPr lang="en-US" sz="4000" dirty="0" err="1" smtClean="0"/>
              <a:t>গবেষণায়</a:t>
            </a:r>
            <a:r>
              <a:rPr lang="en-US" sz="4000" dirty="0" smtClean="0"/>
              <a:t> </a:t>
            </a:r>
            <a:r>
              <a:rPr lang="en-US" sz="4000" dirty="0" err="1" smtClean="0"/>
              <a:t>তথ্যের</a:t>
            </a:r>
            <a:r>
              <a:rPr lang="en-US" sz="4000" dirty="0" smtClean="0"/>
              <a:t> </a:t>
            </a:r>
            <a:r>
              <a:rPr lang="en-US" sz="4000" dirty="0" err="1" smtClean="0"/>
              <a:t>গুরুত্বঃ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3987" y="2138516"/>
            <a:ext cx="9099036" cy="383458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3600" b="1" dirty="0" smtClean="0"/>
          </a:p>
          <a:p>
            <a:pPr marL="0" indent="0" algn="just">
              <a:buNone/>
            </a:pPr>
            <a:r>
              <a:rPr lang="as-IN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শিক্ষাকে </a:t>
            </a:r>
            <a:r>
              <a:rPr lang="as-IN" sz="9600" dirty="0">
                <a:latin typeface="NikoshBAN" panose="02000000000000000000" pitchFamily="2" charset="0"/>
                <a:cs typeface="NikoshBAN" panose="02000000000000000000" pitchFamily="2" charset="0"/>
              </a:rPr>
              <a:t>কার্যকর, আধুনিক এবং জীবনমুখী করতে তথ্যের কোনো বিকল্প </a:t>
            </a:r>
            <a:r>
              <a:rPr lang="as-IN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কেননা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যুগে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তথ্যই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আসল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তথ্যভান্ডার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সমৃদ্ধ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ক্ষমতাও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ততটাই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প্রসারিত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 algn="just">
              <a:buNone/>
            </a:pPr>
            <a:endParaRPr lang="en-US" sz="9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গবেষণায়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গ্রন্থাগার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তথ্যের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কার্যকারিতাঃ</a:t>
            </a:r>
            <a:endParaRPr lang="as-IN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জানার্ল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ই-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খবরের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কাগজ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গবেষণার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ভিত্তি</a:t>
            </a:r>
            <a:endParaRPr lang="en-US" sz="9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ব্যবহারকারীকে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তথ্যসূত্র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খোজার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শেখানো</a:t>
            </a:r>
            <a:endParaRPr lang="en-US" sz="9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সাইটেশন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ব্যবহারে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সহায়তা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as-IN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দূরশিক্ষণ </a:t>
            </a:r>
            <a:r>
              <a:rPr lang="as-IN" sz="9600" dirty="0">
                <a:latin typeface="NikoshBAN" panose="02000000000000000000" pitchFamily="2" charset="0"/>
                <a:cs typeface="NikoshBAN" panose="02000000000000000000" pitchFamily="2" charset="0"/>
              </a:rPr>
              <a:t>ও অনলাইন শিক্ষা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CSA</a:t>
            </a:r>
            <a:r>
              <a:rPr lang="en-US" sz="9600" dirty="0" smtClean="0">
                <a:cs typeface="NikoshBAN" panose="02000000000000000000" pitchFamily="2" charset="0"/>
              </a:rPr>
              <a:t> &amp; SDA service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Reference service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937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2761" y="685800"/>
            <a:ext cx="9320263" cy="1752599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 smtClean="0"/>
              <a:t>সমাজে</a:t>
            </a:r>
            <a:r>
              <a:rPr lang="en-US" sz="4000" dirty="0" smtClean="0"/>
              <a:t> </a:t>
            </a:r>
            <a:r>
              <a:rPr lang="en-US" sz="4000" dirty="0" err="1" smtClean="0"/>
              <a:t>তথ্যের</a:t>
            </a:r>
            <a:r>
              <a:rPr lang="en-US" sz="4000" dirty="0" smtClean="0"/>
              <a:t> </a:t>
            </a:r>
            <a:r>
              <a:rPr lang="en-US" sz="4000" dirty="0" err="1" smtClean="0"/>
              <a:t>গুরুত্বঃ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2761" y="2666999"/>
            <a:ext cx="9320262" cy="312420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সমাজে তথ্যের গুরুত্ব অপরিসীম কারণ সঠিক তথ্য মানুষের জীবনযাত্রার মান উন্নত করে, সচেতনতা বাড়ায় এবং সঠিক সিদ্ধান্ত নিতে সাহায্য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 algn="just">
              <a:buNone/>
            </a:pP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সমাজ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জীবনে তথ্যের প্রধান প্রধান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সঠিক সিদ্ধান্ত গ্রহণ ও জীবন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রক্ষা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সচেতনতা ও জনকল্যাণ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শিক্ষা ও মেধা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বিকাশ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সুশাসন ও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জবাবদিহিতা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ও অর্থনৈতিক উন্নয়ন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094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2258" y="685800"/>
            <a:ext cx="9290766" cy="1752599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/>
              <a:t>তথ্য</a:t>
            </a:r>
            <a:r>
              <a:rPr lang="en-US" sz="4000" dirty="0"/>
              <a:t> </a:t>
            </a:r>
            <a:r>
              <a:rPr lang="en-US" sz="4000" dirty="0" err="1"/>
              <a:t>ডিজিটালাইজেশন</a:t>
            </a:r>
            <a:r>
              <a:rPr lang="en-US" sz="4000" dirty="0"/>
              <a:t> ও </a:t>
            </a:r>
            <a:r>
              <a:rPr lang="en-US" sz="4000" dirty="0" err="1" smtClean="0"/>
              <a:t>সংরক্ষণঃ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2258" y="2666999"/>
            <a:ext cx="9290765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তথ্যকে যখন অ্যানালগ বা প্রথাগত কাগজের মাধ্যম থেকে রূপান্তর করে কম্পিউটার-রিডেবল বা ডিজিটাল ফরম্যাটে নিয়ে যাওয়া হয়, তখন তাকে বলা হয় তথ্য </a:t>
            </a:r>
            <a:r>
              <a:rPr lang="as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ডিজিটালাইজেশন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আর্কাইভ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২৪/৭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প্রবেশাধিকার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ক্লাউড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সার্ভারে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সুরক্ষিত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রাখা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5020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0748" y="685800"/>
            <a:ext cx="9202276" cy="1752599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/>
              <a:t>উপসংহার</a:t>
            </a:r>
            <a:r>
              <a:rPr lang="en-US" sz="4000" dirty="0"/>
              <a:t> ও </a:t>
            </a:r>
            <a:r>
              <a:rPr lang="en-US" sz="4000" dirty="0" err="1" smtClean="0"/>
              <a:t>প্রশ্নোত্তর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5750" y="2438399"/>
            <a:ext cx="8952271" cy="31242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তথ্যকে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সুশৃঙ্খল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শুধু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বইয়ে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সীমাবদ্ধ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ডাটা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ব্যবস্থাপনার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অন্তর্ভুক্ত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জ্ঞানভিত্তিক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উন্নত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গঠনে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গ্রন্থাগার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তথ্যবিজ্ঞানের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গুরু্ত্ব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অপরিসীম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630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032" y="929148"/>
            <a:ext cx="8731045" cy="5247815"/>
          </a:xfrm>
        </p:spPr>
      </p:pic>
    </p:spTree>
    <p:extLst>
      <p:ext uri="{BB962C8B-B14F-4D97-AF65-F5344CB8AC3E}">
        <p14:creationId xmlns:p14="http://schemas.microsoft.com/office/powerpoint/2010/main" val="1247935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54711" y="1283111"/>
            <a:ext cx="7477432" cy="3687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ধন্যবাদ</a:t>
            </a:r>
            <a:endParaRPr lang="en-US" sz="9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24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257</TotalTime>
  <Words>456</Words>
  <Application>Microsoft Office PowerPoint</Application>
  <PresentationFormat>Widescreen</PresentationFormat>
  <Paragraphs>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Corbel</vt:lpstr>
      <vt:lpstr>NikoshBAN</vt:lpstr>
      <vt:lpstr>Wingdings</vt:lpstr>
      <vt:lpstr>Parallax</vt:lpstr>
      <vt:lpstr>তথ্যযুগে “গ্রন্থাগার ও তথ্যবিজ্ঞান” এর  অপরিহার্য  গুরুত্ব</vt:lpstr>
      <vt:lpstr>পরিচিতি</vt:lpstr>
      <vt:lpstr>গ্রন্থাগার ও তথ্য়বিজ্ঞান কী?</vt:lpstr>
      <vt:lpstr>গ্রন্থাগার ব্যবহারে শিক্ষার্থীদের করণীয়ঃ</vt:lpstr>
      <vt:lpstr>গ্রন্থাগার ব্যবহারের নিয়মাবলীঃ </vt:lpstr>
      <vt:lpstr>শিক্ষা ও গবেষণায় তথ্যের গুরুত্বঃ</vt:lpstr>
      <vt:lpstr>সমাজে তথ্যের গুরুত্বঃ</vt:lpstr>
      <vt:lpstr>তথ্য ডিজিটালাইজেশন ও সংরক্ষণঃ</vt:lpstr>
      <vt:lpstr>উপসংহার ও প্রশ্নোত্তর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LAB-09</dc:creator>
  <cp:lastModifiedBy>LAB-09</cp:lastModifiedBy>
  <cp:revision>39</cp:revision>
  <dcterms:created xsi:type="dcterms:W3CDTF">2026-09-30T06:14:53Z</dcterms:created>
  <dcterms:modified xsi:type="dcterms:W3CDTF">2026-10-06T03:55:17Z</dcterms:modified>
</cp:coreProperties>
</file>