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67" r:id="rId2"/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9" r:id="rId14"/>
  </p:sldIdLst>
  <p:sldSz cx="12192000" cy="6858000"/>
  <p:notesSz cx="6858000" cy="9144000"/>
  <p:embeddedFontLst>
    <p:embeddedFont>
      <p:font typeface="Noto Serif Bengali SemiBold" panose="020B0604020202020204" charset="0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ind Siliguri Medium" panose="020B0604020202020204" charset="0"/>
      <p:regular r:id="rId22"/>
      <p:bold r:id="rId23"/>
    </p:embeddedFont>
    <p:embeddedFont>
      <p:font typeface="Noto Serif Bengali" panose="020B0604020202020204" charset="0"/>
      <p:regular r:id="rId24"/>
      <p:bold r:id="rId25"/>
    </p:embeddedFont>
    <p:embeddedFont>
      <p:font typeface="SolaimanLipi" panose="03000609000000000000" pitchFamily="65" charset="0"/>
      <p:regular r:id="rId26"/>
    </p:embeddedFont>
    <p:embeddedFont>
      <p:font typeface="Hind Siliguri SemiBold" panose="020B0604020202020204" charset="0"/>
      <p:regular r:id="rId27"/>
      <p:bold r:id="rId28"/>
    </p:embeddedFont>
    <p:embeddedFont>
      <p:font typeface="Poppins" panose="00000500000000000000" pitchFamily="2" charset="0"/>
      <p:regular r:id="rId29"/>
      <p:bold r:id="rId30"/>
      <p:italic r:id="rId31"/>
      <p:boldItalic r:id="rId32"/>
    </p:embeddedFont>
    <p:embeddedFont>
      <p:font typeface="Hind Siliguri" panose="020B0604020202020204" charset="0"/>
      <p:regular r:id="rId33"/>
      <p:bold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72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3832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3013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142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1428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595437" y="2369641"/>
            <a:ext cx="9001125" cy="9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5" b="1" i="0" u="none" strike="noStrike" cap="none" dirty="0" err="1">
                <a:solidFill>
                  <a:srgbClr val="1E293B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আজকের</a:t>
            </a:r>
            <a:r>
              <a:rPr lang="en-US" sz="6375" b="1" i="0" u="none" strike="noStrike" cap="none" dirty="0">
                <a:solidFill>
                  <a:srgbClr val="1E293B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 </a:t>
            </a:r>
            <a:r>
              <a:rPr lang="en-US" sz="6375" b="1" i="0" u="none" strike="noStrike" cap="none" dirty="0" err="1">
                <a:solidFill>
                  <a:srgbClr val="1E293B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ক্লাসে</a:t>
            </a:r>
            <a:r>
              <a:rPr lang="en-US" sz="6375" b="1" i="0" u="none" strike="noStrike" cap="none" dirty="0">
                <a:solidFill>
                  <a:srgbClr val="1E293B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 </a:t>
            </a:r>
            <a:r>
              <a:rPr lang="en-US" sz="6375" b="1" i="0" u="none" strike="noStrike" cap="none" dirty="0" err="1">
                <a:solidFill>
                  <a:srgbClr val="3B82F6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স্বাগতম</a:t>
            </a:r>
            <a:endParaRPr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809750" y="3893641"/>
            <a:ext cx="8572500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আমাদের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শিক্ষা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ও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শেখার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এই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যাত্রায়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তোমাদের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সবাইকে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পেয়ে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আমরা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অত্যন্ত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আনন্দিত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চলো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,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নতুন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কিছু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শিখি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!</a:t>
            </a:r>
            <a:endParaRPr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833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-476250"/>
            <a:ext cx="1619250" cy="16192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 txBox="1"/>
          <p:nvPr/>
        </p:nvSpPr>
        <p:spPr>
          <a:xfrm>
            <a:off x="904875" y="571500"/>
            <a:ext cx="1105138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আমাদের জীবনে এই কালিমার নৈতিক প্রভাব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762000" y="571500"/>
            <a:ext cx="57150" cy="4286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2047875" y="1969293"/>
            <a:ext cx="85725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 dirty="0" err="1">
                <a:solidFill>
                  <a:srgbClr val="14532D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সত্যবাদিতা</a:t>
            </a:r>
            <a:r>
              <a:rPr lang="en-US" sz="1650" b="1" i="0" u="none" strike="noStrike" cap="none" dirty="0">
                <a:solidFill>
                  <a:srgbClr val="14532D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ও </a:t>
            </a:r>
            <a:r>
              <a:rPr lang="en-US" sz="1650" b="1" i="0" u="none" strike="noStrike" cap="none" dirty="0" err="1">
                <a:solidFill>
                  <a:srgbClr val="14532D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সততার</a:t>
            </a:r>
            <a:r>
              <a:rPr lang="en-US" sz="1650" b="1" i="0" u="none" strike="noStrike" cap="none" dirty="0">
                <a:solidFill>
                  <a:srgbClr val="14532D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1" i="0" u="none" strike="noStrike" cap="none" dirty="0" err="1">
                <a:solidFill>
                  <a:srgbClr val="14532D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অনুশীলন</a:t>
            </a:r>
            <a:r>
              <a:rPr lang="en-US" sz="1650" b="1" i="0" u="none" strike="noStrike" cap="none" dirty="0">
                <a:solidFill>
                  <a:srgbClr val="14532D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: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মুখে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সাহসের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সাথে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সত্যের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সাক্ষ্য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দেওয়ার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অভ্যাস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আমাদের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জীবনে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সবসময়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সত্য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বলার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এবং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অন্যায়ের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প্রতিবাদ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করার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অসীম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শক্তি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1650" b="0" i="0" u="none" strike="noStrike" cap="none" dirty="0" err="1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জোগায়</a:t>
            </a:r>
            <a:r>
              <a:rPr lang="en-US" sz="1650" b="0" i="0" u="none" strike="noStrike" cap="none" dirty="0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</a:t>
            </a:r>
            <a:endParaRPr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90" name="Google Shape;190;p20"/>
          <p:cNvSpPr txBox="1"/>
          <p:nvPr/>
        </p:nvSpPr>
        <p:spPr>
          <a:xfrm>
            <a:off x="2047875" y="2877740"/>
            <a:ext cx="85725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উন্নত ও বিনয়ী চরিত্র গঠন:</a:t>
            </a:r>
            <a:r>
              <a:rPr lang="en-US" sz="1650" b="0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মহানবী (সা.) আল্লাহর বান্দা—এই বিশ্বাস অহংকার দূর করে এবং রাসুলের নৈতিক আদর্শ অনুসরণের মাধ্যমে আমাদের আচরণে নম্রতা আনে।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91" name="Google Shape;191;p20"/>
          <p:cNvSpPr txBox="1"/>
          <p:nvPr/>
        </p:nvSpPr>
        <p:spPr>
          <a:xfrm>
            <a:off x="2047875" y="3786187"/>
            <a:ext cx="85725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ঐক্য ও সাম্যের মহিমা:</a:t>
            </a:r>
            <a:r>
              <a:rPr lang="en-US" sz="1650" b="0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সকল মানুষ এক আল্লাহর ইবাদতকারী এবং এক রাসুলের আদর্শের অনুসারী। এটি সমাজে সাম্য, সম্প্রীতি ও ভ্রাতৃত্বের সুন্দর আবহ গড়ে তোলে।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2047875" y="4694634"/>
            <a:ext cx="8572500" cy="812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দ্বিমুখী নীতি পরিহার করা:</a:t>
            </a:r>
            <a:r>
              <a:rPr lang="en-US" sz="1650" b="0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মুখে ঈমানের ঘোষণা এবং কাজে তার সৎ প্রতিফলন বজায় রাখতে সাহায্য করে, যা একজন শিক্ষার্থীকে সৎ নাগরিক হতে অনুপ্রাণিত করে।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93" name="Google Shape;193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1625" y="2002631"/>
            <a:ext cx="2667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71625" y="2911078"/>
            <a:ext cx="238125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71625" y="3819525"/>
            <a:ext cx="304800" cy="27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0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71625" y="4727971"/>
            <a:ext cx="200025" cy="2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 animBg="1"/>
      <p:bldP spid="189" grpId="0"/>
      <p:bldP spid="190" grpId="0"/>
      <p:bldP spid="191" grpId="0"/>
      <p:bldP spid="19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904875" y="571500"/>
            <a:ext cx="5200650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সত্যের সাক্ষ্য প্রদানের মাহাত্ম্য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762000" y="571500"/>
            <a:ext cx="57150" cy="4286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pic>
        <p:nvPicPr>
          <p:cNvPr id="204" name="Google Shape;204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0"/>
            <a:ext cx="5857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1"/>
          <p:cNvSpPr txBox="1"/>
          <p:nvPr/>
        </p:nvSpPr>
        <p:spPr>
          <a:xfrm>
            <a:off x="762000" y="2490787"/>
            <a:ext cx="5350668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প্রকৃতির রূপ ও সত্যের নিদর্শন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762000" y="2947987"/>
            <a:ext cx="50958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সৃষ্টিজগতের অপার সৌন্দর্য, কুয়াশাচ্ছন্ন পাহাড় ও উদীয়মান সোনালী সূর্য যেভাবে নীরব ভাষায় স্রষ্টার অনন্য সত্যের সাক্ষ্য দেয়, ঠিক তেমনি একজন মুমিন তার নিখাদ জীবনকর্মের মাধ্যমে তাওহিদের সাক্ষ্য দিয়ে যায়।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207" name="Google Shape;207;p21"/>
          <p:cNvSpPr txBox="1"/>
          <p:nvPr/>
        </p:nvSpPr>
        <p:spPr>
          <a:xfrm>
            <a:off x="762000" y="4014787"/>
            <a:ext cx="50958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বাস্তব জীবনে যেকোনো পরিস্থিতিতে সত্যের পক্ষে দাঁড়িয়ে মিথ্যা ও অন্যায়ের বিরুদ্ধে সাহসিকতার সাথে নিজের জীবনের সাক্ষ্য তুলে ধরাই হলো কালিমা শাহাদাতের মূল শিক্ষা।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  <p:bldP spid="203" grpId="0" animBg="1"/>
      <p:bldP spid="205" grpId="0"/>
      <p:bldP spid="206" grpId="0"/>
      <p:bldP spid="20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-476250"/>
            <a:ext cx="16192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66750" y="5334000"/>
            <a:ext cx="219075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2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62250" y="2373659"/>
            <a:ext cx="6667500" cy="273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2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86062" y="5488185"/>
            <a:ext cx="6619875" cy="590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2"/>
          <p:cNvSpPr txBox="1"/>
          <p:nvPr/>
        </p:nvSpPr>
        <p:spPr>
          <a:xfrm>
            <a:off x="495300" y="779264"/>
            <a:ext cx="112014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মূল্যায়ন ও বাড়ির কাজ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762000" y="1626989"/>
            <a:ext cx="10668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আজকের পাঠের আলোকে বাড়িতে অনুশীলনের জন্য নিচের কাজগুলো সম্পন্ন করো: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219" name="Google Shape;219;p22"/>
          <p:cNvSpPr txBox="1"/>
          <p:nvPr/>
        </p:nvSpPr>
        <p:spPr>
          <a:xfrm>
            <a:off x="3057525" y="2668934"/>
            <a:ext cx="638079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80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ক্লাসের আলোচনা হতে বাড়ির অনুশীলন: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220" name="Google Shape;220;p22"/>
          <p:cNvSpPr txBox="1"/>
          <p:nvPr/>
        </p:nvSpPr>
        <p:spPr>
          <a:xfrm>
            <a:off x="3057525" y="3059459"/>
            <a:ext cx="6076950" cy="1246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১. ‘কালিমা শাহাদাত’ শব্দটির শাব্দিক ও পারিভাষিক অর্থ সংক্ষেপে বুঝিয়ে লেখো।</a:t>
            </a:r>
            <a:r>
              <a:rPr lang="en-US" sz="1800" b="0" i="0" u="none" strike="noStrike" cap="none">
                <a:solidFill>
                  <a:schemeClr val="dk1"/>
                </a:solidFill>
                <a:latin typeface="SolaimanLipi" panose="03000609000000000000" pitchFamily="65" charset="0"/>
                <a:ea typeface="Calibri"/>
                <a:cs typeface="SolaimanLipi" panose="03000609000000000000" pitchFamily="65" charset="0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SolaimanLipi" panose="03000609000000000000" pitchFamily="65" charset="0"/>
                <a:ea typeface="Calibri"/>
                <a:cs typeface="SolaimanLipi" panose="03000609000000000000" pitchFamily="65" charset="0"/>
                <a:sym typeface="Calibri"/>
              </a:rPr>
            </a:br>
            <a:r>
              <a:rPr lang="en-US" sz="1350" b="0" i="0" u="none" strike="noStrike" cap="none">
                <a:solidFill>
                  <a:srgbClr val="475569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২. মুহাম্মাদুর রাসুলুল্লাহ (সা.)-কে আল্লাহর 'বান্দা' (আবদুহু) ও 'রাসুল' (রাসুলুহু) হিসেবে সাক্ষ্য দেওয়ার নৈতিক তাৎপর্য ব্যাখ্যা করো।</a:t>
            </a:r>
            <a:r>
              <a:rPr lang="en-US" sz="1800" b="0" i="0" u="none" strike="noStrike" cap="none">
                <a:solidFill>
                  <a:schemeClr val="dk1"/>
                </a:solidFill>
                <a:latin typeface="SolaimanLipi" panose="03000609000000000000" pitchFamily="65" charset="0"/>
                <a:ea typeface="Calibri"/>
                <a:cs typeface="SolaimanLipi" panose="03000609000000000000" pitchFamily="65" charset="0"/>
                <a:sym typeface="Calibri"/>
              </a:rPr>
              <a:t/>
            </a:r>
            <a:br>
              <a:rPr lang="en-US" sz="1800" b="0" i="0" u="none" strike="noStrike" cap="none">
                <a:solidFill>
                  <a:schemeClr val="dk1"/>
                </a:solidFill>
                <a:latin typeface="SolaimanLipi" panose="03000609000000000000" pitchFamily="65" charset="0"/>
                <a:ea typeface="Calibri"/>
                <a:cs typeface="SolaimanLipi" panose="03000609000000000000" pitchFamily="65" charset="0"/>
                <a:sym typeface="Calibri"/>
              </a:rPr>
            </a:br>
            <a:r>
              <a:rPr lang="en-US" sz="1350" b="0" i="0" u="none" strike="noStrike" cap="none">
                <a:solidFill>
                  <a:srgbClr val="475569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৩. কালিমা শাহাদাত কীভাবে আমাদের দৈনন্দিন জীবনে একজন সত্যবাদী ও সাহসী নাগরিক হতে সাহায্য করে?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221" name="Google Shape;221;p22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57525" y="2678459"/>
            <a:ext cx="209550" cy="20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1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" grpId="0"/>
      <p:bldP spid="218" grpId="0"/>
      <p:bldP spid="219" grpId="0"/>
      <p:bldP spid="2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92000" cy="142875"/>
          </a:xfrm>
          <a:prstGeom prst="rect">
            <a:avLst/>
          </a:prstGeom>
          <a:solidFill>
            <a:srgbClr val="3B82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1595437" y="2198042"/>
            <a:ext cx="9001125" cy="98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75" b="1" i="0" u="none" strike="noStrike" cap="none" dirty="0" err="1">
                <a:solidFill>
                  <a:srgbClr val="1E293B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ধন্যবাদ</a:t>
            </a:r>
            <a:endParaRPr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809750" y="3722042"/>
            <a:ext cx="8572500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আজকের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ক্লাসে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অংশগ্রহণ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করার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জন্য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তোমাদের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সবাইকে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1" i="0" u="none" strike="noStrike" cap="none" dirty="0" err="1">
                <a:solidFill>
                  <a:srgbClr val="3B82F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অনেক</a:t>
            </a:r>
            <a:r>
              <a:rPr lang="en-US" sz="2400" b="1" i="0" u="none" strike="noStrike" cap="none" dirty="0">
                <a:solidFill>
                  <a:srgbClr val="3B82F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1" i="0" u="none" strike="noStrike" cap="none" dirty="0" err="1">
                <a:solidFill>
                  <a:srgbClr val="3B82F6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ধন্যবাদ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তোমরা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খুব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দারুণ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কাজ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করেছ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!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কোনো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প্রশ্ন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থাকলে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নির্দ্বিধায়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জিজ্ঞাসা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করতে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</a:t>
            </a:r>
            <a:r>
              <a:rPr lang="en-US" sz="2400" b="0" i="0" u="none" strike="noStrike" cap="none" dirty="0" err="1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পারো</a:t>
            </a:r>
            <a:r>
              <a:rPr lang="en-US" sz="2400" b="0" i="0" u="none" strike="noStrike" cap="none" dirty="0">
                <a:solidFill>
                  <a:srgbClr val="64748B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।</a:t>
            </a:r>
            <a:endParaRPr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12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-476250"/>
            <a:ext cx="16192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66750" y="5334000"/>
            <a:ext cx="219075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5172075" y="2516534"/>
            <a:ext cx="1847850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FEF08A"/>
                </a:solidFill>
                <a:latin typeface="SolaimanLipi" panose="03000609000000000000" pitchFamily="65" charset="0"/>
                <a:ea typeface="Hind Siliguri SemiBold"/>
                <a:cs typeface="SolaimanLipi" panose="03000609000000000000" pitchFamily="65" charset="0"/>
                <a:sym typeface="Hind Siliguri SemiBold"/>
              </a:rPr>
              <a:t>১ম অধ্যায়: আকাইদ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430826" y="3161184"/>
            <a:ext cx="5330197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 err="1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পাঠ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-৩: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কালিমা</a:t>
            </a:r>
            <a:r>
              <a:rPr lang="en-US" sz="4400" b="1" i="0" u="none" strike="noStrike" cap="none" dirty="0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</a:t>
            </a:r>
            <a:r>
              <a:rPr lang="en-US" sz="4400" b="1" i="0" u="none" strike="noStrike" cap="none" dirty="0" err="1">
                <a:solidFill>
                  <a:srgbClr val="FFFFFF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শাহাদাত</a:t>
            </a:r>
            <a:endParaRPr sz="1100" dirty="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2781300" y="3975645"/>
            <a:ext cx="66294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FEF08A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শ্রেণি: ষষ্ঠ | বিষয়: ইসলাম শিক্ষা | নতুন শিক্ষাক্রমের আলোকে সচিত্র প্রেজেন্টেশন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88" grpId="0"/>
      <p:bldP spid="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239500" y="-476250"/>
            <a:ext cx="1428750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762000" y="5238750"/>
            <a:ext cx="238125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/>
        </p:nvSpPr>
        <p:spPr>
          <a:xfrm>
            <a:off x="4614861" y="1889920"/>
            <a:ext cx="2962275" cy="68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 SemiBold"/>
              </a:rPr>
              <a:t>শিক্ষক</a:t>
            </a:r>
            <a:r>
              <a:rPr lang="en-US" sz="28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 SemiBold"/>
              </a:rPr>
              <a:t> </a:t>
            </a:r>
            <a:r>
              <a:rPr lang="en-US" sz="28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 SemiBold"/>
              </a:rPr>
              <a:t>পরিচিতি</a:t>
            </a:r>
            <a:endParaRPr sz="2400"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024709" y="2782297"/>
            <a:ext cx="8142580" cy="86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625" b="1" i="0" u="none" strike="noStrike" cap="none" dirty="0" err="1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মোঃ</a:t>
            </a:r>
            <a:r>
              <a:rPr lang="en-US" sz="5625" b="1" i="0" u="none" strike="noStrike" cap="none" dirty="0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 </a:t>
            </a:r>
            <a:r>
              <a:rPr lang="en-US" sz="5625" b="1" i="0" u="none" strike="noStrike" cap="none" dirty="0" err="1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মিজানুর</a:t>
            </a:r>
            <a:r>
              <a:rPr lang="en-US" sz="5625" b="1" i="0" u="none" strike="noStrike" cap="none" dirty="0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 </a:t>
            </a:r>
            <a:r>
              <a:rPr lang="en-US" sz="5625" b="1" i="0" u="none" strike="noStrike" cap="none" dirty="0" err="1" smtClean="0">
                <a:solidFill>
                  <a:srgbClr val="FFFFFF"/>
                </a:solidFill>
                <a:latin typeface="SolaimanLipi" pitchFamily="66" charset="0"/>
                <a:ea typeface="Noto Serif Bengali"/>
                <a:cs typeface="SolaimanLipi" pitchFamily="66" charset="0"/>
                <a:sym typeface="Noto Serif Bengali"/>
              </a:rPr>
              <a:t>রহমান</a:t>
            </a:r>
            <a:endParaRPr dirty="0">
              <a:latin typeface="SolaimanLipi" pitchFamily="66" charset="0"/>
              <a:cs typeface="SolaimanLipi" pitchFamily="66" charset="0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3167099" y="3737633"/>
            <a:ext cx="585780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সহকারী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শিক্ষক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(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ইসলাম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শিক্ষা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)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নারিকেলী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উচ্চ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বিদ্যালয়</a:t>
            </a:r>
            <a:endParaRPr lang="en-US" sz="2400" dirty="0" smtClean="0">
              <a:solidFill>
                <a:srgbClr val="FEF08A"/>
              </a:solidFill>
              <a:latin typeface="SolaimanLipi" pitchFamily="66" charset="0"/>
              <a:cs typeface="SolaimanLipi" pitchFamily="66" charset="0"/>
              <a:sym typeface="Hind Siligu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জামালপুর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সদর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, </a:t>
            </a: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জামালপুর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।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মোবাইলঃ</a:t>
            </a:r>
            <a:r>
              <a:rPr lang="en-US" sz="2400" dirty="0" smtClean="0">
                <a:solidFill>
                  <a:srgbClr val="FEF08A"/>
                </a:solidFill>
                <a:latin typeface="SolaimanLipi" pitchFamily="66" charset="0"/>
                <a:cs typeface="SolaimanLipi" pitchFamily="66" charset="0"/>
                <a:sym typeface="Hind Siliguri"/>
              </a:rPr>
              <a:t> ০১৯২২-৩৪৯০২৫ </a:t>
            </a:r>
            <a:endParaRPr sz="1800" dirty="0">
              <a:latin typeface="SolaimanLipi" pitchFamily="66" charset="0"/>
              <a:cs typeface="SolaimanLipi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417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-476250"/>
            <a:ext cx="16192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666750" y="5334000"/>
            <a:ext cx="2190750" cy="219075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/>
          <p:nvPr/>
        </p:nvSpPr>
        <p:spPr>
          <a:xfrm>
            <a:off x="5524500" y="2634704"/>
            <a:ext cx="1143000" cy="476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3445668" y="2920454"/>
            <a:ext cx="530066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 err="1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ঈমানের</a:t>
            </a:r>
            <a:r>
              <a:rPr lang="en-US" sz="3200" b="1" i="0" u="none" strike="noStrike" cap="none" dirty="0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</a:t>
            </a:r>
            <a:r>
              <a:rPr lang="en-US" sz="2800" b="1" i="0" u="none" strike="noStrike" cap="none" dirty="0" err="1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প্রকাশ্য</a:t>
            </a:r>
            <a:r>
              <a:rPr lang="en-US" sz="3200" b="1" i="0" u="none" strike="noStrike" cap="none" dirty="0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</a:t>
            </a:r>
            <a:r>
              <a:rPr lang="en-US" sz="3200" b="1" i="0" u="none" strike="noStrike" cap="none" dirty="0" err="1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ঘোষণা</a:t>
            </a:r>
            <a:r>
              <a:rPr lang="en-US" sz="3200" b="1" i="0" u="none" strike="noStrike" cap="none" dirty="0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 ও </a:t>
            </a:r>
            <a:r>
              <a:rPr lang="en-US" sz="3200" b="1" i="0" u="none" strike="noStrike" cap="none" dirty="0" err="1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সাক্ষ্য</a:t>
            </a:r>
            <a:endParaRPr sz="1050"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2286000" y="3730079"/>
            <a:ext cx="76200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4B5563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মুখে সাক্ষ্য প্রদান ও অন্তরের সুদৃঢ় অঙ্গীকারের নামই ‘কালিমা শাহাদাত’। এই পবিত্র বাণীর মাধ্যমে একজন মুমিন জগতের কাছে নিজের ঈমান ও বিশ্বাসের প্রকাশ্য ঘোষণা দেয়।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/>
      <p:bldP spid="9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-476250"/>
            <a:ext cx="16192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324100"/>
            <a:ext cx="3397299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97424" y="2324100"/>
            <a:ext cx="3397299" cy="292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32849" y="2324100"/>
            <a:ext cx="3397299" cy="29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5"/>
          <p:cNvSpPr txBox="1"/>
          <p:nvPr/>
        </p:nvSpPr>
        <p:spPr>
          <a:xfrm>
            <a:off x="904875" y="571500"/>
            <a:ext cx="1105138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কালিমা শাহাদাতের মূল বাণী ও অনুবাদ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762000" y="571500"/>
            <a:ext cx="57150" cy="4286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937100" y="3533775"/>
            <a:ext cx="30470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আরবি বাণী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1009650" y="3933825"/>
            <a:ext cx="2901999" cy="581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1" i="0" u="none" strike="noStrike" cap="none">
                <a:solidFill>
                  <a:srgbClr val="475569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أَشْهَدُ أَنْ لَا إِلٰهَ إِلَّا اللهُ وَحْدَهُ لَا شَرِيكَ لَهُ وَأَشْهَدُ أَنَّ مُحَمَّدًا عَبْدُهُ وَرَسُولُهُ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4572524" y="3533775"/>
            <a:ext cx="30470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বাংলা উচ্চারণ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4645074" y="3933825"/>
            <a:ext cx="2901999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 b="0" i="0" u="none" strike="noStrike" cap="none">
                <a:solidFill>
                  <a:srgbClr val="475569"/>
                </a:solidFill>
                <a:latin typeface="SolaimanLipi" panose="03000609000000000000" pitchFamily="65" charset="0"/>
                <a:ea typeface="Hind Siliguri Medium"/>
                <a:cs typeface="SolaimanLipi" panose="03000609000000000000" pitchFamily="65" charset="0"/>
                <a:sym typeface="Hind Siliguri Medium"/>
              </a:rPr>
              <a:t>"আশহাদু আল লা ইলাহা ইল্লাল্লাহু ওয়াহদাহু লা শারীকা লাহু ওয়া আশহাদু আন্না মুহাম্মাদান আবদুহু ওয়া রাসুলুহু।"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5" name="Google Shape;115;p15"/>
          <p:cNvSpPr txBox="1"/>
          <p:nvPr/>
        </p:nvSpPr>
        <p:spPr>
          <a:xfrm>
            <a:off x="8207949" y="3533775"/>
            <a:ext cx="30470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 SemiBold"/>
                <a:cs typeface="SolaimanLipi" panose="03000609000000000000" pitchFamily="65" charset="0"/>
                <a:sym typeface="Noto Serif Bengali SemiBold"/>
              </a:rPr>
              <a:t>পবিত্র অনুবাদ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8280499" y="3933825"/>
            <a:ext cx="2901999" cy="11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9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75" b="0" i="0" u="none" strike="noStrike" cap="none">
                <a:solidFill>
                  <a:srgbClr val="475569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"আমি সাক্ষ্য দিচ্ছি যে, আল্লাহ ছাড়া কোনো উপাস্য নেই, তিনি এক ও অংশীদারহীন। আমি আরও সাক্ষ্য দিচ্ছি যে, মুহাম্মাদ (সা.) তাঁর বান্দা ও রাসুল।"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17" name="Google Shape;117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251025" y="2771775"/>
            <a:ext cx="419100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38837" y="2771775"/>
            <a:ext cx="314325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5" descr="image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469487" y="2771775"/>
            <a:ext cx="523875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 animBg="1"/>
      <p:bldP spid="111" grpId="0"/>
      <p:bldP spid="112" grpId="0"/>
      <p:bldP spid="113" grpId="0"/>
      <p:bldP spid="114" grpId="0"/>
      <p:bldP spid="115" grpId="0"/>
      <p:bldP spid="1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66750" y="5334000"/>
            <a:ext cx="219075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6" descr="image.png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7072312" y="1976437"/>
            <a:ext cx="3619500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904875" y="571500"/>
            <a:ext cx="1105138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১ম অংশ: তাওহিদের পরম সাক্ষ্য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762000" y="571500"/>
            <a:ext cx="57150" cy="4286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29" name="Google Shape;129;p16"/>
          <p:cNvSpPr txBox="1"/>
          <p:nvPr/>
        </p:nvSpPr>
        <p:spPr>
          <a:xfrm>
            <a:off x="762000" y="2394644"/>
            <a:ext cx="5095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0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Hind Siliguri SemiBold"/>
                <a:cs typeface="SolaimanLipi" panose="03000609000000000000" pitchFamily="65" charset="0"/>
                <a:sym typeface="Hind Siliguri SemiBold"/>
              </a:rPr>
              <a:t>তাওহিদ ঘোষণার নৈতিক বার্তা: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30" name="Google Shape;130;p16"/>
          <p:cNvSpPr txBox="1"/>
          <p:nvPr/>
        </p:nvSpPr>
        <p:spPr>
          <a:xfrm>
            <a:off x="1000125" y="2920305"/>
            <a:ext cx="48577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নিখিল বিশ্বের একমাত্র মহান স্রষ্টা ও একক উপাস্য হিসেবে আল্লাহকে মনে-প্রাণে স্বীকার করা।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31" name="Google Shape;131;p16"/>
          <p:cNvSpPr txBox="1"/>
          <p:nvPr/>
        </p:nvSpPr>
        <p:spPr>
          <a:xfrm>
            <a:off x="1000125" y="3672780"/>
            <a:ext cx="48577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আল্লাহর সার্বভৌমত্বে এবং তাঁর গুণাবলির সাথে আর কাউকে শরিক বা সমকক্ষ না করা।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1000125" y="4425255"/>
            <a:ext cx="48577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জীবনের সব কাজে একমাত্র আল্লাহর দাসত্ব, ইবাদত ও সন্তুষ্টির ওপর নিজেকে সঁপে দেওয়া।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34" name="Google Shape;134;p1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2977455"/>
            <a:ext cx="13335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372993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2000" y="4482405"/>
            <a:ext cx="152400" cy="15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  <p:bldP spid="128" grpId="0" animBg="1"/>
      <p:bldP spid="129" grpId="0"/>
      <p:bldP spid="130" grpId="0"/>
      <p:bldP spid="131" grpId="0"/>
      <p:bldP spid="1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-476250"/>
            <a:ext cx="16192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433637"/>
            <a:ext cx="5095875" cy="270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904875" y="571500"/>
            <a:ext cx="1105138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২য় অংশ: রিসালাতের অনন্য সাক্ষ্য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762000" y="571500"/>
            <a:ext cx="57150" cy="4286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1047750" y="2909887"/>
            <a:ext cx="4524375" cy="1500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0" b="1" i="0" u="none" strike="noStrike" cap="none">
                <a:solidFill>
                  <a:srgbClr val="FEF08A"/>
                </a:solidFill>
                <a:latin typeface="SolaimanLipi" panose="03000609000000000000" pitchFamily="65" charset="0"/>
                <a:ea typeface="Poppins"/>
                <a:cs typeface="SolaimanLipi" panose="03000609000000000000" pitchFamily="65" charset="0"/>
                <a:sym typeface="Poppins"/>
              </a:rPr>
              <a:t>২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1047750" y="4291012"/>
            <a:ext cx="45243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বিশেষ ঘোষণার গুরুত্ব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8" name="Google Shape;148;p17"/>
          <p:cNvSpPr txBox="1"/>
          <p:nvPr/>
        </p:nvSpPr>
        <p:spPr>
          <a:xfrm>
            <a:off x="6334125" y="2299394"/>
            <a:ext cx="535066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50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বান্দা ও রাসুল হিসেবে স্বীকৃতি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6334125" y="2775644"/>
            <a:ext cx="5095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অর্থ:</a:t>
            </a:r>
            <a:r>
              <a:rPr lang="en-US" sz="1650" b="0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হযরত মুহাম্মাদ (সা.) আল্লাহর প্রিয় বান্দা ও রাসুল।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334125" y="3301305"/>
            <a:ext cx="50958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১. আবদুহু (আল্লাহর বান্দা):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মহানবী (সা.) ছিলেন আমাদের মতোই একজন মানুষ, আল্লাহর একান্ত অনুগত বান্দা। তিনি কখনোই উপাস্য বা আল্লাহর সত্তার অংশ নন। এর মাধ্যমে সকল অতিমানবীয় বিভ্রান্তি দূর করা হয়।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51" name="Google Shape;151;p17"/>
          <p:cNvSpPr txBox="1"/>
          <p:nvPr/>
        </p:nvSpPr>
        <p:spPr>
          <a:xfrm>
            <a:off x="6334125" y="4663380"/>
            <a:ext cx="50958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২. রাসুলুহু (আল্লাহর রাসুল):</a:t>
            </a:r>
            <a:r>
              <a:rPr lang="en-US" sz="1500" b="0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 তিনি সমগ্র মানবজাতির হিদায়াতের জন্য প্রেরিত সর্বশ্রেষ্ঠ ও সর্বশেষ নবি ও রাসুল।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/>
      <p:bldP spid="145" grpId="0" animBg="1"/>
      <p:bldP spid="146" grpId="0"/>
      <p:bldP spid="147" grpId="0"/>
      <p:bldP spid="148" grpId="0"/>
      <p:bldP spid="149" grpId="0"/>
      <p:bldP spid="150" grpId="0"/>
      <p:bldP spid="1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666750" y="5334000"/>
            <a:ext cx="219075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43062" y="2119312"/>
            <a:ext cx="3333750" cy="3333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8"/>
          <p:cNvSpPr txBox="1"/>
          <p:nvPr/>
        </p:nvSpPr>
        <p:spPr>
          <a:xfrm>
            <a:off x="904875" y="571500"/>
            <a:ext cx="1105138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রাসুলুল্লাহ (সা.)-এর সুউচ্চ মর্যাদা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60" name="Google Shape;160;p18"/>
          <p:cNvSpPr/>
          <p:nvPr/>
        </p:nvSpPr>
        <p:spPr>
          <a:xfrm>
            <a:off x="762000" y="571500"/>
            <a:ext cx="57150" cy="4286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61" name="Google Shape;161;p18"/>
          <p:cNvSpPr txBox="1"/>
          <p:nvPr/>
        </p:nvSpPr>
        <p:spPr>
          <a:xfrm>
            <a:off x="6334125" y="2608957"/>
            <a:ext cx="5350668" cy="216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রাসুল (সা.)-এর সুন্নাহর অনুকরণ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62" name="Google Shape;162;p18"/>
          <p:cNvSpPr txBox="1"/>
          <p:nvPr/>
        </p:nvSpPr>
        <p:spPr>
          <a:xfrm>
            <a:off x="6334125" y="2961382"/>
            <a:ext cx="5095875" cy="40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হিদায়াত ও সঠিক পথপ্রদর্শন: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6334125" y="3439417"/>
            <a:ext cx="5095875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আল্লাহ তায়ালার ইবাদতের বাস্তব নিয়ম এবং তাঁর সন্তুষ্টি লাভের একমাত্র পথ আমরা জানতে পারি আল্লাহর প্রিয় রাসুল হযরত মুহাম্মাদ (সা.)-এর পবিত্র সুন্নাহ ও চারিত্রিক জীবনদর্শনের মাধ্যমে। কালিমা শাহাদাতের দ্বিতীয় অংশের মূল তাৎপর্য হলো রাসুল (সা.)-এর প্রতিটি আদর্শকে নিজের জীবনে পুরোপুরি বাস্তবায়ন করা।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pic>
        <p:nvPicPr>
          <p:cNvPr id="164" name="Google Shape;164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00212" y="2176462"/>
            <a:ext cx="321945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/>
      <p:bldP spid="160" grpId="0" animBg="1"/>
      <p:bldP spid="161" grpId="0"/>
      <p:bldP spid="162" grpId="0"/>
      <p:bldP spid="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49000" y="-476250"/>
            <a:ext cx="1619250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2500312"/>
            <a:ext cx="5095875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34125" y="2500312"/>
            <a:ext cx="5095875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9"/>
          <p:cNvSpPr txBox="1"/>
          <p:nvPr/>
        </p:nvSpPr>
        <p:spPr>
          <a:xfrm>
            <a:off x="904875" y="571500"/>
            <a:ext cx="11051381" cy="438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কালিমা শাহাদাতের গুরুত্ব ও তাৎপর্য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74" name="Google Shape;174;p19"/>
          <p:cNvSpPr/>
          <p:nvPr/>
        </p:nvSpPr>
        <p:spPr>
          <a:xfrm>
            <a:off x="762000" y="571500"/>
            <a:ext cx="57150" cy="428625"/>
          </a:xfrm>
          <a:prstGeom prst="rect">
            <a:avLst/>
          </a:prstGeom>
          <a:solidFill>
            <a:srgbClr val="D977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1152525" y="2890837"/>
            <a:ext cx="4530566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১. ঈমান ও ইসলামের স্তম্ভ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1152525" y="3300412"/>
            <a:ext cx="4314825" cy="19050"/>
          </a:xfrm>
          <a:prstGeom prst="rect">
            <a:avLst/>
          </a:prstGeom>
          <a:solidFill>
            <a:srgbClr val="F0F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77" name="Google Shape;177;p19"/>
          <p:cNvSpPr txBox="1"/>
          <p:nvPr/>
        </p:nvSpPr>
        <p:spPr>
          <a:xfrm>
            <a:off x="1152525" y="3462337"/>
            <a:ext cx="431482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তাওহিদ ও রিসালাতের যৌথ সাক্ষ্য ব্যতিরেকে কোনো মানুষ মুমিন বা মুসলিম হতে পারে না। এটি আল্লাহর সাথে বান্দার করা জীবনের সর্বশ্রেষ্ঠ ওয়াদা ও নৈতিক চুক্তি, যা পরকালে মুক্তির একমাত্র উপায়।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78" name="Google Shape;178;p19"/>
          <p:cNvSpPr txBox="1"/>
          <p:nvPr/>
        </p:nvSpPr>
        <p:spPr>
          <a:xfrm>
            <a:off x="6724650" y="2890837"/>
            <a:ext cx="4530566" cy="333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14532D"/>
                </a:solidFill>
                <a:latin typeface="SolaimanLipi" panose="03000609000000000000" pitchFamily="65" charset="0"/>
                <a:ea typeface="Noto Serif Bengali"/>
                <a:cs typeface="SolaimanLipi" panose="03000609000000000000" pitchFamily="65" charset="0"/>
                <a:sym typeface="Noto Serif Bengali"/>
              </a:rPr>
              <a:t>২. শিরক ও ভ্রান্তির চির অবসান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6724650" y="3300412"/>
            <a:ext cx="4314825" cy="19050"/>
          </a:xfrm>
          <a:prstGeom prst="rect">
            <a:avLst/>
          </a:prstGeom>
          <a:solidFill>
            <a:srgbClr val="F0FDF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SolaimanLipi" panose="03000609000000000000" pitchFamily="65" charset="0"/>
              <a:ea typeface="Calibri"/>
              <a:cs typeface="SolaimanLipi" panose="03000609000000000000" pitchFamily="65" charset="0"/>
              <a:sym typeface="Calibri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6724650" y="3462337"/>
            <a:ext cx="431482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334155"/>
                </a:solidFill>
                <a:latin typeface="SolaimanLipi" panose="03000609000000000000" pitchFamily="65" charset="0"/>
                <a:ea typeface="Hind Siliguri"/>
                <a:cs typeface="SolaimanLipi" panose="03000609000000000000" pitchFamily="65" charset="0"/>
                <a:sym typeface="Hind Siliguri"/>
              </a:rPr>
              <a:t>এটি মানুষের মন থেকে স্রষ্টা ছাড়া অন্য সবকিছুর দাসত্ব ও কুসংস্কারের ভয় চিরতরে দূর করে দেয়। মানুষ কেবল এক স্রষ্টার কাছে মাথা নত করতে শেখে, যা তার আত্মমর্যাদাকে অনন্য উচ্চতায় নিয়ে যায়।</a:t>
            </a:r>
            <a:endParaRPr>
              <a:latin typeface="SolaimanLipi" panose="03000609000000000000" pitchFamily="65" charset="0"/>
              <a:cs typeface="SolaimanLipi" panose="03000609000000000000" pitchFamily="65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 animBg="1"/>
      <p:bldP spid="175" grpId="0"/>
      <p:bldP spid="176" grpId="0" animBg="1"/>
      <p:bldP spid="177" grpId="0"/>
      <p:bldP spid="178" grpId="0"/>
      <p:bldP spid="179" grpId="0" animBg="1"/>
      <p:bldP spid="18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760</Words>
  <Application>Microsoft Office PowerPoint</Application>
  <PresentationFormat>Widescreen</PresentationFormat>
  <Paragraphs>56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Noto Serif Bengali SemiBold</vt:lpstr>
      <vt:lpstr>Calibri</vt:lpstr>
      <vt:lpstr>Hind Siliguri Medium</vt:lpstr>
      <vt:lpstr>Arial</vt:lpstr>
      <vt:lpstr>Noto Serif Bengali</vt:lpstr>
      <vt:lpstr>SolaimanLipi</vt:lpstr>
      <vt:lpstr>Hind Siliguri SemiBold</vt:lpstr>
      <vt:lpstr>Poppins</vt:lpstr>
      <vt:lpstr>Hind Siliguri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AHC</cp:lastModifiedBy>
  <cp:revision>4</cp:revision>
  <dcterms:modified xsi:type="dcterms:W3CDTF">2026-05-31T17:01:56Z</dcterms:modified>
</cp:coreProperties>
</file>