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3"/>
    <p:sldId id="257" r:id="rId4"/>
    <p:sldId id="260" r:id="rId5"/>
    <p:sldId id="258" r:id="rId6"/>
    <p:sldId id="259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6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JTnMp/5hOqM0FdpX30W0A==" hashData="0OjgGKSsO9AbrpmHU9maj48YnVU="/>
  <p:extLst>
    <p:ext uri="{EFAFB233-063F-42B5-8137-9DF3F51BA10A}">
      <p15:sldGuideLst xmlns:p15="http://schemas.microsoft.com/office/powerpoint/2012/main">
        <p15:guide id="1" orient="horz" pos="1918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88"/>
    <a:srgbClr val="8E2CE1"/>
    <a:srgbClr val="2373B5"/>
    <a:srgbClr val="F13A56"/>
    <a:srgbClr val="FF5A03"/>
    <a:srgbClr val="FCC52A"/>
    <a:srgbClr val="FD5904"/>
    <a:srgbClr val="FF5A0A"/>
    <a:srgbClr val="298D71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918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Mubarak Miah, Assistant Teacher, Julekhanagar Tea Garden Govt. Primary School, Sreemangal. Email: mubarakalimiah@gmail.com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text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Mubarak Miah, Assistant Teacher, Julekhanagar Tea Garden Govt. Primary School, Sreemangal. Email: mubarakalimiah@gmail.com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Mubarak Miah, Assistant Teacher, Julekhanagar Tea Garden Govt. Primary School, Sreemangal. Email: mubarakalimiah@gmail.com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Mubarak Miah, Assistant Teacher, Julekhanagar Tea Garden Govt. Primary School, Sreemangal. Email: mubarakalimiah@gmail.com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34870" y="2482850"/>
            <a:ext cx="2006600" cy="1337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0370" y="191135"/>
            <a:ext cx="6108065" cy="61080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885670" y="23114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737070" y="24066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311370" y="24066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59970" y="23114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255" y="607060"/>
            <a:ext cx="7981950" cy="5321935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585" y="2444750"/>
            <a:ext cx="2470150" cy="1646555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0705" y="2425700"/>
            <a:ext cx="2366645" cy="157797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585" y="2482850"/>
            <a:ext cx="2034540" cy="1356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565910" y="-1628775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46875" y="2311400"/>
            <a:ext cx="4968240" cy="2122805"/>
          </a:xfrm>
          <a:prstGeom prst="rect">
            <a:avLst/>
          </a:prstGeom>
          <a:noFill/>
          <a:ln w="19050">
            <a:solidFill>
              <a:srgbClr val="7E5E34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sz="4400" b="1">
                <a:solidFill>
                  <a:srgbClr val="FDB22C"/>
                </a:solidFill>
              </a:rPr>
              <a:t>A father</a:t>
            </a:r>
            <a:r>
              <a:rPr lang="en-US" sz="4400"/>
              <a:t> and </a:t>
            </a:r>
            <a:r>
              <a:rPr lang="en-US" sz="4400" b="1">
                <a:solidFill>
                  <a:srgbClr val="806CC6"/>
                </a:solidFill>
              </a:rPr>
              <a:t>a mother</a:t>
            </a:r>
            <a:r>
              <a:rPr lang="en-US" sz="4400"/>
              <a:t> with their </a:t>
            </a:r>
            <a:r>
              <a:rPr lang="en-US" sz="4400" b="1">
                <a:solidFill>
                  <a:srgbClr val="E61B17"/>
                </a:solidFill>
              </a:rPr>
              <a:t>daughter smiling.</a:t>
            </a:r>
            <a:endParaRPr lang="en-US" sz="4400" b="1">
              <a:solidFill>
                <a:srgbClr val="E61B1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1585" y="2357755"/>
            <a:ext cx="2006600" cy="1337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419985" y="233299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732385" y="218630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83785" y="228155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158085" y="228155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7500" y="448945"/>
            <a:ext cx="5905500" cy="5905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6685" y="2447290"/>
            <a:ext cx="2425065" cy="1616710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2190" y="953770"/>
            <a:ext cx="8373110" cy="5581650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7420" y="2300605"/>
            <a:ext cx="2366645" cy="157797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3300" y="2357755"/>
            <a:ext cx="2034540" cy="1356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870710" y="-1256665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46875" y="2311400"/>
            <a:ext cx="4968240" cy="2122805"/>
          </a:xfrm>
          <a:prstGeom prst="rect">
            <a:avLst/>
          </a:prstGeom>
          <a:noFill/>
          <a:ln w="19050">
            <a:solidFill>
              <a:srgbClr val="7E5E34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sz="4400" b="1">
                <a:solidFill>
                  <a:srgbClr val="A885C9"/>
                </a:solidFill>
              </a:rPr>
              <a:t>A father</a:t>
            </a:r>
            <a:r>
              <a:rPr lang="en-US" sz="4400"/>
              <a:t> and </a:t>
            </a:r>
            <a:r>
              <a:rPr lang="en-US" sz="4400" b="1">
                <a:solidFill>
                  <a:srgbClr val="FFD60A"/>
                </a:solidFill>
              </a:rPr>
              <a:t>a mother</a:t>
            </a:r>
            <a:r>
              <a:rPr lang="en-US" sz="4400"/>
              <a:t> with their </a:t>
            </a:r>
            <a:r>
              <a:rPr lang="en-US" sz="4400" b="1">
                <a:solidFill>
                  <a:srgbClr val="007A6F"/>
                </a:solidFill>
              </a:rPr>
              <a:t>son smiling</a:t>
            </a:r>
            <a:r>
              <a:rPr lang="en-US" sz="4400" b="1">
                <a:solidFill>
                  <a:srgbClr val="E61B17"/>
                </a:solidFill>
              </a:rPr>
              <a:t>.</a:t>
            </a:r>
            <a:endParaRPr lang="en-US" sz="4400" b="1">
              <a:solidFill>
                <a:srgbClr val="E61B1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418590"/>
            <a:ext cx="5424805" cy="36175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5043805" y="209867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545" y="609600"/>
            <a:ext cx="5638165" cy="5638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950440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524740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2618105" y="209867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0505" y="2212975"/>
            <a:ext cx="2425065" cy="1616710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490" y="2232025"/>
            <a:ext cx="2470150" cy="1646555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075" y="2349500"/>
            <a:ext cx="2366645" cy="157797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9955" y="2406650"/>
            <a:ext cx="2034540" cy="1356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870710" y="-1168400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46875" y="2311400"/>
            <a:ext cx="4968240" cy="2122805"/>
          </a:xfrm>
          <a:prstGeom prst="rect">
            <a:avLst/>
          </a:prstGeom>
          <a:noFill/>
          <a:ln w="19050">
            <a:solidFill>
              <a:srgbClr val="7E5E34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sz="4400" b="1">
                <a:solidFill>
                  <a:srgbClr val="52A4EF"/>
                </a:solidFill>
              </a:rPr>
              <a:t>A father</a:t>
            </a:r>
            <a:r>
              <a:rPr lang="en-US" sz="4400"/>
              <a:t> and </a:t>
            </a:r>
            <a:r>
              <a:rPr lang="en-US" sz="4400" b="1">
                <a:solidFill>
                  <a:srgbClr val="C892D7"/>
                </a:solidFill>
              </a:rPr>
              <a:t>a mother</a:t>
            </a:r>
            <a:r>
              <a:rPr lang="en-US" sz="4400"/>
              <a:t> with their </a:t>
            </a:r>
            <a:r>
              <a:rPr lang="en-US" sz="4400" b="1">
                <a:solidFill>
                  <a:srgbClr val="ADD767"/>
                </a:solidFill>
              </a:rPr>
              <a:t>daughter</a:t>
            </a:r>
            <a:r>
              <a:rPr lang="en-US" sz="4400" b="1">
                <a:solidFill>
                  <a:srgbClr val="007A6F"/>
                </a:solidFill>
              </a:rPr>
              <a:t> and </a:t>
            </a:r>
            <a:r>
              <a:rPr lang="en-US" sz="4400" b="1">
                <a:solidFill>
                  <a:srgbClr val="1D1C1D"/>
                </a:solidFill>
              </a:rPr>
              <a:t>son.</a:t>
            </a:r>
            <a:endParaRPr lang="en-US" sz="4400" b="1">
              <a:solidFill>
                <a:srgbClr val="1D1C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46935" y="2501900"/>
            <a:ext cx="2006600" cy="1337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6947535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2096135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459970" y="23495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5765" y="323850"/>
            <a:ext cx="5927090" cy="59270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4521835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4235" y="2444750"/>
            <a:ext cx="2425065" cy="1616710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8220" y="2463800"/>
            <a:ext cx="2470150" cy="1646555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335" y="664845"/>
            <a:ext cx="7257415" cy="483933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9485" y="2425700"/>
            <a:ext cx="2034540" cy="1356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517015" y="-1574165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46875" y="2311400"/>
            <a:ext cx="4968240" cy="2799715"/>
          </a:xfrm>
          <a:prstGeom prst="rect">
            <a:avLst/>
          </a:prstGeom>
          <a:noFill/>
          <a:ln w="19050">
            <a:solidFill>
              <a:srgbClr val="7E5E34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sz="4400" b="1">
                <a:solidFill>
                  <a:srgbClr val="9A74CA"/>
                </a:solidFill>
              </a:rPr>
              <a:t>A father</a:t>
            </a:r>
            <a:r>
              <a:rPr lang="en-US" sz="4400"/>
              <a:t> and </a:t>
            </a:r>
            <a:r>
              <a:rPr lang="en-US" sz="4400" b="1">
                <a:solidFill>
                  <a:schemeClr val="tx1"/>
                </a:solidFill>
              </a:rPr>
              <a:t>a mother</a:t>
            </a:r>
            <a:r>
              <a:rPr lang="en-US" sz="4400"/>
              <a:t> with their </a:t>
            </a:r>
            <a:r>
              <a:rPr lang="en-US" sz="4400" b="1">
                <a:solidFill>
                  <a:srgbClr val="F86BA7"/>
                </a:solidFill>
              </a:rPr>
              <a:t>two daughters</a:t>
            </a:r>
            <a:r>
              <a:rPr lang="en-US" sz="4400" b="1">
                <a:solidFill>
                  <a:srgbClr val="007A6F"/>
                </a:solidFill>
              </a:rPr>
              <a:t> and </a:t>
            </a:r>
            <a:r>
              <a:rPr lang="en-US" sz="4400" b="1">
                <a:solidFill>
                  <a:srgbClr val="1AAC47"/>
                </a:solidFill>
              </a:rPr>
              <a:t>two sons.</a:t>
            </a:r>
            <a:endParaRPr lang="en-US" sz="4400" b="1">
              <a:solidFill>
                <a:srgbClr val="1AAC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79060" y="2106295"/>
            <a:ext cx="2006600" cy="1337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9979660" y="193484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5128260" y="193484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2570" y="380365"/>
            <a:ext cx="6100445" cy="61004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-2702560" y="203009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7553960" y="1934845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6360" y="2049145"/>
            <a:ext cx="2425065" cy="1616710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40345" y="2068195"/>
            <a:ext cx="2470150" cy="1646555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3225" y="2049145"/>
            <a:ext cx="2366645" cy="157797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3860" y="727075"/>
            <a:ext cx="7529195" cy="502221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870710" y="-1168400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46875" y="2311400"/>
            <a:ext cx="4968240" cy="1445260"/>
          </a:xfrm>
          <a:prstGeom prst="rect">
            <a:avLst/>
          </a:prstGeom>
          <a:noFill/>
          <a:ln w="19050">
            <a:solidFill>
              <a:srgbClr val="7E5E34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sz="4400" b="1">
                <a:solidFill>
                  <a:srgbClr val="EA3564"/>
                </a:solidFill>
              </a:rPr>
              <a:t>A mother</a:t>
            </a:r>
            <a:r>
              <a:rPr lang="en-US" sz="4400">
                <a:solidFill>
                  <a:srgbClr val="EA3564"/>
                </a:solidFill>
              </a:rPr>
              <a:t> </a:t>
            </a:r>
            <a:r>
              <a:rPr lang="en-US" sz="4400"/>
              <a:t>with </a:t>
            </a:r>
            <a:r>
              <a:rPr lang="en-US" sz="4400" b="1">
                <a:solidFill>
                  <a:srgbClr val="202020"/>
                </a:solidFill>
              </a:rPr>
              <a:t>her two daughters</a:t>
            </a:r>
            <a:endParaRPr lang="en-US" sz="4400" b="1">
              <a:solidFill>
                <a:srgbClr val="2020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679450"/>
            <a:ext cx="4762500" cy="47625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61710" y="2319655"/>
            <a:ext cx="4496435" cy="70675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00C0C"/>
                </a:solidFill>
              </a:rPr>
              <a:t>Finger Tracking</a:t>
            </a:r>
            <a:endParaRPr lang="en-US" sz="40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45" y="41656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751830" y="310388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rgbClr val="785DAE"/>
            </a:solidFill>
          </a:ln>
        </p:spPr>
        <p:txBody>
          <a:bodyPr wrap="square">
            <a:spAutoFit/>
          </a:bodyPr>
          <a:p>
            <a:r>
              <a:rPr sz="4400" b="1">
                <a:solidFill>
                  <a:srgbClr val="E00C0C"/>
                </a:solidFill>
              </a:rPr>
              <a:t>Rahat</a:t>
            </a:r>
            <a:r>
              <a:rPr sz="4400" b="1">
                <a:solidFill>
                  <a:srgbClr val="00B050"/>
                </a:solidFill>
              </a:rPr>
              <a:t> </a:t>
            </a:r>
            <a:r>
              <a:rPr sz="4400"/>
              <a:t>and his family </a:t>
            </a:r>
            <a:r>
              <a:rPr sz="4400" b="1"/>
              <a:t>live</a:t>
            </a:r>
            <a:r>
              <a:rPr sz="4400"/>
              <a:t> in a small </a:t>
            </a:r>
            <a:r>
              <a:rPr sz="4400" b="1">
                <a:solidFill>
                  <a:srgbClr val="002060"/>
                </a:solidFill>
              </a:rPr>
              <a:t>village</a:t>
            </a:r>
            <a:r>
              <a:rPr sz="4400"/>
              <a:t> in Rangpur.</a:t>
            </a:r>
            <a:endParaRPr sz="4400"/>
          </a:p>
        </p:txBody>
      </p:sp>
      <p:sp>
        <p:nvSpPr>
          <p:cNvPr id="3" name="Text Box 2"/>
          <p:cNvSpPr txBox="1"/>
          <p:nvPr/>
        </p:nvSpPr>
        <p:spPr>
          <a:xfrm>
            <a:off x="660400" y="2380615"/>
            <a:ext cx="10541635" cy="144526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sz="4400" b="1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রা</a:t>
            </a:r>
            <a:r>
              <a:rPr sz="4400" b="1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হাত</a:t>
            </a:r>
            <a:r>
              <a:rPr sz="4400">
                <a:latin typeface="NikoshBAN" panose="02000000000000000000" charset="0"/>
                <a:cs typeface="NikoshBAN" panose="02000000000000000000" charset="0"/>
              </a:rPr>
              <a:t> এবং তার পরিবার রংপুরের একটি ছোট </a:t>
            </a:r>
            <a:r>
              <a:rPr sz="4400" b="1">
                <a:solidFill>
                  <a:srgbClr val="002060"/>
                </a:solidFill>
                <a:latin typeface="NikoshBAN" panose="02000000000000000000" charset="0"/>
                <a:cs typeface="NikoshBAN" panose="02000000000000000000" charset="0"/>
              </a:rPr>
              <a:t>গ্রামে</a:t>
            </a:r>
            <a:r>
              <a:rPr sz="4400">
                <a:latin typeface="NikoshBAN" panose="02000000000000000000" charset="0"/>
                <a:cs typeface="NikoshBAN" panose="02000000000000000000" charset="0"/>
              </a:rPr>
              <a:t> </a:t>
            </a:r>
            <a:r>
              <a:rPr sz="4400" b="1">
                <a:latin typeface="NikoshBAN" panose="02000000000000000000" charset="0"/>
                <a:cs typeface="NikoshBAN" panose="02000000000000000000" charset="0"/>
              </a:rPr>
              <a:t>বাস করে।</a:t>
            </a:r>
            <a:endParaRPr sz="4400" b="1"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/>
              <a:t>Rahat is </a:t>
            </a:r>
            <a:r>
              <a:rPr lang="en-US" altLang="en-US" sz="4400" b="1">
                <a:solidFill>
                  <a:srgbClr val="349833"/>
                </a:solidFill>
              </a:rPr>
              <a:t>nine years old.</a:t>
            </a:r>
            <a:endParaRPr lang="en-US" altLang="en-US" sz="4400" b="1">
              <a:solidFill>
                <a:srgbClr val="349833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92810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latin typeface="NikoshBAN" panose="02000000000000000000" charset="0"/>
                <a:cs typeface="NikoshBAN" panose="02000000000000000000" charset="0"/>
              </a:rPr>
              <a:t>র</a:t>
            </a:r>
            <a:r>
              <a:rPr lang="en-US" sz="4400" b="1">
                <a:latin typeface="NikoshBAN" panose="02000000000000000000" charset="0"/>
                <a:cs typeface="NikoshBAN" panose="02000000000000000000" charset="0"/>
              </a:rPr>
              <a:t>া</a:t>
            </a:r>
            <a:r>
              <a:rPr lang="" altLang="en-US" sz="4400" b="1">
                <a:latin typeface="NikoshBAN" panose="02000000000000000000" charset="0"/>
                <a:cs typeface="NikoshBAN" panose="02000000000000000000" charset="0"/>
              </a:rPr>
              <a:t>হাতের বয়স </a:t>
            </a:r>
            <a:r>
              <a:rPr lang="" altLang="en-US" sz="4400" b="1">
                <a:solidFill>
                  <a:srgbClr val="349833"/>
                </a:solidFill>
                <a:latin typeface="NikoshBAN" panose="02000000000000000000" charset="0"/>
                <a:cs typeface="NikoshBAN" panose="02000000000000000000" charset="0"/>
              </a:rPr>
              <a:t>ন</a:t>
            </a:r>
            <a:r>
              <a:rPr lang="en-US" sz="4400" b="1">
                <a:solidFill>
                  <a:srgbClr val="349833"/>
                </a:solidFill>
                <a:latin typeface="NikoshBAN" panose="02000000000000000000" charset="0"/>
                <a:cs typeface="NikoshBAN" panose="02000000000000000000" charset="0"/>
              </a:rPr>
              <a:t>য় </a:t>
            </a:r>
            <a:r>
              <a:rPr lang="" altLang="en-US" sz="4400" b="1">
                <a:solidFill>
                  <a:srgbClr val="349833"/>
                </a:solidFill>
                <a:latin typeface="NikoshBAN" panose="02000000000000000000" charset="0"/>
                <a:cs typeface="NikoshBAN" panose="02000000000000000000" charset="0"/>
              </a:rPr>
              <a:t>বছর।</a:t>
            </a:r>
            <a:endParaRPr lang="" altLang="en-US" sz="4400" b="1">
              <a:solidFill>
                <a:srgbClr val="349833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He is in class four.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সে চতুর্থ শ্রেণিতে পড়ে।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Arc 3"/>
          <p:cNvSpPr/>
          <p:nvPr/>
        </p:nvSpPr>
        <p:spPr>
          <a:xfrm>
            <a:off x="3714750" y="666750"/>
            <a:ext cx="203200" cy="342900"/>
          </a:xfrm>
          <a:prstGeom prst="arc">
            <a:avLst/>
          </a:prstGeom>
          <a:noFill/>
          <a:ln w="31750" cap="rnd">
            <a:solidFill>
              <a:srgbClr val="8F1E67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His younger sister is Rita.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 ছোট বোনের নাম রিতা।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She is seven years old.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 বয়স সাত বছর।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She is in class two.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সে দ্বিতীয় শ্রেণিতে পড়ে।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They </a:t>
            </a:r>
            <a:r>
              <a:rPr lang="en-US" altLang="en-US" sz="4400" b="1">
                <a:solidFill>
                  <a:srgbClr val="FF0000"/>
                </a:solidFill>
              </a:rPr>
              <a:t>go</a:t>
            </a:r>
            <a:r>
              <a:rPr lang="en-US" altLang="en-US" sz="4400" b="1">
                <a:solidFill>
                  <a:schemeClr val="tx1"/>
                </a:solidFill>
              </a:rPr>
              <a:t> to Kazipara Government Primary School.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247205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তারা কাজিপাড়া সরকারি প্রাথমিক বিদ্যালয়ে </a:t>
            </a:r>
            <a:r>
              <a:rPr lang="" altLang="en-US" sz="4400" b="1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যায়।</a:t>
            </a:r>
            <a:endParaRPr lang="" altLang="en-US" sz="4400" b="1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Mr. Rakib Ahmed is Rahat's father.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জনাব রাকিব আহমেদ র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া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হাতের পিতা।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He is 39 years old.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4585" y="1703705"/>
            <a:ext cx="1054163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ঁ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 বয়স ৩৯ বছর।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He has a </a:t>
            </a:r>
            <a:r>
              <a:rPr lang="en-US" altLang="en-US" sz="4400" b="1">
                <a:solidFill>
                  <a:schemeClr val="accent1"/>
                </a:solidFill>
              </a:rPr>
              <a:t>grocery shop</a:t>
            </a:r>
            <a:r>
              <a:rPr lang="en-US" altLang="en-US" sz="4400" b="1">
                <a:solidFill>
                  <a:schemeClr val="tx1"/>
                </a:solidFill>
              </a:rPr>
              <a:t> in the village market.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1035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গ্রামের বাজারে তা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ঁ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 একটি </a:t>
            </a:r>
            <a:r>
              <a:rPr lang="" altLang="en-US" sz="4400" b="1">
                <a:solidFill>
                  <a:schemeClr val="accent1"/>
                </a:solidFill>
                <a:latin typeface="NikoshBAN" panose="02000000000000000000" charset="0"/>
                <a:cs typeface="NikoshBAN" panose="02000000000000000000" charset="0"/>
              </a:rPr>
              <a:t>মুদি দোকান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 আছে।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Mrs. Nasrin Ahmed is Rahat's mother.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1035" y="170370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নাসরিন আহমেদ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 রা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হাতের মা।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She is 34 years old.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1035" y="170370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ঁ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 বয়স ৩৪ বছর।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She works at the Upazila Family Planning Centre.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তিনি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 উপজেলা পরিবার পরিকল্পনা কেন্দ্রে কাজ করে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ন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8282940" y="2459990"/>
            <a:ext cx="3478530" cy="1938020"/>
          </a:xfrm>
          <a:prstGeom prst="rect">
            <a:avLst/>
          </a:prstGeom>
          <a:solidFill>
            <a:srgbClr val="E2334F"/>
          </a:solidFill>
        </p:spPr>
        <p:txBody>
          <a:bodyPr wrap="square">
            <a:spAutoFit/>
          </a:bodyPr>
          <a:p>
            <a:pPr algn="ctr"/>
            <a:r>
              <a:rPr lang="en-US" sz="4000" b="1"/>
              <a:t>What do you see in the picture?</a:t>
            </a:r>
            <a:endParaRPr lang="en-US" sz="4000" b="1"/>
          </a:p>
        </p:txBody>
      </p:sp>
      <p:sp>
        <p:nvSpPr>
          <p:cNvPr id="5" name="Text Box 4"/>
          <p:cNvSpPr txBox="1"/>
          <p:nvPr/>
        </p:nvSpPr>
        <p:spPr>
          <a:xfrm>
            <a:off x="1499870" y="831850"/>
            <a:ext cx="6510655" cy="706755"/>
          </a:xfrm>
          <a:prstGeom prst="rect">
            <a:avLst/>
          </a:prstGeom>
          <a:solidFill>
            <a:srgbClr val="E2334F"/>
          </a:solidFill>
        </p:spPr>
        <p:txBody>
          <a:bodyPr wrap="square">
            <a:spAutoFit/>
          </a:bodyPr>
          <a:p>
            <a:pPr algn="ctr"/>
            <a:r>
              <a:rPr lang="en-US" sz="4000" b="1"/>
              <a:t>Emotional Engagement</a:t>
            </a:r>
            <a:endParaRPr lang="en-US" sz="4000" b="1"/>
          </a:p>
        </p:txBody>
      </p:sp>
      <p:pic>
        <p:nvPicPr>
          <p:cNvPr id="2" name="Picture 1" descr="family-730320_1920-1536x10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1538605"/>
            <a:ext cx="6510020" cy="46031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Rahat's grandparents also </a:t>
            </a:r>
            <a:r>
              <a:rPr lang="en-US" altLang="en-US" sz="4400" b="1">
                <a:solidFill>
                  <a:srgbClr val="085083"/>
                </a:solidFill>
              </a:rPr>
              <a:t>live</a:t>
            </a:r>
            <a:r>
              <a:rPr lang="en-US" altLang="en-US" sz="4400" b="1">
                <a:solidFill>
                  <a:schemeClr val="tx1"/>
                </a:solidFill>
              </a:rPr>
              <a:t> with their family.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া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হাতের দাদা-দাদি তার পরিবারের সঙ্গে </a:t>
            </a:r>
            <a:r>
              <a:rPr lang="" altLang="en-US" sz="4400" b="1">
                <a:solidFill>
                  <a:srgbClr val="085083"/>
                </a:solidFill>
                <a:latin typeface="NikoshBAN" panose="02000000000000000000" charset="0"/>
                <a:cs typeface="NikoshBAN" panose="02000000000000000000" charset="0"/>
              </a:rPr>
              <a:t>বসবাস করেন।</a:t>
            </a:r>
            <a:endParaRPr lang="" altLang="en-US" sz="4400" b="1">
              <a:solidFill>
                <a:srgbClr val="085083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His grandfather Mr. Amir Ahmed is 70 years old.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 দাদা জনাব আমির আহমেদ বয়স ৭০ বছর।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His grandmother is Mrs. Razia Ahmed. She is 64.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 দাদি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 মিসেস 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রাজিয়া আহমেদ, 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তাঁর 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বয়স ৬৪ বছর।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They stay at home and spend time with their grandchildren.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</a:t>
            </a:r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ঁ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রা বাড়িতে থাকেন এবং নাতি-নাতনিদের সঙ্গে সময় কাটান।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1445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Rahat and Rita </a:t>
            </a:r>
            <a:r>
              <a:rPr lang="en-US" altLang="en-US" sz="4400" b="1">
                <a:solidFill>
                  <a:srgbClr val="002060"/>
                </a:solidFill>
              </a:rPr>
              <a:t>often</a:t>
            </a:r>
            <a:r>
              <a:rPr lang="en-US" altLang="en-US" sz="4400" b="1">
                <a:solidFill>
                  <a:schemeClr val="tx1"/>
                </a:solidFill>
              </a:rPr>
              <a:t> visit their uncle's house with their grandparents.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2472055"/>
            <a:ext cx="11005185" cy="144526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রা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হাত এবং রিতা</a:t>
            </a:r>
            <a:r>
              <a:rPr lang="" altLang="en-US" sz="4400" b="1">
                <a:solidFill>
                  <a:srgbClr val="002060"/>
                </a:solidFill>
                <a:latin typeface="NikoshBAN" panose="02000000000000000000" charset="0"/>
                <a:cs typeface="NikoshBAN" panose="02000000000000000000" charset="0"/>
              </a:rPr>
              <a:t> প্রা</a:t>
            </a:r>
            <a:r>
              <a:rPr lang="en-US" sz="4400" b="1">
                <a:solidFill>
                  <a:srgbClr val="002060"/>
                </a:solidFill>
                <a:latin typeface="NikoshBAN" panose="02000000000000000000" charset="0"/>
                <a:cs typeface="NikoshBAN" panose="02000000000000000000" charset="0"/>
              </a:rPr>
              <a:t>য়</a:t>
            </a:r>
            <a:r>
              <a:rPr lang="" altLang="en-US" sz="4400" b="1">
                <a:solidFill>
                  <a:srgbClr val="002060"/>
                </a:solidFill>
                <a:latin typeface="NikoshBAN" panose="02000000000000000000" charset="0"/>
                <a:cs typeface="NikoshBAN" panose="02000000000000000000" charset="0"/>
              </a:rPr>
              <a:t>ই 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দাদা-দাদির সঙ্গে তাদের চাচার বাড়িতে যায়।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They </a:t>
            </a:r>
            <a:r>
              <a:rPr lang="en-US" altLang="en-US" sz="4400" b="1">
                <a:solidFill>
                  <a:srgbClr val="F35796"/>
                </a:solidFill>
              </a:rPr>
              <a:t>love</a:t>
            </a:r>
            <a:r>
              <a:rPr lang="en-US" altLang="en-US" sz="4400" b="1">
                <a:solidFill>
                  <a:schemeClr val="tx1"/>
                </a:solidFill>
              </a:rPr>
              <a:t> to play with their cousins.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170370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তারা তাদের চাচাতো ভাইবোনদের সঙ্গে খেলতে </a:t>
            </a:r>
            <a:r>
              <a:rPr lang="" altLang="en-US" sz="4400" b="1">
                <a:solidFill>
                  <a:srgbClr val="F35796"/>
                </a:solidFill>
                <a:latin typeface="NikoshBAN" panose="02000000000000000000" charset="0"/>
                <a:cs typeface="NikoshBAN" panose="02000000000000000000" charset="0"/>
              </a:rPr>
              <a:t>ভালোবাসে।</a:t>
            </a:r>
            <a:endParaRPr lang="" altLang="en-US" sz="4400" b="1">
              <a:solidFill>
                <a:srgbClr val="F35796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49497223-icon-of-man-hand-tracing-text-with-finger-while-readi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425" y="5586095"/>
            <a:ext cx="1068705" cy="10687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69990" y="5857240"/>
            <a:ext cx="4496435" cy="583565"/>
          </a:xfrm>
          <a:prstGeom prst="rect">
            <a:avLst/>
          </a:prstGeom>
          <a:noFill/>
          <a:ln>
            <a:solidFill>
              <a:srgbClr val="E00C0C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E00C0C"/>
                </a:solidFill>
              </a:rPr>
              <a:t>Finger Tracking</a:t>
            </a:r>
            <a:endParaRPr lang="en-US" sz="3200" b="1">
              <a:solidFill>
                <a:srgbClr val="E00C0C"/>
              </a:solidFill>
            </a:endParaRPr>
          </a:p>
        </p:txBody>
      </p:sp>
      <p:pic>
        <p:nvPicPr>
          <p:cNvPr id="7" name="Picture 6" descr="cHJpdmF0ZS9sci9pbWFnZXMvd2Vic2l0ZS8yMDIyLTExL3JtNjAzLWVsZW1lbnQtMTg2LnBuZ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45" y="6858000"/>
            <a:ext cx="2555240" cy="25552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497050" y="2106930"/>
            <a:ext cx="5194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69311D"/>
                </a:solidFill>
              </a:rPr>
              <a:t>Open page no 29 and repeat after me </a:t>
            </a:r>
            <a:endParaRPr lang="en-US" sz="4000" b="1">
              <a:solidFill>
                <a:srgbClr val="69311D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0400" y="935355"/>
            <a:ext cx="11005820" cy="768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lang="en-US" altLang="en-US" sz="4400" b="1">
                <a:solidFill>
                  <a:schemeClr val="tx1"/>
                </a:solidFill>
              </a:rPr>
              <a:t>Their </a:t>
            </a:r>
            <a:r>
              <a:rPr lang="en-US" altLang="en-US" sz="4400" b="1">
                <a:solidFill>
                  <a:srgbClr val="F35796"/>
                </a:solidFill>
              </a:rPr>
              <a:t>cousins</a:t>
            </a:r>
            <a:r>
              <a:rPr lang="en-US" altLang="en-US" sz="4400" b="1">
                <a:solidFill>
                  <a:schemeClr val="tx1"/>
                </a:solidFill>
              </a:rPr>
              <a:t> also love them very much.</a:t>
            </a:r>
            <a:endParaRPr lang="en-US" altLang="en-US" sz="44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0400" y="1703705"/>
            <a:ext cx="1100518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তাদের </a:t>
            </a:r>
            <a:r>
              <a:rPr lang="" altLang="en-US" sz="4400" b="1">
                <a:solidFill>
                  <a:srgbClr val="F35796"/>
                </a:solidFill>
                <a:latin typeface="NikoshBAN" panose="02000000000000000000" charset="0"/>
                <a:cs typeface="NikoshBAN" panose="02000000000000000000" charset="0"/>
              </a:rPr>
              <a:t>চাচাতো ভাইবোনরাও</a:t>
            </a:r>
            <a:r>
              <a:rPr lang="" altLang="en-US" sz="4400" b="1">
                <a:solidFill>
                  <a:schemeClr val="tx1"/>
                </a:solidFill>
                <a:latin typeface="NikoshBAN" panose="02000000000000000000" charset="0"/>
                <a:cs typeface="NikoshBAN" panose="02000000000000000000" charset="0"/>
              </a:rPr>
              <a:t> তাদের খুব ভালোবাসে।</a:t>
            </a:r>
            <a:endParaRPr lang="" altLang="en-US" sz="4400" b="1">
              <a:solidFill>
                <a:schemeClr val="tx1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34060" y="427355"/>
            <a:ext cx="10654030" cy="706755"/>
          </a:xfrm>
          <a:prstGeom prst="rect">
            <a:avLst/>
          </a:prstGeom>
          <a:solidFill>
            <a:srgbClr val="FCC52A"/>
          </a:solidFill>
        </p:spPr>
        <p:txBody>
          <a:bodyPr wrap="square" rtlCol="0">
            <a:spAutoFit/>
          </a:bodyPr>
          <a:p>
            <a:pPr algn="ctr"/>
            <a:r>
              <a:rPr lang="en-US" altLang="en-US" sz="4000" b="1">
                <a:solidFill>
                  <a:schemeClr val="tx1"/>
                </a:solidFill>
              </a:rPr>
              <a:t>End-of-Lesson Questions (Evaluation)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39800" y="1470660"/>
            <a:ext cx="88747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3600"/>
              <a:t>What is </a:t>
            </a:r>
            <a:r>
              <a:rPr lang="en-US" altLang="en-US" sz="3600" b="1">
                <a:solidFill>
                  <a:srgbClr val="FF5A03"/>
                </a:solidFill>
              </a:rPr>
              <a:t>the name</a:t>
            </a:r>
            <a:r>
              <a:rPr lang="en-US" altLang="en-US" sz="3600"/>
              <a:t> and age of Rahat’s younger sister?</a:t>
            </a:r>
            <a:endParaRPr lang="en-US" altLang="en-US" sz="3600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3600"/>
              <a:t>What is the </a:t>
            </a:r>
            <a:r>
              <a:rPr lang="en-US" altLang="en-US" sz="3600" b="1">
                <a:solidFill>
                  <a:srgbClr val="FF5A03"/>
                </a:solidFill>
              </a:rPr>
              <a:t>occupation </a:t>
            </a:r>
            <a:r>
              <a:rPr lang="en-US" altLang="en-US" sz="3600"/>
              <a:t>of Rahat’s father?</a:t>
            </a:r>
            <a:endParaRPr lang="en-US" altLang="en-US" sz="3600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3600"/>
              <a:t>Where does Rahat’s mother work?</a:t>
            </a:r>
            <a:endParaRPr lang="en-US" altLang="en-US" sz="3600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3600"/>
              <a:t>Which </a:t>
            </a:r>
            <a:r>
              <a:rPr lang="en-US" altLang="en-US" sz="3600" b="1">
                <a:solidFill>
                  <a:srgbClr val="FF5A03"/>
                </a:solidFill>
              </a:rPr>
              <a:t>relatives</a:t>
            </a:r>
            <a:r>
              <a:rPr lang="en-US" altLang="en-US" sz="3600"/>
              <a:t> do Rahat and Rita often visit?</a:t>
            </a:r>
            <a:endParaRPr lang="en-US" altLang="en-US" sz="3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836295" y="2938145"/>
            <a:ext cx="976947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4000" b="1"/>
              <a:t>Who are the members of your family?</a:t>
            </a:r>
            <a:endParaRPr sz="4000" b="1"/>
          </a:p>
        </p:txBody>
      </p:sp>
      <p:sp>
        <p:nvSpPr>
          <p:cNvPr id="5" name="Text Box 4"/>
          <p:cNvSpPr txBox="1"/>
          <p:nvPr/>
        </p:nvSpPr>
        <p:spPr>
          <a:xfrm>
            <a:off x="2105660" y="2231390"/>
            <a:ext cx="7231380" cy="706755"/>
          </a:xfrm>
          <a:prstGeom prst="rect">
            <a:avLst/>
          </a:prstGeom>
          <a:solidFill>
            <a:srgbClr val="FE8D9D"/>
          </a:solidFill>
        </p:spPr>
        <p:txBody>
          <a:bodyPr wrap="square">
            <a:spAutoFit/>
          </a:bodyPr>
          <a:p>
            <a:pPr algn="ctr"/>
            <a:r>
              <a:rPr lang="en-US" sz="4000" b="1"/>
              <a:t>Pre-knowledge check</a:t>
            </a:r>
            <a:endParaRPr lang="en-US" sz="4000" b="1"/>
          </a:p>
        </p:txBody>
      </p:sp>
      <p:sp>
        <p:nvSpPr>
          <p:cNvPr id="6" name="Text Box 5"/>
          <p:cNvSpPr txBox="1"/>
          <p:nvPr/>
        </p:nvSpPr>
        <p:spPr>
          <a:xfrm>
            <a:off x="1203325" y="3597910"/>
            <a:ext cx="899033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4400" b="1">
                <a:latin typeface="NikoshBAN" panose="02000000000000000000" charset="0"/>
                <a:cs typeface="NikoshBAN" panose="02000000000000000000" charset="0"/>
              </a:rPr>
              <a:t>তোমার পরিবারের সদস্য কারা?</a:t>
            </a:r>
            <a:endParaRPr sz="4400" b="1"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hatGPT Image May 30, 2026, 11_14_12 PM"/>
          <p:cNvPicPr>
            <a:picLocks noChangeAspect="1"/>
          </p:cNvPicPr>
          <p:nvPr/>
        </p:nvPicPr>
        <p:blipFill>
          <a:blip r:embed="rId1"/>
          <a:srcRect l="15405" r="15832"/>
          <a:stretch>
            <a:fillRect/>
          </a:stretch>
        </p:blipFill>
        <p:spPr>
          <a:xfrm>
            <a:off x="2886075" y="148590"/>
            <a:ext cx="6833870" cy="55937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29105" y="5721985"/>
            <a:ext cx="8733155" cy="645160"/>
          </a:xfrm>
          <a:prstGeom prst="rect">
            <a:avLst/>
          </a:prstGeom>
          <a:solidFill>
            <a:srgbClr val="037ECE"/>
          </a:solidFill>
          <a:ln>
            <a:solidFill>
              <a:srgbClr val="037ECE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altLang="en-US" sz="3600" b="1">
                <a:solidFill>
                  <a:schemeClr val="bg1"/>
                </a:solidFill>
              </a:rPr>
              <a:t>Look at the family tree. Who are they? 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hatGPT Image May 30, 2026, 11_14_12 PM"/>
          <p:cNvPicPr>
            <a:picLocks noChangeAspect="1"/>
          </p:cNvPicPr>
          <p:nvPr/>
        </p:nvPicPr>
        <p:blipFill>
          <a:blip r:embed="rId1"/>
          <a:srcRect l="15405" r="15832"/>
          <a:stretch>
            <a:fillRect/>
          </a:stretch>
        </p:blipFill>
        <p:spPr>
          <a:xfrm>
            <a:off x="2028825" y="-93345"/>
            <a:ext cx="8434070" cy="69037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160" y="2783840"/>
            <a:ext cx="250507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37ECE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en-US" sz="3600" b="1">
                <a:solidFill>
                  <a:schemeClr val="tx1"/>
                </a:solidFill>
              </a:rPr>
              <a:t>Let’s label the picture</a:t>
            </a:r>
            <a:endParaRPr lang="en-US" altLang="en-US" sz="3600" b="1">
              <a:solidFill>
                <a:schemeClr val="tx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0" y="2232660"/>
            <a:ext cx="1673860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grandfather</a:t>
            </a:r>
            <a:endParaRPr lang="en-US" sz="1600" b="1"/>
          </a:p>
        </p:txBody>
      </p:sp>
      <p:sp>
        <p:nvSpPr>
          <p:cNvPr id="3" name="Text Box 2"/>
          <p:cNvSpPr txBox="1"/>
          <p:nvPr/>
        </p:nvSpPr>
        <p:spPr>
          <a:xfrm>
            <a:off x="6096000" y="2232660"/>
            <a:ext cx="1673860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grandmother</a:t>
            </a:r>
            <a:endParaRPr lang="en-US" sz="1600" b="1"/>
          </a:p>
        </p:txBody>
      </p:sp>
      <p:sp>
        <p:nvSpPr>
          <p:cNvPr id="6" name="Text Box 5"/>
          <p:cNvSpPr txBox="1"/>
          <p:nvPr/>
        </p:nvSpPr>
        <p:spPr>
          <a:xfrm>
            <a:off x="3519805" y="3794760"/>
            <a:ext cx="1179195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aunt</a:t>
            </a:r>
            <a:endParaRPr lang="en-US" sz="1600" b="1"/>
          </a:p>
        </p:txBody>
      </p:sp>
      <p:sp>
        <p:nvSpPr>
          <p:cNvPr id="7" name="Text Box 6"/>
          <p:cNvSpPr txBox="1"/>
          <p:nvPr/>
        </p:nvSpPr>
        <p:spPr>
          <a:xfrm>
            <a:off x="4916805" y="3794760"/>
            <a:ext cx="1179195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uncle</a:t>
            </a:r>
            <a:endParaRPr lang="en-US" sz="1600" b="1"/>
          </a:p>
        </p:txBody>
      </p:sp>
      <p:sp>
        <p:nvSpPr>
          <p:cNvPr id="8" name="Text Box 7"/>
          <p:cNvSpPr txBox="1"/>
          <p:nvPr/>
        </p:nvSpPr>
        <p:spPr>
          <a:xfrm>
            <a:off x="6313805" y="3794760"/>
            <a:ext cx="1179195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mother</a:t>
            </a:r>
            <a:endParaRPr lang="en-US" sz="1600" b="1"/>
          </a:p>
        </p:txBody>
      </p:sp>
      <p:sp>
        <p:nvSpPr>
          <p:cNvPr id="9" name="Text Box 8"/>
          <p:cNvSpPr txBox="1"/>
          <p:nvPr/>
        </p:nvSpPr>
        <p:spPr>
          <a:xfrm>
            <a:off x="7595870" y="3794760"/>
            <a:ext cx="1179195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father</a:t>
            </a:r>
            <a:endParaRPr lang="en-US" sz="1600" b="1"/>
          </a:p>
        </p:txBody>
      </p:sp>
      <p:sp>
        <p:nvSpPr>
          <p:cNvPr id="10" name="Text Box 9"/>
          <p:cNvSpPr txBox="1"/>
          <p:nvPr/>
        </p:nvSpPr>
        <p:spPr>
          <a:xfrm>
            <a:off x="3228340" y="5763260"/>
            <a:ext cx="1623060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cousin sister</a:t>
            </a:r>
            <a:endParaRPr lang="en-US" sz="1600" b="1"/>
          </a:p>
        </p:txBody>
      </p:sp>
      <p:sp>
        <p:nvSpPr>
          <p:cNvPr id="11" name="Text Box 10"/>
          <p:cNvSpPr txBox="1"/>
          <p:nvPr/>
        </p:nvSpPr>
        <p:spPr>
          <a:xfrm>
            <a:off x="4749800" y="5763260"/>
            <a:ext cx="1623060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600" b="1"/>
              <a:t>cousin brother</a:t>
            </a:r>
            <a:endParaRPr lang="en-US" sz="1600" b="1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c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2406650"/>
            <a:ext cx="2006600" cy="1337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" y="22352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18100" y="22352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69500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233045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92400" y="2235200"/>
            <a:ext cx="1828800" cy="1828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 descr="a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2425065" cy="1616710"/>
          </a:xfrm>
          <a:prstGeom prst="rect">
            <a:avLst/>
          </a:prstGeom>
        </p:spPr>
      </p:pic>
      <p:pic>
        <p:nvPicPr>
          <p:cNvPr id="11" name="Picture 10" descr="b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15" y="2368550"/>
            <a:ext cx="2470150" cy="1646555"/>
          </a:xfrm>
          <a:prstGeom prst="rect">
            <a:avLst/>
          </a:prstGeom>
        </p:spPr>
      </p:pic>
      <p:pic>
        <p:nvPicPr>
          <p:cNvPr id="13" name="Picture 12" descr="d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135" y="2349500"/>
            <a:ext cx="2366645" cy="1577975"/>
          </a:xfrm>
          <a:prstGeom prst="rect">
            <a:avLst/>
          </a:prstGeom>
        </p:spPr>
      </p:pic>
      <p:pic>
        <p:nvPicPr>
          <p:cNvPr id="14" name="Picture 13" descr="ChatGPT_Image_May_30__2026__11_51_10_PM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015" y="2406650"/>
            <a:ext cx="2034540" cy="1356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870710" y="619125"/>
            <a:ext cx="8382000" cy="706755"/>
          </a:xfrm>
          <a:prstGeom prst="rect">
            <a:avLst/>
          </a:prstGeom>
          <a:noFill/>
          <a:ln>
            <a:solidFill>
              <a:srgbClr val="388DE7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E81E19"/>
                </a:solidFill>
              </a:rPr>
              <a:t>Family</a:t>
            </a:r>
            <a:r>
              <a:rPr lang="en-US" sz="4000" b="1"/>
              <a:t> </a:t>
            </a:r>
            <a:r>
              <a:rPr lang="en-US" sz="4000" b="1">
                <a:solidFill>
                  <a:srgbClr val="A885C9"/>
                </a:solidFill>
              </a:rPr>
              <a:t>Pictures</a:t>
            </a:r>
            <a:r>
              <a:rPr lang="en-US" sz="4000" b="1"/>
              <a:t> </a:t>
            </a:r>
            <a:r>
              <a:rPr lang="en-US" sz="4000" b="1">
                <a:solidFill>
                  <a:srgbClr val="388DE7"/>
                </a:solidFill>
              </a:rPr>
              <a:t>Comparison</a:t>
            </a:r>
            <a:endParaRPr lang="en-US" sz="4000" b="1">
              <a:solidFill>
                <a:srgbClr val="388DE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Mubarak Miah, Assistant Teacher, Julekhanagar Tea Garden Govt. Primary School, Sreemangal. Email: mubarakalimiah@gmail.com</a:t>
            </a:r>
            <a:endParaRPr 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8164</Words>
  <Application>WPS Presentation</Application>
  <PresentationFormat>Widescreen</PresentationFormat>
  <Paragraphs>301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SimSun</vt:lpstr>
      <vt:lpstr>Wingdings</vt:lpstr>
      <vt:lpstr>Wingdings</vt:lpstr>
      <vt:lpstr>NikoshBAN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Presentation</dc:title>
  <dc:creator>JGPS</dc:creator>
  <cp:lastModifiedBy>JGPS</cp:lastModifiedBy>
  <cp:revision>59</cp:revision>
  <dcterms:created xsi:type="dcterms:W3CDTF">2026-05-28T04:38:00Z</dcterms:created>
  <dcterms:modified xsi:type="dcterms:W3CDTF">2026-05-31T04:54:30Z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1033-12.1.0.26372</vt:lpwstr>
  </property>
  <property fmtid="{D5CDD505-2E9C-101B-9397-08002B2CF9AE}" pid="3" name="ICV">
    <vt:lpwstr>C66D3445686243C78430327DB0030B6C_13</vt:lpwstr>
  </property>
</Properties>
</file>