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4" r:id="rId2"/>
    <p:sldId id="334" r:id="rId3"/>
    <p:sldId id="338" r:id="rId4"/>
    <p:sldId id="337" r:id="rId5"/>
    <p:sldId id="335" r:id="rId6"/>
    <p:sldId id="336" r:id="rId7"/>
    <p:sldId id="33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7E7"/>
    <a:srgbClr val="3BF73F"/>
    <a:srgbClr val="E34FC3"/>
    <a:srgbClr val="FF99CC"/>
    <a:srgbClr val="37F3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2" autoAdjust="0"/>
    <p:restoredTop sz="94660"/>
  </p:normalViewPr>
  <p:slideViewPr>
    <p:cSldViewPr snapToGrid="0">
      <p:cViewPr varScale="1">
        <p:scale>
          <a:sx n="59" d="100"/>
          <a:sy n="59" d="100"/>
        </p:scale>
        <p:origin x="5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6775C-1EB2-4470-8724-9AEBE4219502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18A4E-B5E8-4909-8414-6D8E1B3B9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8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18A4E-B5E8-4909-8414-6D8E1B3B9D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11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3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7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5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29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8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6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 userDrawn="1"/>
        </p:nvSpPr>
        <p:spPr>
          <a:xfrm>
            <a:off x="119921" y="6297000"/>
            <a:ext cx="4062336" cy="45331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558200" y="6237040"/>
            <a:ext cx="5633800" cy="45013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 rot="19959880">
            <a:off x="1113070" y="2967335"/>
            <a:ext cx="9965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9" y="6297000"/>
            <a:ext cx="453310" cy="4533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160" y="6280879"/>
            <a:ext cx="434714" cy="40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2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23.png"/><Relationship Id="rId4" Type="http://schemas.openxmlformats.org/officeDocument/2006/relationships/image" Target="../media/image1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pvZuqKBI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3348"/>
            <a:ext cx="12191997" cy="6854652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" t="4562" r="4806" b="10877"/>
          <a:stretch/>
        </p:blipFill>
        <p:spPr>
          <a:xfrm>
            <a:off x="9951689" y="923329"/>
            <a:ext cx="2240311" cy="29126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Flowchart: Punched Tape 1"/>
          <p:cNvSpPr/>
          <p:nvPr/>
        </p:nvSpPr>
        <p:spPr>
          <a:xfrm>
            <a:off x="1889759" y="4745637"/>
            <a:ext cx="5036635" cy="2081181"/>
          </a:xfrm>
          <a:prstGeom prst="flowChartPunchedTape">
            <a:avLst/>
          </a:prstGeom>
          <a:gradFill>
            <a:gsLst>
              <a:gs pos="100000">
                <a:srgbClr val="FF0000"/>
              </a:gs>
              <a:gs pos="4700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35000">
                <a:srgbClr val="3BF73F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অবিন্যস্ত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উপাত্তের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4800" dirty="0">
              <a:solidFill>
                <a:schemeClr val="tx1"/>
              </a:solidFill>
              <a:latin typeface="SutonnyMJ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74813" y="3809144"/>
            <a:ext cx="3783095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Nine-Ten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998203" y="3595734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03</a:t>
            </a:r>
            <a:endParaRPr lang="en-US" sz="3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Regular Pentagon 17"/>
          <p:cNvSpPr/>
          <p:nvPr/>
        </p:nvSpPr>
        <p:spPr>
          <a:xfrm>
            <a:off x="6930189" y="3956272"/>
            <a:ext cx="4958231" cy="2203892"/>
          </a:xfrm>
          <a:prstGeom prst="pentagon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১৭ </a:t>
            </a:r>
            <a:r>
              <a:rPr lang="en-US" sz="44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অধ্যায়</a:t>
            </a:r>
            <a:endParaRPr lang="en-US" sz="4400" dirty="0" smtClean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পরিসংখ্যান</a:t>
            </a:r>
            <a:endParaRPr lang="en-US" sz="44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effectLst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0722" y="1019570"/>
            <a:ext cx="5558589" cy="202278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7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5400" dirty="0">
              <a:latin typeface="SutonnyMJ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57896" y="1065971"/>
            <a:ext cx="4430059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SutonnyMJ" pitchFamily="2" charset="0"/>
              </a:rPr>
              <a:t>     </a:t>
            </a:r>
            <a:r>
              <a:rPr lang="en-US" sz="5400" dirty="0" err="1" smtClean="0">
                <a:solidFill>
                  <a:schemeClr val="bg1"/>
                </a:solidFill>
                <a:latin typeface="SutonnyMJ" pitchFamily="2" charset="0"/>
              </a:rPr>
              <a:t>গল্পে</a:t>
            </a:r>
            <a:r>
              <a:rPr lang="en-US" sz="5400" dirty="0" smtClean="0">
                <a:solidFill>
                  <a:schemeClr val="bg1"/>
                </a:solidFill>
                <a:latin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SutonnyMJ" pitchFamily="2" charset="0"/>
              </a:rPr>
              <a:t>গল্পে</a:t>
            </a:r>
            <a:r>
              <a:rPr lang="en-US" sz="4800" dirty="0" smtClean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5400" dirty="0" smtClean="0">
              <a:solidFill>
                <a:schemeClr val="bg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6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6600" dirty="0" smtClean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2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5757895" y="923330"/>
            <a:ext cx="4193793" cy="3065938"/>
          </a:xfrm>
          <a:prstGeom prst="cloudCallout">
            <a:avLst>
              <a:gd name="adj1" fmla="val 39547"/>
              <a:gd name="adj2" fmla="val 66428"/>
            </a:avLst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9653" y="2596882"/>
            <a:ext cx="5558590" cy="77002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00"/>
              </a:spcBef>
            </a:pPr>
            <a:r>
              <a:rPr lang="en-US" sz="24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 minute Teaching</a:t>
            </a:r>
            <a:endParaRPr lang="en-US" sz="2400" spc="15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63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5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0" animBg="1"/>
      <p:bldP spid="18" grpId="0" animBg="1"/>
      <p:bldP spid="21" grpId="0" animBg="1"/>
      <p:bldP spid="20" grpId="0"/>
      <p:bldP spid="7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234688" y="69362"/>
            <a:ext cx="5891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54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54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2400" b="1" dirty="0">
              <a:solidFill>
                <a:srgbClr val="37F30B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80556" y="838477"/>
            <a:ext cx="88283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3, 34, 35, 46, 48, 55, 46, 59, 56, 47, 44, 33, 34, 35, 46, 47, 58, 67, 45, 36, 35, 56, 57, 58, 67, 65, 67, 56, 48, 55, </a:t>
            </a:r>
            <a:endParaRPr lang="en-US" sz="36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6190" y="2797692"/>
            <a:ext cx="66479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r>
              <a:rPr lang="en-US" sz="4000" b="1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</a:t>
            </a:r>
            <a:endParaRPr lang="en-US" sz="16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43133" y="3519763"/>
            <a:ext cx="279275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</a:p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সর্বোচ্চমান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</a:t>
            </a:r>
          </a:p>
        </p:txBody>
      </p:sp>
      <p:sp>
        <p:nvSpPr>
          <p:cNvPr id="7" name="Rectangle 6"/>
          <p:cNvSpPr/>
          <p:nvPr/>
        </p:nvSpPr>
        <p:spPr>
          <a:xfrm>
            <a:off x="712305" y="4846104"/>
            <a:ext cx="78550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পরিসর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=(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সর্বোচ্চমান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-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সর্বনিম্ন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 + 1</a:t>
            </a:r>
          </a:p>
        </p:txBody>
      </p:sp>
      <p:sp>
        <p:nvSpPr>
          <p:cNvPr id="4" name="Oval 3"/>
          <p:cNvSpPr/>
          <p:nvPr/>
        </p:nvSpPr>
        <p:spPr>
          <a:xfrm>
            <a:off x="1032754" y="634390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115948" y="1735757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67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180556" y="753799"/>
            <a:ext cx="752147" cy="75214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263750" y="1883559"/>
            <a:ext cx="752147" cy="75214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89635" y="4072042"/>
            <a:ext cx="30364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সর্বনিম্ন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 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02910" y="5735733"/>
            <a:ext cx="50738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=(            -             ) 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237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1.85185E-6 L 0.04297 0.30879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8" y="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0 L 0.62084 0.4722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42" y="2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1.85185E-6 L -0.09935 0.5587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74" y="2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0 L 0.30821 0.71389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04" y="3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" grpId="0"/>
      <p:bldP spid="2" grpId="0"/>
      <p:bldP spid="7" grpId="0"/>
      <p:bldP spid="4" grpId="0"/>
      <p:bldP spid="4" grpId="1"/>
      <p:bldP spid="4" grpId="2"/>
      <p:bldP spid="13" grpId="0"/>
      <p:bldP spid="13" grpId="1"/>
      <p:bldP spid="13" grpId="2"/>
      <p:bldP spid="6" grpId="0" animBg="1"/>
      <p:bldP spid="6" grpId="1" animBg="1"/>
      <p:bldP spid="14" grpId="0" animBg="1"/>
      <p:bldP spid="14" grpId="1" animBg="1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180556" y="777517"/>
            <a:ext cx="882831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3, 34, 35, 46, 48, 55, 46, 59, 56, 47, 44,</a:t>
            </a:r>
          </a:p>
          <a:p>
            <a:endParaRPr lang="en-US" sz="1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33, 34, 35, 46, 47, 58, 67, 45, 36, 35, 56,</a:t>
            </a:r>
          </a:p>
          <a:p>
            <a:endParaRPr lang="en-US" sz="1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57, 58, 67, 65, 67, 56, 48, 55, </a:t>
            </a:r>
            <a:endParaRPr lang="en-US" sz="36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4688" y="50855"/>
            <a:ext cx="52581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8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8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4800" b="1" dirty="0">
              <a:solidFill>
                <a:srgbClr val="37F30B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43133" y="3458803"/>
            <a:ext cx="279275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</a:p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সর্বোচ্চমান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</a:t>
            </a:r>
          </a:p>
        </p:txBody>
      </p:sp>
      <p:sp>
        <p:nvSpPr>
          <p:cNvPr id="7" name="Rectangle 6"/>
          <p:cNvSpPr/>
          <p:nvPr/>
        </p:nvSpPr>
        <p:spPr>
          <a:xfrm>
            <a:off x="712305" y="4785144"/>
            <a:ext cx="78550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পরিসর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=(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সর্বোচ্চমান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-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সর্বনিম্ন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 + 1</a:t>
            </a:r>
          </a:p>
        </p:txBody>
      </p:sp>
      <p:sp>
        <p:nvSpPr>
          <p:cNvPr id="4" name="Oval 3"/>
          <p:cNvSpPr/>
          <p:nvPr/>
        </p:nvSpPr>
        <p:spPr>
          <a:xfrm>
            <a:off x="8655417" y="3810372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72899" y="3796272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67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89635" y="4011082"/>
            <a:ext cx="30364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সর্বনিম্ন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 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02910" y="5674773"/>
            <a:ext cx="50738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=(            -             ) 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8209378" y="1560631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7426868" y="1551603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2745577" y="1560631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963066" y="1556381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2745578" y="777517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180556" y="1551603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210920" y="768489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1963067" y="770587"/>
            <a:ext cx="718587" cy="7185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015634" y="5522151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67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984453" y="5474063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6190" y="2965338"/>
            <a:ext cx="66479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r>
              <a:rPr lang="en-US" sz="4000" b="1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</a:t>
            </a:r>
            <a:endParaRPr lang="en-US" sz="16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5881696" y="754838"/>
            <a:ext cx="752147" cy="752147"/>
          </a:xfrm>
          <a:prstGeom prst="ellipse">
            <a:avLst/>
          </a:prstGeom>
          <a:noFill/>
          <a:ln w="57150">
            <a:solidFill>
              <a:srgbClr val="37F3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573293" y="750108"/>
            <a:ext cx="752147" cy="752147"/>
          </a:xfrm>
          <a:prstGeom prst="ellipse">
            <a:avLst/>
          </a:prstGeom>
          <a:noFill/>
          <a:ln w="57150">
            <a:solidFill>
              <a:srgbClr val="37F3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325440" y="1560792"/>
            <a:ext cx="752147" cy="752147"/>
          </a:xfrm>
          <a:prstGeom prst="ellipse">
            <a:avLst/>
          </a:prstGeom>
          <a:noFill/>
          <a:ln w="57150">
            <a:solidFill>
              <a:srgbClr val="37F3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142436" y="734929"/>
            <a:ext cx="752147" cy="752147"/>
          </a:xfrm>
          <a:prstGeom prst="ellipse">
            <a:avLst/>
          </a:prstGeom>
          <a:noFill/>
          <a:ln w="57150">
            <a:solidFill>
              <a:srgbClr val="37F3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534785" y="1543850"/>
            <a:ext cx="752147" cy="752147"/>
          </a:xfrm>
          <a:prstGeom prst="ellipse">
            <a:avLst/>
          </a:prstGeom>
          <a:noFill/>
          <a:ln w="57150">
            <a:solidFill>
              <a:srgbClr val="37F3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8942247" y="734929"/>
            <a:ext cx="752147" cy="752147"/>
          </a:xfrm>
          <a:prstGeom prst="ellipse">
            <a:avLst/>
          </a:prstGeom>
          <a:noFill/>
          <a:ln w="57150">
            <a:solidFill>
              <a:srgbClr val="37F3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610798" y="1560631"/>
            <a:ext cx="752147" cy="752147"/>
          </a:xfrm>
          <a:prstGeom prst="ellipse">
            <a:avLst/>
          </a:prstGeom>
          <a:noFill/>
          <a:ln w="57150">
            <a:solidFill>
              <a:srgbClr val="37F3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973369" y="1534822"/>
            <a:ext cx="752147" cy="752147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1145958" y="2327464"/>
            <a:ext cx="752147" cy="752147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6605989" y="2336596"/>
            <a:ext cx="752147" cy="752147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096427" y="2279218"/>
            <a:ext cx="752147" cy="752147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7330922" y="743957"/>
            <a:ext cx="752147" cy="752147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070182" y="751708"/>
            <a:ext cx="752147" cy="752147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273659" y="2341327"/>
            <a:ext cx="752147" cy="752147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5818393" y="1586178"/>
            <a:ext cx="752147" cy="752147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2739377" y="2296107"/>
            <a:ext cx="752147" cy="752147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558722" y="2336596"/>
            <a:ext cx="752147" cy="752147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081337" y="1527125"/>
            <a:ext cx="752147" cy="752147"/>
          </a:xfrm>
          <a:prstGeom prst="ellipse">
            <a:avLst/>
          </a:prstGeom>
          <a:noFill/>
          <a:ln w="5715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1920032" y="2334982"/>
            <a:ext cx="752147" cy="752147"/>
          </a:xfrm>
          <a:prstGeom prst="ellipse">
            <a:avLst/>
          </a:prstGeom>
          <a:noFill/>
          <a:ln w="5715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589930" y="803970"/>
            <a:ext cx="752147" cy="752147"/>
          </a:xfrm>
          <a:prstGeom prst="ellipse">
            <a:avLst/>
          </a:prstGeom>
          <a:noFill/>
          <a:ln w="5715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863664" y="2333345"/>
            <a:ext cx="752147" cy="75214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4344444" y="772787"/>
            <a:ext cx="752147" cy="75214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5-Point Star 53">
            <a:hlinkClick r:id="rId2" action="ppaction://hlinksldjump"/>
          </p:cNvPr>
          <p:cNvSpPr/>
          <p:nvPr/>
        </p:nvSpPr>
        <p:spPr>
          <a:xfrm>
            <a:off x="10424160" y="4358640"/>
            <a:ext cx="1426027" cy="1390879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Click</a:t>
            </a:r>
          </a:p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Me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41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234688" y="69362"/>
            <a:ext cx="5891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54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54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2400" b="1" dirty="0">
              <a:solidFill>
                <a:srgbClr val="37F30B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8955" y="1066597"/>
            <a:ext cx="78550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পরিসর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=(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সর্বোচ্চমান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-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সর্বনিম্ন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 + </a:t>
            </a:r>
            <a:r>
              <a:rPr lang="en-US" sz="36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77263" y="1873703"/>
            <a:ext cx="34451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=(      -      ) +</a:t>
            </a:r>
            <a:r>
              <a:rPr lang="en-US" sz="36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26826" y="2680810"/>
            <a:ext cx="2336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34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</a:t>
            </a:r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926826" y="3405394"/>
            <a:ext cx="2336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</a:t>
            </a:r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35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361103" y="1712928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67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566039" y="1690472"/>
            <a:ext cx="1047750" cy="1047750"/>
          </a:xfrm>
          <a:prstGeom prst="ellipse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r>
              <a:rPr lang="en-US" sz="36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</a:t>
            </a:r>
            <a:endParaRPr lang="en-US" sz="36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1" y="3783468"/>
                <a:ext cx="4812536" cy="13216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36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শ্রেণিসংখ্যা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rPr>
                          <m:t>পরিসর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rPr>
                          <m:t>শ্রেণিব্যাপ্তি</m:t>
                        </m:r>
                      </m:den>
                    </m:f>
                  </m:oMath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3783468"/>
                <a:ext cx="4812536" cy="1321644"/>
              </a:xfrm>
              <a:prstGeom prst="rect">
                <a:avLst/>
              </a:prstGeom>
              <a:blipFill>
                <a:blip r:embed="rId2"/>
                <a:stretch>
                  <a:fillRect l="-3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705936" y="3767598"/>
                <a:ext cx="1667444" cy="1279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54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latin typeface="Cambria Math" panose="02040503050406030204" pitchFamily="18" charset="0"/>
                        <a:ea typeface="Nirmala UI" panose="020B0502040204020203" pitchFamily="34" charset="0"/>
                        <a:cs typeface="Nirmala UI" panose="020B0502040204020203" pitchFamily="34" charset="0"/>
                      </a:rPr>
                      <m:t>=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rPr>
                        </m:ctrlPr>
                      </m:fPr>
                      <m:num>
                        <m:r>
                          <a:rPr lang="en-US" sz="5400" b="0" i="0" smtClean="0">
                            <a:latin typeface="Cambria Math" panose="02040503050406030204" pitchFamily="18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rPr>
                          <m:t>35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54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5936" y="3767598"/>
                <a:ext cx="1667444" cy="12793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>
            <a:off x="6724935" y="4051725"/>
            <a:ext cx="9044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=7</a:t>
            </a:r>
            <a:endParaRPr lang="en-US" sz="36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3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2567928"/>
                  </p:ext>
                </p:extLst>
              </p:nvPr>
            </p:nvGraphicFramePr>
            <p:xfrm>
              <a:off x="465965" y="1038473"/>
              <a:ext cx="11270291" cy="5090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60088">
                      <a:extLst>
                        <a:ext uri="{9D8B030D-6E8A-4147-A177-3AD203B41FA5}">
                          <a16:colId xmlns:a16="http://schemas.microsoft.com/office/drawing/2014/main" val="2771029601"/>
                        </a:ext>
                      </a:extLst>
                    </a:gridCol>
                    <a:gridCol w="1447966">
                      <a:extLst>
                        <a:ext uri="{9D8B030D-6E8A-4147-A177-3AD203B41FA5}">
                          <a16:colId xmlns:a16="http://schemas.microsoft.com/office/drawing/2014/main" val="1425110768"/>
                        </a:ext>
                      </a:extLst>
                    </a:gridCol>
                    <a:gridCol w="1751938">
                      <a:extLst>
                        <a:ext uri="{9D8B030D-6E8A-4147-A177-3AD203B41FA5}">
                          <a16:colId xmlns:a16="http://schemas.microsoft.com/office/drawing/2014/main" val="1541016219"/>
                        </a:ext>
                      </a:extLst>
                    </a:gridCol>
                    <a:gridCol w="1771650">
                      <a:extLst>
                        <a:ext uri="{9D8B030D-6E8A-4147-A177-3AD203B41FA5}">
                          <a16:colId xmlns:a16="http://schemas.microsoft.com/office/drawing/2014/main" val="3170075256"/>
                        </a:ext>
                      </a:extLst>
                    </a:gridCol>
                    <a:gridCol w="1581150">
                      <a:extLst>
                        <a:ext uri="{9D8B030D-6E8A-4147-A177-3AD203B41FA5}">
                          <a16:colId xmlns:a16="http://schemas.microsoft.com/office/drawing/2014/main" val="2640981807"/>
                        </a:ext>
                      </a:extLst>
                    </a:gridCol>
                    <a:gridCol w="2857499">
                      <a:extLst>
                        <a:ext uri="{9D8B030D-6E8A-4147-A177-3AD203B41FA5}">
                          <a16:colId xmlns:a16="http://schemas.microsoft.com/office/drawing/2014/main" val="3953394719"/>
                        </a:ext>
                      </a:extLst>
                    </a:gridCol>
                  </a:tblGrid>
                  <a:tr h="2602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শ্রেণি</a:t>
                          </a:r>
                          <a:r>
                            <a:rPr lang="en-US" sz="2800" baseline="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ব্যাপ্তি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ট্যালি</a:t>
                          </a: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গণসংখ্যা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fi</a:t>
                          </a:r>
                          <a:r>
                            <a:rPr lang="en-US" sz="2800" baseline="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        </a:t>
                          </a: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মধ্যবিন্দুXi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বিচ্যুতি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</a:t>
                          </a: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Ui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গণসংখ্যা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  <a:sym typeface="Symbol" panose="05050102010706020507" pitchFamily="18" charset="2"/>
                            </a:rPr>
                            <a:t></a:t>
                          </a: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বিচ্যুতি</a:t>
                          </a: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(</a:t>
                          </a: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fiUi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400661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33-37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321038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38-42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1878881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43-47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5332629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48-52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3638297"/>
                      </a:ext>
                    </a:extLst>
                  </a:tr>
                  <a:tr h="45548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53-57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834498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58-62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4640582"/>
                      </a:ext>
                    </a:extLst>
                  </a:tr>
                  <a:tr h="45548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63-67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266824"/>
                      </a:ext>
                    </a:extLst>
                  </a:tr>
                  <a:tr h="45548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n 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𝑓𝑖𝑈𝑖</m:t>
                                  </m:r>
                                </m:e>
                              </m:nary>
                            </m:oMath>
                          </a14:m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= 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310332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2567928"/>
                  </p:ext>
                </p:extLst>
              </p:nvPr>
            </p:nvGraphicFramePr>
            <p:xfrm>
              <a:off x="465965" y="1038473"/>
              <a:ext cx="11270291" cy="5090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60088">
                      <a:extLst>
                        <a:ext uri="{9D8B030D-6E8A-4147-A177-3AD203B41FA5}">
                          <a16:colId xmlns:a16="http://schemas.microsoft.com/office/drawing/2014/main" val="2771029601"/>
                        </a:ext>
                      </a:extLst>
                    </a:gridCol>
                    <a:gridCol w="1447966">
                      <a:extLst>
                        <a:ext uri="{9D8B030D-6E8A-4147-A177-3AD203B41FA5}">
                          <a16:colId xmlns:a16="http://schemas.microsoft.com/office/drawing/2014/main" val="1425110768"/>
                        </a:ext>
                      </a:extLst>
                    </a:gridCol>
                    <a:gridCol w="1751938">
                      <a:extLst>
                        <a:ext uri="{9D8B030D-6E8A-4147-A177-3AD203B41FA5}">
                          <a16:colId xmlns:a16="http://schemas.microsoft.com/office/drawing/2014/main" val="1541016219"/>
                        </a:ext>
                      </a:extLst>
                    </a:gridCol>
                    <a:gridCol w="1771650">
                      <a:extLst>
                        <a:ext uri="{9D8B030D-6E8A-4147-A177-3AD203B41FA5}">
                          <a16:colId xmlns:a16="http://schemas.microsoft.com/office/drawing/2014/main" val="3170075256"/>
                        </a:ext>
                      </a:extLst>
                    </a:gridCol>
                    <a:gridCol w="1581150">
                      <a:extLst>
                        <a:ext uri="{9D8B030D-6E8A-4147-A177-3AD203B41FA5}">
                          <a16:colId xmlns:a16="http://schemas.microsoft.com/office/drawing/2014/main" val="2640981807"/>
                        </a:ext>
                      </a:extLst>
                    </a:gridCol>
                    <a:gridCol w="2857499">
                      <a:extLst>
                        <a:ext uri="{9D8B030D-6E8A-4147-A177-3AD203B41FA5}">
                          <a16:colId xmlns:a16="http://schemas.microsoft.com/office/drawing/2014/main" val="3953394719"/>
                        </a:ext>
                      </a:extLst>
                    </a:gridCol>
                  </a:tblGrid>
                  <a:tr h="94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শ্রেণি</a:t>
                          </a:r>
                          <a:r>
                            <a:rPr lang="en-US" sz="2800" baseline="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ব্যাপ্তি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ট্যালি</a:t>
                          </a: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গণসংখ্যা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fi</a:t>
                          </a:r>
                          <a:r>
                            <a:rPr lang="en-US" sz="2800" baseline="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        </a:t>
                          </a: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মধ্যবিন্দুXi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বিচ্যুতি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</a:t>
                          </a: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Ui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গণসংখ্যা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 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  <a:sym typeface="Symbol" panose="05050102010706020507" pitchFamily="18" charset="2"/>
                            </a:rPr>
                            <a:t></a:t>
                          </a: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বিচ্যুতি</a:t>
                          </a: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(</a:t>
                          </a:r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fiUi</a:t>
                          </a: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4006616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33-37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321038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38-42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1878881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43-47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53326297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48-52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3638297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53-57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8344988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58-62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464058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63-67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266824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n 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4670" t="-895294" r="-426" b="-317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3310332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3234688" y="69362"/>
            <a:ext cx="5891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5400" b="1" dirty="0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5400" b="1" dirty="0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2400" b="1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18467" y="1916022"/>
            <a:ext cx="5437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18466" y="2470020"/>
            <a:ext cx="543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05784" y="2930532"/>
            <a:ext cx="543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18466" y="3480622"/>
            <a:ext cx="543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18465" y="4047271"/>
            <a:ext cx="543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05783" y="4519889"/>
            <a:ext cx="543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93101" y="5074152"/>
            <a:ext cx="543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42116" y="555963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30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7723098" y="3495456"/>
            <a:ext cx="364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21049" y="2959442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21049" y="2452734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1049" y="1916766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91823" y="3990626"/>
            <a:ext cx="566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553723" y="4541870"/>
            <a:ext cx="566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553723" y="5048578"/>
            <a:ext cx="566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735266" y="1946800"/>
            <a:ext cx="663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-24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914802" y="2439242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914802" y="2959442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-7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043192" y="3467406"/>
            <a:ext cx="364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833049" y="4060992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833049" y="4586185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661677" y="5016312"/>
            <a:ext cx="745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833048" y="5549582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-7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39757" y="5991412"/>
            <a:ext cx="29354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অনুমিত</a:t>
            </a:r>
            <a:r>
              <a:rPr lang="en-US" sz="2800" dirty="0" smtClean="0"/>
              <a:t> </a:t>
            </a:r>
            <a:r>
              <a:rPr lang="en-US" sz="2800" dirty="0" err="1" smtClean="0"/>
              <a:t>গড়</a:t>
            </a:r>
            <a:r>
              <a:rPr lang="en-US" sz="2800" dirty="0" smtClean="0"/>
              <a:t>  </a:t>
            </a:r>
            <a:r>
              <a:rPr lang="en-US" sz="4000" dirty="0" smtClean="0"/>
              <a:t>a=  </a:t>
            </a:r>
            <a:endParaRPr lang="en-US" sz="28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2864790" y="3649869"/>
            <a:ext cx="133350" cy="274320"/>
            <a:chOff x="2601426" y="3583553"/>
            <a:chExt cx="133350" cy="274320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2601426" y="3583553"/>
              <a:ext cx="0" cy="2743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734776" y="3583553"/>
              <a:ext cx="0" cy="2743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2753826" y="5183753"/>
            <a:ext cx="419100" cy="274320"/>
            <a:chOff x="2753826" y="5183753"/>
            <a:chExt cx="419100" cy="274320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2753826" y="5183753"/>
              <a:ext cx="0" cy="2743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2887176" y="5183753"/>
              <a:ext cx="0" cy="2743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3039576" y="5183753"/>
              <a:ext cx="0" cy="2743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172926" y="5183753"/>
              <a:ext cx="0" cy="2743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2925276" y="4631303"/>
            <a:ext cx="266700" cy="274320"/>
            <a:chOff x="2925276" y="4631303"/>
            <a:chExt cx="266700" cy="274320"/>
          </a:xfrm>
        </p:grpSpPr>
        <p:cxnSp>
          <p:nvCxnSpPr>
            <p:cNvPr id="67" name="Straight Connector 66"/>
            <p:cNvCxnSpPr/>
            <p:nvPr/>
          </p:nvCxnSpPr>
          <p:spPr>
            <a:xfrm>
              <a:off x="2925276" y="4631303"/>
              <a:ext cx="0" cy="274320"/>
            </a:xfrm>
            <a:prstGeom prst="line">
              <a:avLst/>
            </a:prstGeom>
            <a:ln w="38100">
              <a:solidFill>
                <a:srgbClr val="FF99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058626" y="4631303"/>
              <a:ext cx="0" cy="274320"/>
            </a:xfrm>
            <a:prstGeom prst="line">
              <a:avLst/>
            </a:prstGeom>
            <a:ln w="38100">
              <a:solidFill>
                <a:srgbClr val="FF99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3191976" y="4631303"/>
              <a:ext cx="0" cy="274320"/>
            </a:xfrm>
            <a:prstGeom prst="line">
              <a:avLst/>
            </a:prstGeom>
            <a:ln w="38100">
              <a:solidFill>
                <a:srgbClr val="FF99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2410856" y="2097345"/>
            <a:ext cx="1168470" cy="336183"/>
            <a:chOff x="2410856" y="2097345"/>
            <a:chExt cx="1168470" cy="336183"/>
          </a:xfrm>
        </p:grpSpPr>
        <p:grpSp>
          <p:nvGrpSpPr>
            <p:cNvPr id="34" name="Group 33"/>
            <p:cNvGrpSpPr/>
            <p:nvPr/>
          </p:nvGrpSpPr>
          <p:grpSpPr>
            <a:xfrm>
              <a:off x="2410856" y="2099429"/>
              <a:ext cx="592728" cy="334099"/>
              <a:chOff x="2376092" y="4171382"/>
              <a:chExt cx="592728" cy="334099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2376092" y="4171382"/>
                <a:ext cx="587284" cy="334099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2968820" y="4187711"/>
                <a:ext cx="0" cy="2743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2413644" y="4187711"/>
                <a:ext cx="0" cy="2743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612308" y="4187711"/>
                <a:ext cx="0" cy="2743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2805543" y="4187711"/>
                <a:ext cx="0" cy="2743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3227352" y="2097345"/>
              <a:ext cx="351974" cy="291338"/>
              <a:chOff x="3227352" y="2097345"/>
              <a:chExt cx="351974" cy="291338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434136" y="2114363"/>
                <a:ext cx="0" cy="2743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579326" y="2097345"/>
                <a:ext cx="0" cy="2743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227352" y="2107022"/>
                <a:ext cx="0" cy="2743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/>
          <p:cNvGrpSpPr/>
          <p:nvPr/>
        </p:nvGrpSpPr>
        <p:grpSpPr>
          <a:xfrm>
            <a:off x="2448938" y="4179747"/>
            <a:ext cx="1086489" cy="334099"/>
            <a:chOff x="2448938" y="4179747"/>
            <a:chExt cx="1086489" cy="334099"/>
          </a:xfrm>
        </p:grpSpPr>
        <p:grpSp>
          <p:nvGrpSpPr>
            <p:cNvPr id="76" name="Group 75"/>
            <p:cNvGrpSpPr/>
            <p:nvPr/>
          </p:nvGrpSpPr>
          <p:grpSpPr>
            <a:xfrm>
              <a:off x="2448938" y="4179747"/>
              <a:ext cx="592728" cy="334099"/>
              <a:chOff x="2376092" y="4171382"/>
              <a:chExt cx="592728" cy="334099"/>
            </a:xfrm>
          </p:grpSpPr>
          <p:cxnSp>
            <p:nvCxnSpPr>
              <p:cNvPr id="77" name="Straight Connector 76"/>
              <p:cNvCxnSpPr/>
              <p:nvPr/>
            </p:nvCxnSpPr>
            <p:spPr>
              <a:xfrm>
                <a:off x="2376092" y="4171382"/>
                <a:ext cx="587284" cy="334099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2968820" y="4187711"/>
                <a:ext cx="0" cy="2743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413644" y="4187711"/>
                <a:ext cx="0" cy="2743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2612308" y="4187711"/>
                <a:ext cx="0" cy="2743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2805543" y="4187711"/>
                <a:ext cx="0" cy="2743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" name="Straight Connector 73"/>
            <p:cNvCxnSpPr/>
            <p:nvPr/>
          </p:nvCxnSpPr>
          <p:spPr>
            <a:xfrm>
              <a:off x="3535427" y="4187711"/>
              <a:ext cx="0" cy="27432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2394204" y="3088253"/>
            <a:ext cx="931122" cy="334099"/>
            <a:chOff x="2394204" y="3088253"/>
            <a:chExt cx="931122" cy="334099"/>
          </a:xfrm>
        </p:grpSpPr>
        <p:cxnSp>
          <p:nvCxnSpPr>
            <p:cNvPr id="61" name="Straight Connector 60"/>
            <p:cNvCxnSpPr/>
            <p:nvPr/>
          </p:nvCxnSpPr>
          <p:spPr>
            <a:xfrm>
              <a:off x="3191976" y="3088253"/>
              <a:ext cx="0" cy="274320"/>
            </a:xfrm>
            <a:prstGeom prst="line">
              <a:avLst/>
            </a:prstGeom>
            <a:ln w="38100">
              <a:solidFill>
                <a:srgbClr val="37F30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325326" y="3088253"/>
              <a:ext cx="0" cy="274320"/>
            </a:xfrm>
            <a:prstGeom prst="line">
              <a:avLst/>
            </a:prstGeom>
            <a:ln w="38100">
              <a:solidFill>
                <a:srgbClr val="37F30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/>
            <p:cNvGrpSpPr/>
            <p:nvPr/>
          </p:nvGrpSpPr>
          <p:grpSpPr>
            <a:xfrm>
              <a:off x="2394204" y="3088253"/>
              <a:ext cx="592728" cy="334099"/>
              <a:chOff x="2376092" y="4171382"/>
              <a:chExt cx="592728" cy="334099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2376092" y="4171382"/>
                <a:ext cx="587284" cy="334099"/>
              </a:xfrm>
              <a:prstGeom prst="line">
                <a:avLst/>
              </a:prstGeom>
              <a:ln w="38100">
                <a:solidFill>
                  <a:srgbClr val="37F30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2968820" y="4187711"/>
                <a:ext cx="0" cy="274320"/>
              </a:xfrm>
              <a:prstGeom prst="line">
                <a:avLst/>
              </a:prstGeom>
              <a:ln w="38100">
                <a:solidFill>
                  <a:srgbClr val="37F30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2413644" y="4187711"/>
                <a:ext cx="0" cy="274320"/>
              </a:xfrm>
              <a:prstGeom prst="line">
                <a:avLst/>
              </a:prstGeom>
              <a:ln w="38100">
                <a:solidFill>
                  <a:srgbClr val="37F30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2612308" y="4187711"/>
                <a:ext cx="0" cy="274320"/>
              </a:xfrm>
              <a:prstGeom prst="line">
                <a:avLst/>
              </a:prstGeom>
              <a:ln w="38100">
                <a:solidFill>
                  <a:srgbClr val="37F30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2805543" y="4187711"/>
                <a:ext cx="0" cy="274320"/>
              </a:xfrm>
              <a:prstGeom prst="line">
                <a:avLst/>
              </a:prstGeom>
              <a:ln w="38100">
                <a:solidFill>
                  <a:srgbClr val="37F30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Rectangle 47"/>
          <p:cNvSpPr/>
          <p:nvPr/>
        </p:nvSpPr>
        <p:spPr>
          <a:xfrm>
            <a:off x="4752601" y="1998411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739013" y="251422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725425" y="2980132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752601" y="3474161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725425" y="4054821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738107" y="4568507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725425" y="505930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9" name="5-Point Star 98">
            <a:hlinkClick r:id="rId4" action="ppaction://hlinksldjump"/>
          </p:cNvPr>
          <p:cNvSpPr/>
          <p:nvPr/>
        </p:nvSpPr>
        <p:spPr>
          <a:xfrm>
            <a:off x="143117" y="33435"/>
            <a:ext cx="1828800" cy="832847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Click Me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8" name="Arc 27"/>
          <p:cNvSpPr/>
          <p:nvPr/>
        </p:nvSpPr>
        <p:spPr>
          <a:xfrm>
            <a:off x="4811724" y="1345431"/>
            <a:ext cx="3255148" cy="1267661"/>
          </a:xfrm>
          <a:prstGeom prst="arc">
            <a:avLst>
              <a:gd name="adj1" fmla="val 10346517"/>
              <a:gd name="adj2" fmla="val 424542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926128" y="1586211"/>
            <a:ext cx="2472112" cy="68221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79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00013 0.37315 " pathEditMode="relative" rAng="0" ptsTypes="AA">
                                      <p:cBhvr>
                                        <p:cTn id="29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6" grpId="1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48" grpId="0"/>
      <p:bldP spid="49" grpId="0"/>
      <p:bldP spid="51" grpId="0"/>
      <p:bldP spid="52" grpId="0"/>
      <p:bldP spid="53" grpId="0"/>
      <p:bldP spid="95" grpId="0"/>
      <p:bldP spid="96" grpId="0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4688" y="69362"/>
            <a:ext cx="5891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5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5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24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12474" y="992692"/>
                <a:ext cx="4946419" cy="1270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bar>
                      <m:r>
                        <a:rPr lang="en-US" sz="4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474" y="992692"/>
                <a:ext cx="4946419" cy="12701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68665" y="1382886"/>
            <a:ext cx="31438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16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65617" y="2626581"/>
                <a:ext cx="2933880" cy="8712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4000" dirty="0" smtClean="0"/>
                  <a:t>5</a:t>
                </a:r>
                <a:endParaRPr lang="en-US" sz="4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617" y="2626581"/>
                <a:ext cx="2933880" cy="871201"/>
              </a:xfrm>
              <a:prstGeom prst="rect">
                <a:avLst/>
              </a:prstGeom>
              <a:blipFill>
                <a:blip r:embed="rId3"/>
                <a:stretch>
                  <a:fillRect t="-3497" r="-9356" b="-19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65617" y="3743090"/>
                <a:ext cx="2770182" cy="11689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617" y="3743090"/>
                <a:ext cx="2770182" cy="11689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65617" y="5141406"/>
                <a:ext cx="367587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4000" dirty="0" smtClean="0"/>
                  <a:t>.166666</a:t>
                </a:r>
                <a:endParaRPr lang="en-US" sz="4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617" y="5141406"/>
                <a:ext cx="3675878" cy="615553"/>
              </a:xfrm>
              <a:prstGeom prst="rect">
                <a:avLst/>
              </a:prstGeom>
              <a:blipFill>
                <a:blip r:embed="rId5"/>
                <a:stretch>
                  <a:fillRect t="-24752" r="-7131" b="-49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58098" y="5694005"/>
                <a:ext cx="207108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dirty="0" smtClean="0"/>
                  <a:t>48.8333</a:t>
                </a:r>
                <a:endParaRPr lang="en-US" sz="4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8098" y="5694005"/>
                <a:ext cx="2071080" cy="615553"/>
              </a:xfrm>
              <a:prstGeom prst="rect">
                <a:avLst/>
              </a:prstGeom>
              <a:blipFill>
                <a:blip r:embed="rId6"/>
                <a:stretch>
                  <a:fillRect t="-24752" r="-13569" b="-49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11067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44929" y="947057"/>
            <a:ext cx="11756571" cy="15185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ysClr val="windowText" lastClr="000000"/>
                </a:solidFill>
              </a:rPr>
              <a:t>এই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ক্লাসটির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ভিডিও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পেতে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ভিজিট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করুন</a:t>
            </a:r>
            <a:endParaRPr lang="en-US" sz="28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US" sz="6000" b="1" dirty="0">
                <a:solidFill>
                  <a:srgbClr val="0070C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2"/>
              </a:rPr>
              <a:t>https://youtu.be/apvZuqKBI64</a:t>
            </a:r>
            <a:endParaRPr lang="en-US" sz="6000" b="1" dirty="0" smtClean="0">
              <a:solidFill>
                <a:srgbClr val="0070C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35429" y="3380014"/>
            <a:ext cx="11756571" cy="15185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বিন্যস্ত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উপাত্তের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endParaRPr lang="en-US" sz="4400" b="1" dirty="0" smtClean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৪র্থ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আমন্ত্রণ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রইল</a:t>
            </a:r>
            <a:endParaRPr lang="en-US" sz="5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33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2458</TotalTime>
  <Words>398</Words>
  <Application>Microsoft Office PowerPoint</Application>
  <PresentationFormat>Widescreen</PresentationFormat>
  <Paragraphs>140</Paragraphs>
  <Slides>7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Cambria Math</vt:lpstr>
      <vt:lpstr>Nirmala UI</vt:lpstr>
      <vt:lpstr>SutonnyMJ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266</cp:revision>
  <dcterms:created xsi:type="dcterms:W3CDTF">2025-03-04T09:19:24Z</dcterms:created>
  <dcterms:modified xsi:type="dcterms:W3CDTF">2026-05-31T08:45:34Z</dcterms:modified>
</cp:coreProperties>
</file>