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54" r:id="rId2"/>
    <p:sldId id="331" r:id="rId3"/>
    <p:sldId id="332" r:id="rId4"/>
    <p:sldId id="333" r:id="rId5"/>
    <p:sldId id="35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7E7"/>
    <a:srgbClr val="3BF73F"/>
    <a:srgbClr val="E34FC3"/>
    <a:srgbClr val="FF99CC"/>
    <a:srgbClr val="37F3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2" autoAdjust="0"/>
    <p:restoredTop sz="94660"/>
  </p:normalViewPr>
  <p:slideViewPr>
    <p:cSldViewPr snapToGrid="0">
      <p:cViewPr varScale="1">
        <p:scale>
          <a:sx n="59" d="100"/>
          <a:sy n="59" d="100"/>
        </p:scale>
        <p:origin x="5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6775C-1EB2-4470-8724-9AEBE4219502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18A4E-B5E8-4909-8414-6D8E1B3B9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8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18A4E-B5E8-4909-8414-6D8E1B3B9D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20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3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71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5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7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29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5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8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6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31-05-2026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 userDrawn="1"/>
        </p:nvSpPr>
        <p:spPr>
          <a:xfrm>
            <a:off x="119921" y="6297000"/>
            <a:ext cx="4062336" cy="45331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6558200" y="6237040"/>
            <a:ext cx="5633800" cy="45013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Page:www.facebook.com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bdmamunsir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 rot="19959880">
            <a:off x="1113070" y="2967335"/>
            <a:ext cx="9965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www.youtube.com/@Bdmamunsir</a:t>
            </a:r>
            <a:endParaRPr lang="en-US" sz="5400" b="0" cap="none" spc="0" dirty="0">
              <a:ln w="0">
                <a:solidFill>
                  <a:schemeClr val="bg1">
                    <a:lumMod val="9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9" y="6297000"/>
            <a:ext cx="453310" cy="4533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160" y="6280879"/>
            <a:ext cx="434714" cy="40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2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0.png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16.png"/><Relationship Id="rId4" Type="http://schemas.openxmlformats.org/officeDocument/2006/relationships/image" Target="../media/image11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l4eF_9XZG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3348"/>
            <a:ext cx="12191997" cy="6854652"/>
          </a:xfrm>
          <a:prstGeom prst="rect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" t="4562" r="4806" b="10877"/>
          <a:stretch/>
        </p:blipFill>
        <p:spPr>
          <a:xfrm>
            <a:off x="9951689" y="923329"/>
            <a:ext cx="2240311" cy="291263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Flowchart: Punched Tape 1"/>
          <p:cNvSpPr/>
          <p:nvPr/>
        </p:nvSpPr>
        <p:spPr>
          <a:xfrm>
            <a:off x="2074535" y="4755689"/>
            <a:ext cx="4853755" cy="2081181"/>
          </a:xfrm>
          <a:prstGeom prst="flowChartPunchedTape">
            <a:avLst/>
          </a:prstGeom>
          <a:gradFill>
            <a:gsLst>
              <a:gs pos="100000">
                <a:srgbClr val="FF0000"/>
              </a:gs>
              <a:gs pos="4700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35000">
                <a:srgbClr val="3BF73F"/>
              </a:gs>
            </a:gsLst>
            <a:lin ang="5400000" scaled="1"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বিন্যস্ত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উপাত্তের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4800" dirty="0">
              <a:solidFill>
                <a:schemeClr val="tx1"/>
              </a:solidFill>
              <a:latin typeface="SutonnyMJ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74813" y="3809144"/>
            <a:ext cx="3783095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Nine-Ten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998203" y="3595734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04</a:t>
            </a:r>
            <a:endParaRPr lang="en-US" sz="39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Regular Pentagon 17"/>
          <p:cNvSpPr/>
          <p:nvPr/>
        </p:nvSpPr>
        <p:spPr>
          <a:xfrm>
            <a:off x="6930189" y="3956272"/>
            <a:ext cx="4958231" cy="2203892"/>
          </a:xfrm>
          <a:prstGeom prst="pentagon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১৭ </a:t>
            </a:r>
            <a:r>
              <a:rPr lang="en-US" sz="44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অধ্যায়</a:t>
            </a:r>
            <a:endParaRPr lang="en-US" sz="4400" dirty="0" smtClean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পরিসংখ্যান</a:t>
            </a:r>
            <a:endParaRPr lang="en-US" sz="44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1999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  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400" b="1" cap="none" spc="0" dirty="0">
              <a:effectLst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57896" y="1065971"/>
            <a:ext cx="4430059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SutonnyMJ" pitchFamily="2" charset="0"/>
              </a:rPr>
              <a:t>     </a:t>
            </a:r>
            <a:r>
              <a:rPr lang="en-US" sz="5400" dirty="0" err="1" smtClean="0">
                <a:solidFill>
                  <a:schemeClr val="bg1"/>
                </a:solidFill>
                <a:latin typeface="SutonnyMJ" pitchFamily="2" charset="0"/>
              </a:rPr>
              <a:t>গল্পে</a:t>
            </a:r>
            <a:r>
              <a:rPr lang="en-US" sz="5400" dirty="0" smtClean="0">
                <a:solidFill>
                  <a:schemeClr val="bg1"/>
                </a:solidFill>
                <a:latin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SutonnyMJ" pitchFamily="2" charset="0"/>
              </a:rPr>
              <a:t>গল্পে</a:t>
            </a:r>
            <a:r>
              <a:rPr lang="en-US" sz="4800" dirty="0" smtClean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5400" dirty="0" smtClean="0">
              <a:solidFill>
                <a:schemeClr val="bg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6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6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6600" dirty="0" smtClean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2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95858" y="1359866"/>
            <a:ext cx="5558589" cy="202278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7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7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5400" dirty="0">
              <a:latin typeface="SutonnyMJ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99653" y="2837462"/>
            <a:ext cx="5558590" cy="77002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200"/>
              </a:spcBef>
            </a:pPr>
            <a:r>
              <a:rPr lang="en-US" sz="2400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 minute Teaching</a:t>
            </a:r>
            <a:endParaRPr lang="en-US" sz="2400" spc="15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5757895" y="923330"/>
            <a:ext cx="4193793" cy="3065937"/>
          </a:xfrm>
          <a:prstGeom prst="cloudCallout">
            <a:avLst>
              <a:gd name="adj1" fmla="val 39547"/>
              <a:gd name="adj2" fmla="val 66428"/>
            </a:avLst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02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5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7" grpId="0" animBg="1"/>
      <p:bldP spid="18" grpId="0" animBg="1"/>
      <p:bldP spid="20" grpId="0"/>
      <p:bldP spid="21" grpId="0" animBg="1"/>
      <p:bldP spid="10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234688" y="69362"/>
            <a:ext cx="5891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5400" b="1" dirty="0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5400" b="1" dirty="0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37F30B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2400" b="1" dirty="0">
              <a:solidFill>
                <a:srgbClr val="37F30B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6189" y="4003928"/>
            <a:ext cx="66479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প্রশ্নঃ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40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r>
              <a:rPr lang="en-US" sz="4000" b="1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</a:t>
            </a:r>
            <a:endParaRPr lang="en-US" sz="16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894202"/>
              </p:ext>
            </p:extLst>
          </p:nvPr>
        </p:nvGraphicFramePr>
        <p:xfrm>
          <a:off x="257123" y="2021931"/>
          <a:ext cx="11839627" cy="13493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1777">
                  <a:extLst>
                    <a:ext uri="{9D8B030D-6E8A-4147-A177-3AD203B41FA5}">
                      <a16:colId xmlns:a16="http://schemas.microsoft.com/office/drawing/2014/main" val="27710296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54101621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170075256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640981807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953394719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486713603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966465858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755106357"/>
                    </a:ext>
                  </a:extLst>
                </a:gridCol>
              </a:tblGrid>
              <a:tr h="19165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শ্রেণি</a:t>
                      </a:r>
                      <a:r>
                        <a:rPr lang="en-US" sz="3600" baseline="0" dirty="0" err="1" smtClean="0"/>
                        <a:t>ব্যাপ্তি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15-19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20-24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25-29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30-34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35-39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40-44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45-49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006616"/>
                  </a:ext>
                </a:extLst>
              </a:tr>
              <a:tr h="70922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গণসংখ্যা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8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7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6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8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210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5094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77153458"/>
                  </p:ext>
                </p:extLst>
              </p:nvPr>
            </p:nvGraphicFramePr>
            <p:xfrm>
              <a:off x="1182406" y="992692"/>
              <a:ext cx="10312908" cy="5090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48259">
                      <a:extLst>
                        <a:ext uri="{9D8B030D-6E8A-4147-A177-3AD203B41FA5}">
                          <a16:colId xmlns:a16="http://schemas.microsoft.com/office/drawing/2014/main" val="2771029601"/>
                        </a:ext>
                      </a:extLst>
                    </a:gridCol>
                    <a:gridCol w="1739306">
                      <a:extLst>
                        <a:ext uri="{9D8B030D-6E8A-4147-A177-3AD203B41FA5}">
                          <a16:colId xmlns:a16="http://schemas.microsoft.com/office/drawing/2014/main" val="1541016219"/>
                        </a:ext>
                      </a:extLst>
                    </a:gridCol>
                    <a:gridCol w="1453243">
                      <a:extLst>
                        <a:ext uri="{9D8B030D-6E8A-4147-A177-3AD203B41FA5}">
                          <a16:colId xmlns:a16="http://schemas.microsoft.com/office/drawing/2014/main" val="3170075256"/>
                        </a:ext>
                      </a:extLst>
                    </a:gridCol>
                    <a:gridCol w="1420586">
                      <a:extLst>
                        <a:ext uri="{9D8B030D-6E8A-4147-A177-3AD203B41FA5}">
                          <a16:colId xmlns:a16="http://schemas.microsoft.com/office/drawing/2014/main" val="2640981807"/>
                        </a:ext>
                      </a:extLst>
                    </a:gridCol>
                    <a:gridCol w="3951514">
                      <a:extLst>
                        <a:ext uri="{9D8B030D-6E8A-4147-A177-3AD203B41FA5}">
                          <a16:colId xmlns:a16="http://schemas.microsoft.com/office/drawing/2014/main" val="3953394719"/>
                        </a:ext>
                      </a:extLst>
                    </a:gridCol>
                  </a:tblGrid>
                  <a:tr h="26027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 smtClean="0"/>
                            <a:t>শ্রেণি</a:t>
                          </a:r>
                          <a:r>
                            <a:rPr lang="en-US" sz="2400" baseline="0" dirty="0" err="1" smtClean="0"/>
                            <a:t>ব্যাপ্তি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/>
                            <a:t>গণসংখ্যা</a:t>
                          </a:r>
                          <a:r>
                            <a:rPr lang="en-US" sz="2800" dirty="0" smtClean="0"/>
                            <a:t> fi</a:t>
                          </a:r>
                          <a:r>
                            <a:rPr lang="en-US" sz="2800" baseline="0" dirty="0" smtClean="0"/>
                            <a:t>         </a:t>
                          </a:r>
                          <a:endParaRPr lang="en-US" sz="28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মধ্যবিন্দুXi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/>
                            <a:t>বিচ্যুতি</a:t>
                          </a:r>
                          <a:r>
                            <a:rPr lang="en-US" sz="2800" dirty="0" smtClean="0"/>
                            <a:t> </a:t>
                          </a:r>
                          <a:r>
                            <a:rPr lang="en-US" sz="2800" dirty="0" err="1" smtClean="0"/>
                            <a:t>Ui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/>
                            <a:t>গণসংখ্যা</a:t>
                          </a:r>
                          <a:r>
                            <a:rPr lang="en-US" sz="2800" dirty="0" smtClean="0"/>
                            <a:t> </a:t>
                          </a:r>
                          <a:r>
                            <a:rPr lang="en-US" sz="2800" dirty="0" smtClean="0">
                              <a:sym typeface="Symbol" panose="05050102010706020507" pitchFamily="18" charset="2"/>
                            </a:rPr>
                            <a:t></a:t>
                          </a:r>
                          <a:r>
                            <a:rPr lang="en-US" sz="2800" dirty="0" err="1" smtClean="0"/>
                            <a:t>বিচ্যুতি</a:t>
                          </a:r>
                          <a:endParaRPr lang="en-US" sz="2800" dirty="0" smtClean="0"/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/>
                            <a:t>(</a:t>
                          </a:r>
                          <a:r>
                            <a:rPr lang="en-US" sz="2800" dirty="0" err="1" smtClean="0"/>
                            <a:t>fiUi</a:t>
                          </a:r>
                          <a:r>
                            <a:rPr lang="en-US" sz="2800" dirty="0" smtClean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400661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15-19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321038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20-24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1878881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25-29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5332629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30-34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13638297"/>
                      </a:ext>
                    </a:extLst>
                  </a:tr>
                  <a:tr h="45548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35-39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0834498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40-44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4640582"/>
                      </a:ext>
                    </a:extLst>
                  </a:tr>
                  <a:tr h="45548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45-49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9266824"/>
                      </a:ext>
                    </a:extLst>
                  </a:tr>
                  <a:tr h="45548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 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𝑓𝑖𝑈𝑖</m:t>
                                  </m:r>
                                </m:e>
                              </m:nary>
                            </m:oMath>
                          </a14:m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= 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310332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77153458"/>
                  </p:ext>
                </p:extLst>
              </p:nvPr>
            </p:nvGraphicFramePr>
            <p:xfrm>
              <a:off x="1182406" y="992692"/>
              <a:ext cx="10312908" cy="5090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48259">
                      <a:extLst>
                        <a:ext uri="{9D8B030D-6E8A-4147-A177-3AD203B41FA5}">
                          <a16:colId xmlns:a16="http://schemas.microsoft.com/office/drawing/2014/main" val="2771029601"/>
                        </a:ext>
                      </a:extLst>
                    </a:gridCol>
                    <a:gridCol w="1739306">
                      <a:extLst>
                        <a:ext uri="{9D8B030D-6E8A-4147-A177-3AD203B41FA5}">
                          <a16:colId xmlns:a16="http://schemas.microsoft.com/office/drawing/2014/main" val="1541016219"/>
                        </a:ext>
                      </a:extLst>
                    </a:gridCol>
                    <a:gridCol w="1453243">
                      <a:extLst>
                        <a:ext uri="{9D8B030D-6E8A-4147-A177-3AD203B41FA5}">
                          <a16:colId xmlns:a16="http://schemas.microsoft.com/office/drawing/2014/main" val="3170075256"/>
                        </a:ext>
                      </a:extLst>
                    </a:gridCol>
                    <a:gridCol w="1420586">
                      <a:extLst>
                        <a:ext uri="{9D8B030D-6E8A-4147-A177-3AD203B41FA5}">
                          <a16:colId xmlns:a16="http://schemas.microsoft.com/office/drawing/2014/main" val="2640981807"/>
                        </a:ext>
                      </a:extLst>
                    </a:gridCol>
                    <a:gridCol w="3951514">
                      <a:extLst>
                        <a:ext uri="{9D8B030D-6E8A-4147-A177-3AD203B41FA5}">
                          <a16:colId xmlns:a16="http://schemas.microsoft.com/office/drawing/2014/main" val="3953394719"/>
                        </a:ext>
                      </a:extLst>
                    </a:gridCol>
                  </a:tblGrid>
                  <a:tr h="9448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 smtClean="0"/>
                            <a:t>শ্রেণি</a:t>
                          </a:r>
                          <a:r>
                            <a:rPr lang="en-US" sz="2400" baseline="0" dirty="0" err="1" smtClean="0"/>
                            <a:t>ব্যাপ্তি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/>
                            <a:t>গণসংখ্যা</a:t>
                          </a:r>
                          <a:r>
                            <a:rPr lang="en-US" sz="2800" dirty="0" smtClean="0"/>
                            <a:t> fi</a:t>
                          </a:r>
                          <a:r>
                            <a:rPr lang="en-US" sz="2800" baseline="0" dirty="0" smtClean="0"/>
                            <a:t>         </a:t>
                          </a:r>
                          <a:endParaRPr lang="en-US" sz="28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>
                              <a:latin typeface="Nirmala UI" panose="020B0502040204020203" pitchFamily="34" charset="0"/>
                              <a:ea typeface="Nirmala UI" panose="020B0502040204020203" pitchFamily="34" charset="0"/>
                              <a:cs typeface="Nirmala UI" panose="020B0502040204020203" pitchFamily="34" charset="0"/>
                            </a:rPr>
                            <a:t>মধ্যবিন্দুXi</a:t>
                          </a:r>
                          <a:endParaRPr lang="en-US" sz="2800" dirty="0">
                            <a:latin typeface="Nirmala UI" panose="020B0502040204020203" pitchFamily="34" charset="0"/>
                            <a:ea typeface="Nirmala UI" panose="020B0502040204020203" pitchFamily="34" charset="0"/>
                            <a:cs typeface="Nirmala UI" panose="020B0502040204020203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err="1" smtClean="0"/>
                            <a:t>বিচ্যুতি</a:t>
                          </a:r>
                          <a:r>
                            <a:rPr lang="en-US" sz="2800" dirty="0" smtClean="0"/>
                            <a:t> </a:t>
                          </a:r>
                          <a:r>
                            <a:rPr lang="en-US" sz="2800" dirty="0" err="1" smtClean="0"/>
                            <a:t>Ui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/>
                            <a:t>গণসংখ্যা</a:t>
                          </a:r>
                          <a:r>
                            <a:rPr lang="en-US" sz="2800" dirty="0" smtClean="0"/>
                            <a:t> </a:t>
                          </a:r>
                          <a:r>
                            <a:rPr lang="en-US" sz="2800" dirty="0" smtClean="0">
                              <a:sym typeface="Symbol" panose="05050102010706020507" pitchFamily="18" charset="2"/>
                            </a:rPr>
                            <a:t></a:t>
                          </a:r>
                          <a:r>
                            <a:rPr lang="en-US" sz="2800" dirty="0" err="1" smtClean="0"/>
                            <a:t>বিচ্যুতি</a:t>
                          </a:r>
                          <a:endParaRPr lang="en-US" sz="2800" dirty="0" smtClean="0"/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/>
                            <a:t>(</a:t>
                          </a:r>
                          <a:r>
                            <a:rPr lang="en-US" sz="2800" dirty="0" err="1" smtClean="0"/>
                            <a:t>fiUi</a:t>
                          </a:r>
                          <a:r>
                            <a:rPr lang="en-US" sz="2800" dirty="0" smtClean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54006616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15-19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83210382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20-24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18788813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25-29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53326297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30-34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13638297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35-39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08344988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40-44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04640582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45-49</a:t>
                          </a: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9266824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 =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61017" t="-897647" r="-308" b="-32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3310332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/>
          <p:cNvSpPr txBox="1"/>
          <p:nvPr/>
        </p:nvSpPr>
        <p:spPr>
          <a:xfrm>
            <a:off x="3234688" y="69362"/>
            <a:ext cx="5891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5400" b="1" dirty="0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5400" b="1" dirty="0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2400" b="1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51667" y="1916022"/>
            <a:ext cx="6824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17</a:t>
            </a:r>
          </a:p>
        </p:txBody>
      </p:sp>
      <p:sp>
        <p:nvSpPr>
          <p:cNvPr id="3" name="Rectangle 2"/>
          <p:cNvSpPr/>
          <p:nvPr/>
        </p:nvSpPr>
        <p:spPr>
          <a:xfrm>
            <a:off x="5137239" y="2470020"/>
            <a:ext cx="572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5124557" y="2930532"/>
            <a:ext cx="572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27</a:t>
            </a:r>
          </a:p>
        </p:txBody>
      </p:sp>
      <p:sp>
        <p:nvSpPr>
          <p:cNvPr id="6" name="Rectangle 5"/>
          <p:cNvSpPr/>
          <p:nvPr/>
        </p:nvSpPr>
        <p:spPr>
          <a:xfrm>
            <a:off x="5137239" y="3480622"/>
            <a:ext cx="572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32</a:t>
            </a:r>
          </a:p>
        </p:txBody>
      </p:sp>
      <p:sp>
        <p:nvSpPr>
          <p:cNvPr id="7" name="Rectangle 6"/>
          <p:cNvSpPr/>
          <p:nvPr/>
        </p:nvSpPr>
        <p:spPr>
          <a:xfrm>
            <a:off x="5137238" y="3998284"/>
            <a:ext cx="572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37</a:t>
            </a:r>
          </a:p>
        </p:txBody>
      </p:sp>
      <p:sp>
        <p:nvSpPr>
          <p:cNvPr id="8" name="Rectangle 7"/>
          <p:cNvSpPr/>
          <p:nvPr/>
        </p:nvSpPr>
        <p:spPr>
          <a:xfrm>
            <a:off x="5124556" y="4470902"/>
            <a:ext cx="572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42</a:t>
            </a:r>
          </a:p>
        </p:txBody>
      </p:sp>
      <p:sp>
        <p:nvSpPr>
          <p:cNvPr id="9" name="Rectangle 8"/>
          <p:cNvSpPr/>
          <p:nvPr/>
        </p:nvSpPr>
        <p:spPr>
          <a:xfrm>
            <a:off x="5111874" y="4943520"/>
            <a:ext cx="572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47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42016" y="5559632"/>
            <a:ext cx="5725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48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49085" y="3495456"/>
            <a:ext cx="378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35013" y="2959442"/>
            <a:ext cx="522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35013" y="2452734"/>
            <a:ext cx="522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35013" y="1916766"/>
            <a:ext cx="522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96170" y="3990626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58070" y="454187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58070" y="5048578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682366" y="1946800"/>
            <a:ext cx="7168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-15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682366" y="2439242"/>
            <a:ext cx="7168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-16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876330" y="2959442"/>
            <a:ext cx="522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-7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028765" y="3467406"/>
            <a:ext cx="378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0</a:t>
            </a:r>
            <a:endParaRPr lang="en-US" sz="2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581377" y="4060992"/>
            <a:ext cx="817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+12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775340" y="4586185"/>
            <a:ext cx="623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589542" y="5016312"/>
            <a:ext cx="817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+24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833048" y="5549582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+</a:t>
            </a:r>
            <a:r>
              <a:rPr lang="en-US" sz="28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38366" y="5948613"/>
            <a:ext cx="31470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অনুমিত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2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en-US" sz="40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a=  </a:t>
            </a:r>
            <a:endParaRPr lang="en-US" sz="28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8" name="Arc 27"/>
          <p:cNvSpPr/>
          <p:nvPr/>
        </p:nvSpPr>
        <p:spPr>
          <a:xfrm>
            <a:off x="4067830" y="1364004"/>
            <a:ext cx="3255148" cy="1267661"/>
          </a:xfrm>
          <a:prstGeom prst="arc">
            <a:avLst>
              <a:gd name="adj1" fmla="val 10346517"/>
              <a:gd name="adj2" fmla="val 424542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7182234" y="1604784"/>
            <a:ext cx="2472112" cy="68221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7761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07709 0.37454 " pathEditMode="relative" rAng="0" ptsTypes="AA">
                                      <p:cBhvr>
                                        <p:cTn id="20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54" y="1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6" grpId="1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4688" y="69362"/>
            <a:ext cx="5891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5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5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24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112474" y="992692"/>
                <a:ext cx="4946419" cy="1270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bar>
                      <m:r>
                        <a:rPr lang="en-US" sz="4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474" y="992692"/>
                <a:ext cx="4946419" cy="12701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68665" y="1382886"/>
            <a:ext cx="31438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সংক্ষিপ্ত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গড়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16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65617" y="2626581"/>
                <a:ext cx="2933880" cy="8746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32+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48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4000" dirty="0" smtClean="0"/>
                  <a:t>5</a:t>
                </a:r>
                <a:endParaRPr lang="en-US" sz="4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617" y="2626581"/>
                <a:ext cx="2933880" cy="874663"/>
              </a:xfrm>
              <a:prstGeom prst="rect">
                <a:avLst/>
              </a:prstGeom>
              <a:blipFill>
                <a:blip r:embed="rId3"/>
                <a:stretch>
                  <a:fillRect t="-2797" r="-9356" b="-20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765617" y="3743090"/>
                <a:ext cx="2387064" cy="11564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32+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</m:den>
                      </m:f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617" y="3743090"/>
                <a:ext cx="2387064" cy="11564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65617" y="5141406"/>
                <a:ext cx="327814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32+</m:t>
                    </m:r>
                  </m:oMath>
                </a14:m>
                <a:r>
                  <a:rPr lang="en-US" sz="4000" dirty="0" smtClean="0"/>
                  <a:t>.208333</a:t>
                </a:r>
                <a:endParaRPr lang="en-US" sz="4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617" y="5141406"/>
                <a:ext cx="3278141" cy="615553"/>
              </a:xfrm>
              <a:prstGeom prst="rect">
                <a:avLst/>
              </a:prstGeom>
              <a:blipFill>
                <a:blip r:embed="rId5"/>
                <a:stretch>
                  <a:fillRect t="-24752" r="-7993" b="-49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58098" y="5753870"/>
                <a:ext cx="278101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32</m:t>
                    </m:r>
                  </m:oMath>
                </a14:m>
                <a:r>
                  <a:rPr lang="en-US" sz="4000" dirty="0" smtClean="0"/>
                  <a:t>.208333</a:t>
                </a:r>
                <a:endParaRPr lang="en-US" sz="40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8098" y="5753870"/>
                <a:ext cx="2781018" cy="615553"/>
              </a:xfrm>
              <a:prstGeom prst="rect">
                <a:avLst/>
              </a:prstGeom>
              <a:blipFill>
                <a:blip r:embed="rId6"/>
                <a:stretch>
                  <a:fillRect t="-25743" r="-9868" b="-48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11064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44929" y="947057"/>
            <a:ext cx="11756571" cy="15185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ysClr val="windowText" lastClr="000000"/>
                </a:solidFill>
              </a:rPr>
              <a:t>এই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ক্লাসটির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ভিডিও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পেতে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ভিজিট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</a:rPr>
              <a:t>করুন</a:t>
            </a:r>
            <a:endParaRPr lang="en-US" sz="28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US" sz="6000" b="1" dirty="0">
                <a:solidFill>
                  <a:srgbClr val="0070C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2"/>
              </a:rPr>
              <a:t>https://youtu.be/sl4eF_9XZG0</a:t>
            </a:r>
            <a:endParaRPr lang="en-US" sz="6000" b="1" dirty="0" smtClean="0">
              <a:solidFill>
                <a:srgbClr val="0070C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35429" y="3380014"/>
            <a:ext cx="11756571" cy="15185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অবিন্যস্ত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উপাত্তের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মধ্যক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endParaRPr lang="en-US" sz="4400" b="1" dirty="0" smtClean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৫ম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আমন্ত্রণ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রইল</a:t>
            </a:r>
            <a:endParaRPr lang="en-US" sz="5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32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2431</TotalTime>
  <Words>165</Words>
  <Application>Microsoft Office PowerPoint</Application>
  <PresentationFormat>Widescreen</PresentationFormat>
  <Paragraphs>88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Cambria Math</vt:lpstr>
      <vt:lpstr>Nirmala UI</vt:lpstr>
      <vt:lpstr>SutonnyMJ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270</cp:revision>
  <dcterms:created xsi:type="dcterms:W3CDTF">2025-03-04T09:19:24Z</dcterms:created>
  <dcterms:modified xsi:type="dcterms:W3CDTF">2026-05-31T08:12:00Z</dcterms:modified>
</cp:coreProperties>
</file>