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73" r:id="rId2"/>
    <p:sldId id="274" r:id="rId3"/>
    <p:sldId id="275" r:id="rId4"/>
    <p:sldId id="294" r:id="rId5"/>
    <p:sldId id="320" r:id="rId6"/>
    <p:sldId id="277" r:id="rId7"/>
    <p:sldId id="295" r:id="rId8"/>
    <p:sldId id="296" r:id="rId9"/>
    <p:sldId id="321" r:id="rId10"/>
    <p:sldId id="322" r:id="rId11"/>
    <p:sldId id="323" r:id="rId12"/>
    <p:sldId id="298" r:id="rId13"/>
    <p:sldId id="299" r:id="rId14"/>
    <p:sldId id="315" r:id="rId15"/>
    <p:sldId id="327" r:id="rId16"/>
    <p:sldId id="311" r:id="rId17"/>
    <p:sldId id="326" r:id="rId18"/>
    <p:sldId id="328" r:id="rId19"/>
    <p:sldId id="329" r:id="rId20"/>
    <p:sldId id="330" r:id="rId21"/>
    <p:sldId id="305" r:id="rId22"/>
    <p:sldId id="331" r:id="rId23"/>
    <p:sldId id="332" r:id="rId24"/>
    <p:sldId id="306" r:id="rId25"/>
    <p:sldId id="307" r:id="rId26"/>
    <p:sldId id="308" r:id="rId27"/>
    <p:sldId id="312" r:id="rId28"/>
    <p:sldId id="319" r:id="rId29"/>
    <p:sldId id="309" r:id="rId30"/>
    <p:sldId id="313" r:id="rId3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FF"/>
    <a:srgbClr val="8813AD"/>
    <a:srgbClr val="FF0000"/>
    <a:srgbClr val="996600"/>
    <a:srgbClr val="24A87C"/>
    <a:srgbClr val="990033"/>
    <a:srgbClr val="0B2F26"/>
    <a:srgbClr val="FFCB2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8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A79FA-8C96-418E-B1F9-EF9AA18D78E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21E0C9-5475-4AD5-A89B-1A1DAC39404E}">
      <dgm:prSet phldrT="[Text]"/>
      <dgm:spPr>
        <a:solidFill>
          <a:srgbClr val="996600"/>
        </a:solidFill>
      </dgm:spPr>
      <dgm:t>
        <a:bodyPr/>
        <a:lstStyle/>
        <a:p>
          <a:r>
            <a:rPr lang="bn-BD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উদ্ভিদ</a:t>
          </a:r>
          <a:endParaRPr lang="en-US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22A1711E-0406-4367-93A3-D4F59F3A7FE5}" type="parTrans" cxnId="{ECD1C2BE-834E-405D-A911-3EEA3851E741}">
      <dgm:prSet/>
      <dgm:spPr/>
      <dgm:t>
        <a:bodyPr/>
        <a:lstStyle/>
        <a:p>
          <a:endParaRPr lang="en-US"/>
        </a:p>
      </dgm:t>
    </dgm:pt>
    <dgm:pt modelId="{D4FE4D92-3954-440A-9044-13243503D8E8}" type="sibTrans" cxnId="{ECD1C2BE-834E-405D-A911-3EEA3851E741}">
      <dgm:prSet/>
      <dgm:spPr/>
      <dgm:t>
        <a:bodyPr/>
        <a:lstStyle/>
        <a:p>
          <a:endParaRPr lang="en-US"/>
        </a:p>
      </dgm:t>
    </dgm:pt>
    <dgm:pt modelId="{5AE1A770-514E-467A-B651-6644199018A7}">
      <dgm:prSet phldrT="[Text]"/>
      <dgm:spPr>
        <a:solidFill>
          <a:srgbClr val="FF00FF"/>
        </a:solidFill>
        <a:ln w="38100">
          <a:solidFill>
            <a:srgbClr val="0033CC"/>
          </a:solidFill>
        </a:ln>
      </dgm:spPr>
      <dgm:t>
        <a:bodyPr/>
        <a:lstStyle/>
        <a:p>
          <a:r>
            <a:rPr lang="bn-BD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বিরুৎ</a:t>
          </a:r>
          <a:endParaRPr 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84F3B228-002B-4A21-852A-79D554FEEB71}" type="parTrans" cxnId="{6F02956C-554A-477B-A0D5-E3A783A11FD3}">
      <dgm:prSet/>
      <dgm:spPr>
        <a:solidFill>
          <a:srgbClr val="0033CC"/>
        </a:solidFill>
      </dgm:spPr>
      <dgm:t>
        <a:bodyPr/>
        <a:lstStyle/>
        <a:p>
          <a:endParaRPr lang="en-US"/>
        </a:p>
      </dgm:t>
    </dgm:pt>
    <dgm:pt modelId="{4DBC825D-F9E2-4E40-A90C-D3B6BA335B29}" type="sibTrans" cxnId="{6F02956C-554A-477B-A0D5-E3A783A11FD3}">
      <dgm:prSet/>
      <dgm:spPr/>
      <dgm:t>
        <a:bodyPr/>
        <a:lstStyle/>
        <a:p>
          <a:endParaRPr lang="en-US"/>
        </a:p>
      </dgm:t>
    </dgm:pt>
    <dgm:pt modelId="{E7056A78-96B8-4307-BC24-296C74E7F4A3}">
      <dgm:prSet phldrT="[Text]"/>
      <dgm:spPr>
        <a:solidFill>
          <a:srgbClr val="FF0000"/>
        </a:solidFill>
        <a:ln w="38100">
          <a:solidFill>
            <a:srgbClr val="0033CC"/>
          </a:solidFill>
        </a:ln>
      </dgm:spPr>
      <dgm:t>
        <a:bodyPr/>
        <a:lstStyle/>
        <a:p>
          <a:r>
            <a:rPr lang="bn-BD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গুল্ম</a:t>
          </a:r>
          <a:endParaRPr 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46B571E9-BDB3-4C06-9263-5B0D223622CF}" type="parTrans" cxnId="{A558B3A3-3D65-461B-84DC-22D5EA5799FE}">
      <dgm:prSet/>
      <dgm:spPr>
        <a:solidFill>
          <a:srgbClr val="0033CC"/>
        </a:solidFill>
      </dgm:spPr>
      <dgm:t>
        <a:bodyPr/>
        <a:lstStyle/>
        <a:p>
          <a:endParaRPr lang="en-US"/>
        </a:p>
      </dgm:t>
    </dgm:pt>
    <dgm:pt modelId="{6DC37600-8C35-4C77-99C9-40FEAAA38B1F}" type="sibTrans" cxnId="{A558B3A3-3D65-461B-84DC-22D5EA5799FE}">
      <dgm:prSet/>
      <dgm:spPr/>
      <dgm:t>
        <a:bodyPr/>
        <a:lstStyle/>
        <a:p>
          <a:endParaRPr lang="en-US"/>
        </a:p>
      </dgm:t>
    </dgm:pt>
    <dgm:pt modelId="{8644528D-A79E-4D69-B182-B0D7A2DAFB9C}">
      <dgm:prSet phldrT="[Text]"/>
      <dgm:spPr>
        <a:solidFill>
          <a:srgbClr val="0070C0"/>
        </a:solidFill>
        <a:ln w="38100">
          <a:solidFill>
            <a:srgbClr val="FFFF00"/>
          </a:solidFill>
        </a:ln>
      </dgm:spPr>
      <dgm:t>
        <a:bodyPr/>
        <a:lstStyle/>
        <a:p>
          <a:r>
            <a:rPr lang="bn-BD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বৃক্ষ</a:t>
          </a:r>
          <a:endParaRPr lang="en-US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9EFE607F-207E-4F04-8B2D-DCD48458ACD6}" type="parTrans" cxnId="{C27B9768-F082-4045-A686-EE7E9ACA7565}">
      <dgm:prSet/>
      <dgm:spPr>
        <a:solidFill>
          <a:srgbClr val="0033CC"/>
        </a:solidFill>
      </dgm:spPr>
      <dgm:t>
        <a:bodyPr/>
        <a:lstStyle/>
        <a:p>
          <a:endParaRPr lang="en-US"/>
        </a:p>
      </dgm:t>
    </dgm:pt>
    <dgm:pt modelId="{D909E2C6-23C5-4ED6-BB0D-25B8C8FAD5AC}" type="sibTrans" cxnId="{C27B9768-F082-4045-A686-EE7E9ACA7565}">
      <dgm:prSet/>
      <dgm:spPr/>
      <dgm:t>
        <a:bodyPr/>
        <a:lstStyle/>
        <a:p>
          <a:endParaRPr lang="en-US"/>
        </a:p>
      </dgm:t>
    </dgm:pt>
    <dgm:pt modelId="{4070EBD6-0952-437C-AAAE-39598F29AC91}" type="pres">
      <dgm:prSet presAssocID="{685A79FA-8C96-418E-B1F9-EF9AA18D78E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2383A03-E72E-40DE-8EC8-229DE0174C23}" type="pres">
      <dgm:prSet presAssocID="{E021E0C9-5475-4AD5-A89B-1A1DAC39404E}" presName="centerShape" presStyleLbl="node0" presStyleIdx="0" presStyleCnt="1"/>
      <dgm:spPr/>
    </dgm:pt>
    <dgm:pt modelId="{28097F68-12D1-40B1-90D7-FD4837576B61}" type="pres">
      <dgm:prSet presAssocID="{84F3B228-002B-4A21-852A-79D554FEEB71}" presName="parTrans" presStyleLbl="bgSibTrans2D1" presStyleIdx="0" presStyleCnt="3" custLinFactNeighborX="8668" custLinFactNeighborY="11472"/>
      <dgm:spPr/>
    </dgm:pt>
    <dgm:pt modelId="{BB1D957C-6A0C-4B6F-B468-AD3EA589C896}" type="pres">
      <dgm:prSet presAssocID="{5AE1A770-514E-467A-B651-6644199018A7}" presName="node" presStyleLbl="node1" presStyleIdx="0" presStyleCnt="3" custRadScaleRad="123836" custRadScaleInc="1807">
        <dgm:presLayoutVars>
          <dgm:bulletEnabled val="1"/>
        </dgm:presLayoutVars>
      </dgm:prSet>
      <dgm:spPr/>
    </dgm:pt>
    <dgm:pt modelId="{5C19AC4F-1643-444E-B08F-6E376C6E1C22}" type="pres">
      <dgm:prSet presAssocID="{46B571E9-BDB3-4C06-9263-5B0D223622CF}" presName="parTrans" presStyleLbl="bgSibTrans2D1" presStyleIdx="1" presStyleCnt="3" custLinFactNeighborY="31548"/>
      <dgm:spPr/>
    </dgm:pt>
    <dgm:pt modelId="{574482D4-B13B-400E-A8AA-C3F3E9A8722F}" type="pres">
      <dgm:prSet presAssocID="{E7056A78-96B8-4307-BC24-296C74E7F4A3}" presName="node" presStyleLbl="node1" presStyleIdx="1" presStyleCnt="3">
        <dgm:presLayoutVars>
          <dgm:bulletEnabled val="1"/>
        </dgm:presLayoutVars>
      </dgm:prSet>
      <dgm:spPr/>
    </dgm:pt>
    <dgm:pt modelId="{5BB11FFA-CF9E-40C5-B207-3AE833F9EB03}" type="pres">
      <dgm:prSet presAssocID="{9EFE607F-207E-4F04-8B2D-DCD48458ACD6}" presName="parTrans" presStyleLbl="bgSibTrans2D1" presStyleIdx="2" presStyleCnt="3" custLinFactNeighborX="-8697" custLinFactNeighborY="14341"/>
      <dgm:spPr/>
    </dgm:pt>
    <dgm:pt modelId="{C88DFD73-C18E-433F-B662-E346D666A21C}" type="pres">
      <dgm:prSet presAssocID="{8644528D-A79E-4D69-B182-B0D7A2DAFB9C}" presName="node" presStyleLbl="node1" presStyleIdx="2" presStyleCnt="3">
        <dgm:presLayoutVars>
          <dgm:bulletEnabled val="1"/>
        </dgm:presLayoutVars>
      </dgm:prSet>
      <dgm:spPr/>
    </dgm:pt>
  </dgm:ptLst>
  <dgm:cxnLst>
    <dgm:cxn modelId="{BF619307-069C-4199-84EF-DF4D7D9D1DB0}" type="presOf" srcId="{9EFE607F-207E-4F04-8B2D-DCD48458ACD6}" destId="{5BB11FFA-CF9E-40C5-B207-3AE833F9EB03}" srcOrd="0" destOrd="0" presId="urn:microsoft.com/office/officeart/2005/8/layout/radial4"/>
    <dgm:cxn modelId="{60577B26-15B5-4C0C-A61C-1FB18CE3594B}" type="presOf" srcId="{84F3B228-002B-4A21-852A-79D554FEEB71}" destId="{28097F68-12D1-40B1-90D7-FD4837576B61}" srcOrd="0" destOrd="0" presId="urn:microsoft.com/office/officeart/2005/8/layout/radial4"/>
    <dgm:cxn modelId="{C5BCBE34-F036-49FC-B910-4D39527EA171}" type="presOf" srcId="{46B571E9-BDB3-4C06-9263-5B0D223622CF}" destId="{5C19AC4F-1643-444E-B08F-6E376C6E1C22}" srcOrd="0" destOrd="0" presId="urn:microsoft.com/office/officeart/2005/8/layout/radial4"/>
    <dgm:cxn modelId="{38658F62-C6CD-44DA-BFF8-C622FE63741A}" type="presOf" srcId="{685A79FA-8C96-418E-B1F9-EF9AA18D78EA}" destId="{4070EBD6-0952-437C-AAAE-39598F29AC91}" srcOrd="0" destOrd="0" presId="urn:microsoft.com/office/officeart/2005/8/layout/radial4"/>
    <dgm:cxn modelId="{C27B9768-F082-4045-A686-EE7E9ACA7565}" srcId="{E021E0C9-5475-4AD5-A89B-1A1DAC39404E}" destId="{8644528D-A79E-4D69-B182-B0D7A2DAFB9C}" srcOrd="2" destOrd="0" parTransId="{9EFE607F-207E-4F04-8B2D-DCD48458ACD6}" sibTransId="{D909E2C6-23C5-4ED6-BB0D-25B8C8FAD5AC}"/>
    <dgm:cxn modelId="{6F02956C-554A-477B-A0D5-E3A783A11FD3}" srcId="{E021E0C9-5475-4AD5-A89B-1A1DAC39404E}" destId="{5AE1A770-514E-467A-B651-6644199018A7}" srcOrd="0" destOrd="0" parTransId="{84F3B228-002B-4A21-852A-79D554FEEB71}" sibTransId="{4DBC825D-F9E2-4E40-A90C-D3B6BA335B29}"/>
    <dgm:cxn modelId="{FB22B99F-6816-4177-A6BF-6A0509793F50}" type="presOf" srcId="{8644528D-A79E-4D69-B182-B0D7A2DAFB9C}" destId="{C88DFD73-C18E-433F-B662-E346D666A21C}" srcOrd="0" destOrd="0" presId="urn:microsoft.com/office/officeart/2005/8/layout/radial4"/>
    <dgm:cxn modelId="{B59A50A0-65E0-4E5F-A6E0-6C183835DE18}" type="presOf" srcId="{5AE1A770-514E-467A-B651-6644199018A7}" destId="{BB1D957C-6A0C-4B6F-B468-AD3EA589C896}" srcOrd="0" destOrd="0" presId="urn:microsoft.com/office/officeart/2005/8/layout/radial4"/>
    <dgm:cxn modelId="{A558B3A3-3D65-461B-84DC-22D5EA5799FE}" srcId="{E021E0C9-5475-4AD5-A89B-1A1DAC39404E}" destId="{E7056A78-96B8-4307-BC24-296C74E7F4A3}" srcOrd="1" destOrd="0" parTransId="{46B571E9-BDB3-4C06-9263-5B0D223622CF}" sibTransId="{6DC37600-8C35-4C77-99C9-40FEAAA38B1F}"/>
    <dgm:cxn modelId="{ECD1C2BE-834E-405D-A911-3EEA3851E741}" srcId="{685A79FA-8C96-418E-B1F9-EF9AA18D78EA}" destId="{E021E0C9-5475-4AD5-A89B-1A1DAC39404E}" srcOrd="0" destOrd="0" parTransId="{22A1711E-0406-4367-93A3-D4F59F3A7FE5}" sibTransId="{D4FE4D92-3954-440A-9044-13243503D8E8}"/>
    <dgm:cxn modelId="{D836CFD7-30E8-4A65-9D03-0D6347C6BB95}" type="presOf" srcId="{E7056A78-96B8-4307-BC24-296C74E7F4A3}" destId="{574482D4-B13B-400E-A8AA-C3F3E9A8722F}" srcOrd="0" destOrd="0" presId="urn:microsoft.com/office/officeart/2005/8/layout/radial4"/>
    <dgm:cxn modelId="{EE782CEC-AF0A-428C-94E4-D4496ACDAC4E}" type="presOf" srcId="{E021E0C9-5475-4AD5-A89B-1A1DAC39404E}" destId="{F2383A03-E72E-40DE-8EC8-229DE0174C23}" srcOrd="0" destOrd="0" presId="urn:microsoft.com/office/officeart/2005/8/layout/radial4"/>
    <dgm:cxn modelId="{9F0AB7FD-30BC-4785-9D86-C08CE20067BA}" type="presParOf" srcId="{4070EBD6-0952-437C-AAAE-39598F29AC91}" destId="{F2383A03-E72E-40DE-8EC8-229DE0174C23}" srcOrd="0" destOrd="0" presId="urn:microsoft.com/office/officeart/2005/8/layout/radial4"/>
    <dgm:cxn modelId="{AABCB901-43F8-4300-BC32-C4B3D6D8057D}" type="presParOf" srcId="{4070EBD6-0952-437C-AAAE-39598F29AC91}" destId="{28097F68-12D1-40B1-90D7-FD4837576B61}" srcOrd="1" destOrd="0" presId="urn:microsoft.com/office/officeart/2005/8/layout/radial4"/>
    <dgm:cxn modelId="{01D143B0-7A12-4AA4-9303-067518B1B2B9}" type="presParOf" srcId="{4070EBD6-0952-437C-AAAE-39598F29AC91}" destId="{BB1D957C-6A0C-4B6F-B468-AD3EA589C896}" srcOrd="2" destOrd="0" presId="urn:microsoft.com/office/officeart/2005/8/layout/radial4"/>
    <dgm:cxn modelId="{3552CE1D-3E03-4ED8-9858-9EF2B82DBB42}" type="presParOf" srcId="{4070EBD6-0952-437C-AAAE-39598F29AC91}" destId="{5C19AC4F-1643-444E-B08F-6E376C6E1C22}" srcOrd="3" destOrd="0" presId="urn:microsoft.com/office/officeart/2005/8/layout/radial4"/>
    <dgm:cxn modelId="{3FDF0B1D-60A5-446A-BB74-FBC632977C0D}" type="presParOf" srcId="{4070EBD6-0952-437C-AAAE-39598F29AC91}" destId="{574482D4-B13B-400E-A8AA-C3F3E9A8722F}" srcOrd="4" destOrd="0" presId="urn:microsoft.com/office/officeart/2005/8/layout/radial4"/>
    <dgm:cxn modelId="{49EAEA25-ACE0-4641-BA53-13D1902DB53C}" type="presParOf" srcId="{4070EBD6-0952-437C-AAAE-39598F29AC91}" destId="{5BB11FFA-CF9E-40C5-B207-3AE833F9EB03}" srcOrd="5" destOrd="0" presId="urn:microsoft.com/office/officeart/2005/8/layout/radial4"/>
    <dgm:cxn modelId="{07430F31-A9BB-4250-9534-28F7F43A7FCD}" type="presParOf" srcId="{4070EBD6-0952-437C-AAAE-39598F29AC91}" destId="{C88DFD73-C18E-433F-B662-E346D666A21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83A03-E72E-40DE-8EC8-229DE0174C23}">
      <dsp:nvSpPr>
        <dsp:cNvPr id="0" name=""/>
        <dsp:cNvSpPr/>
      </dsp:nvSpPr>
      <dsp:spPr>
        <a:xfrm>
          <a:off x="2874010" y="3036805"/>
          <a:ext cx="2379980" cy="2379980"/>
        </a:xfrm>
        <a:prstGeom prst="ellipse">
          <a:avLst/>
        </a:prstGeom>
        <a:solidFill>
          <a:srgbClr val="99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উদ্ভিদ</a:t>
          </a:r>
          <a:endParaRPr lang="en-US" sz="6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3222550" y="3385345"/>
        <a:ext cx="1682900" cy="1682900"/>
      </dsp:txXfrm>
    </dsp:sp>
    <dsp:sp modelId="{28097F68-12D1-40B1-90D7-FD4837576B61}">
      <dsp:nvSpPr>
        <dsp:cNvPr id="0" name=""/>
        <dsp:cNvSpPr/>
      </dsp:nvSpPr>
      <dsp:spPr>
        <a:xfrm rot="13172553">
          <a:off x="1061954" y="2329961"/>
          <a:ext cx="2470297" cy="678294"/>
        </a:xfrm>
        <a:prstGeom prst="leftArrow">
          <a:avLst>
            <a:gd name="adj1" fmla="val 60000"/>
            <a:gd name="adj2" fmla="val 50000"/>
          </a:avLst>
        </a:prstGeom>
        <a:solidFill>
          <a:srgbClr val="0033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1D957C-6A0C-4B6F-B468-AD3EA589C896}">
      <dsp:nvSpPr>
        <dsp:cNvPr id="0" name=""/>
        <dsp:cNvSpPr/>
      </dsp:nvSpPr>
      <dsp:spPr>
        <a:xfrm>
          <a:off x="0" y="900543"/>
          <a:ext cx="2260981" cy="1808784"/>
        </a:xfrm>
        <a:prstGeom prst="roundRect">
          <a:avLst>
            <a:gd name="adj" fmla="val 10000"/>
          </a:avLst>
        </a:prstGeom>
        <a:solidFill>
          <a:srgbClr val="FF00FF"/>
        </a:solidFill>
        <a:ln w="38100" cap="flat" cmpd="sng" algn="ctr">
          <a:solidFill>
            <a:srgbClr val="0033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বিরুৎ</a:t>
          </a:r>
          <a:endParaRPr lang="en-US" sz="65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52977" y="953520"/>
        <a:ext cx="2155027" cy="1702830"/>
      </dsp:txXfrm>
    </dsp:sp>
    <dsp:sp modelId="{5C19AC4F-1643-444E-B08F-6E376C6E1C22}">
      <dsp:nvSpPr>
        <dsp:cNvPr id="0" name=""/>
        <dsp:cNvSpPr/>
      </dsp:nvSpPr>
      <dsp:spPr>
        <a:xfrm rot="16200000">
          <a:off x="3057324" y="1787791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rgbClr val="0033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482D4-B13B-400E-A8AA-C3F3E9A8722F}">
      <dsp:nvSpPr>
        <dsp:cNvPr id="0" name=""/>
        <dsp:cNvSpPr/>
      </dsp:nvSpPr>
      <dsp:spPr>
        <a:xfrm>
          <a:off x="2933509" y="1881"/>
          <a:ext cx="2260981" cy="1808784"/>
        </a:xfrm>
        <a:prstGeom prst="roundRect">
          <a:avLst>
            <a:gd name="adj" fmla="val 10000"/>
          </a:avLst>
        </a:prstGeom>
        <a:solidFill>
          <a:srgbClr val="FF0000"/>
        </a:solidFill>
        <a:ln w="38100" cap="flat" cmpd="sng" algn="ctr">
          <a:solidFill>
            <a:srgbClr val="0033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গুল্ম</a:t>
          </a:r>
          <a:endParaRPr lang="en-US" sz="65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2986486" y="54858"/>
        <a:ext cx="2155027" cy="1702830"/>
      </dsp:txXfrm>
    </dsp:sp>
    <dsp:sp modelId="{5BB11FFA-CF9E-40C5-B207-3AE833F9EB03}">
      <dsp:nvSpPr>
        <dsp:cNvPr id="0" name=""/>
        <dsp:cNvSpPr/>
      </dsp:nvSpPr>
      <dsp:spPr>
        <a:xfrm rot="19500000">
          <a:off x="4777613" y="2657755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rgbClr val="0033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DFD73-C18E-433F-B662-E346D666A21C}">
      <dsp:nvSpPr>
        <dsp:cNvPr id="0" name=""/>
        <dsp:cNvSpPr/>
      </dsp:nvSpPr>
      <dsp:spPr>
        <a:xfrm>
          <a:off x="5653520" y="1417830"/>
          <a:ext cx="2260981" cy="1808784"/>
        </a:xfrm>
        <a:prstGeom prst="roundRect">
          <a:avLst>
            <a:gd name="adj" fmla="val 10000"/>
          </a:avLst>
        </a:prstGeom>
        <a:solidFill>
          <a:srgbClr val="0070C0"/>
        </a:solidFill>
        <a:ln w="381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বৃক্ষ</a:t>
          </a:r>
          <a:endParaRPr lang="en-US" sz="6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5706497" y="1470807"/>
        <a:ext cx="2155027" cy="1702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3FAED-4329-4D53-AD9B-F66DFA957C8C}" type="datetimeFigureOut">
              <a:rPr lang="en-US" smtClean="0"/>
              <a:t>30-May-26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39151-9915-4B82-85D6-A0F51C3E1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2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39151-9915-4B82-85D6-A0F51C3E11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34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39151-9915-4B82-85D6-A0F51C3E11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1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39151-9915-4B82-85D6-A0F51C3E11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32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39151-9915-4B82-85D6-A0F51C3E11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85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39151-9915-4B82-85D6-A0F51C3E11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2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72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04BB8-97F4-41A2-83EA-DF684FA0D5E2}" type="datetimeFigureOut">
              <a:rPr lang="en-US" smtClean="0"/>
              <a:t>30-May-26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760C5-FAAC-407F-A31F-8BBA660C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04BB8-97F4-41A2-83EA-DF684FA0D5E2}" type="datetimeFigureOut">
              <a:rPr lang="en-US" smtClean="0"/>
              <a:t>30-May-26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760C5-FAAC-407F-A31F-8BBA660C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4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04BB8-97F4-41A2-83EA-DF684FA0D5E2}" type="datetimeFigureOut">
              <a:rPr lang="en-US" smtClean="0"/>
              <a:t>30-May-26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760C5-FAAC-407F-A31F-8BBA660C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0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04BB8-97F4-41A2-83EA-DF684FA0D5E2}" type="datetimeFigureOut">
              <a:rPr lang="en-US" smtClean="0"/>
              <a:t>30-May-26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760C5-FAAC-407F-A31F-8BBA660C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04BB8-97F4-41A2-83EA-DF684FA0D5E2}" type="datetimeFigureOut">
              <a:rPr lang="en-US" smtClean="0"/>
              <a:t>30-May-26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760C5-FAAC-407F-A31F-8BBA660C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4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04BB8-97F4-41A2-83EA-DF684FA0D5E2}" type="datetimeFigureOut">
              <a:rPr lang="en-US" smtClean="0"/>
              <a:t>30-May-26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760C5-FAAC-407F-A31F-8BBA660C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1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04BB8-97F4-41A2-83EA-DF684FA0D5E2}" type="datetimeFigureOut">
              <a:rPr lang="en-US" smtClean="0"/>
              <a:t>30-May-26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760C5-FAAC-407F-A31F-8BBA660C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4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04BB8-97F4-41A2-83EA-DF684FA0D5E2}" type="datetimeFigureOut">
              <a:rPr lang="en-US" smtClean="0"/>
              <a:t>30-May-26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760C5-FAAC-407F-A31F-8BBA660C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6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doors dir="vert"/>
      </p:transition>
    </mc:Choice>
    <mc:Fallback xmlns="">
      <p:transition spd="slow" advClick="0" advTm="2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04BB8-97F4-41A2-83EA-DF684FA0D5E2}" type="datetimeFigureOut">
              <a:rPr lang="en-US" smtClean="0"/>
              <a:t>30-May-26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760C5-FAAC-407F-A31F-8BBA660C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3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04BB8-97F4-41A2-83EA-DF684FA0D5E2}" type="datetimeFigureOut">
              <a:rPr lang="en-US" smtClean="0"/>
              <a:t>30-May-26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760C5-FAAC-407F-A31F-8BBA660C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9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24"/>
          <a:stretch/>
        </p:blipFill>
        <p:spPr>
          <a:xfrm>
            <a:off x="0" y="5956663"/>
            <a:ext cx="6642252" cy="10109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89"/>
          <a:stretch/>
        </p:blipFill>
        <p:spPr>
          <a:xfrm>
            <a:off x="4863784" y="5956663"/>
            <a:ext cx="7328216" cy="1010947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DE6AF09D-81A2-484E-BD03-8DAC93395C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5022BAEA-C4EA-4A7F-B47E-354FE57761A7}"/>
              </a:ext>
            </a:extLst>
          </p:cNvPr>
          <p:cNvSpPr/>
          <p:nvPr userDrawn="1"/>
        </p:nvSpPr>
        <p:spPr>
          <a:xfrm>
            <a:off x="206829" y="193766"/>
            <a:ext cx="11778343" cy="6470469"/>
          </a:xfrm>
          <a:prstGeom prst="frame">
            <a:avLst>
              <a:gd name="adj1" fmla="val 701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8C6EED-0596-438E-9818-D9BE93C3004A}"/>
              </a:ext>
            </a:extLst>
          </p:cNvPr>
          <p:cNvSpPr/>
          <p:nvPr userDrawn="1"/>
        </p:nvSpPr>
        <p:spPr>
          <a:xfrm>
            <a:off x="-21771" y="6352900"/>
            <a:ext cx="522514" cy="522514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126D27-1E99-4ACD-BB49-F0FBFBBA04FA}"/>
              </a:ext>
            </a:extLst>
          </p:cNvPr>
          <p:cNvSpPr txBox="1"/>
          <p:nvPr userDrawn="1"/>
        </p:nvSpPr>
        <p:spPr>
          <a:xfrm>
            <a:off x="-36420" y="6410893"/>
            <a:ext cx="57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৮৬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97B96-BB6B-4102-8053-89385D6CCDAA}"/>
              </a:ext>
            </a:extLst>
          </p:cNvPr>
          <p:cNvSpPr txBox="1"/>
          <p:nvPr userDrawn="1"/>
        </p:nvSpPr>
        <p:spPr>
          <a:xfrm>
            <a:off x="342919" y="6583002"/>
            <a:ext cx="181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মোবারক হোসেন</a:t>
            </a:r>
            <a:endParaRPr lang="en-US" sz="2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33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doors dir="vert"/>
      </p:transition>
    </mc:Choice>
    <mc:Fallback xmlns="">
      <p:transition spd="slow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gif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85C84E-E8C8-4113-88FC-CB4E114471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6337" y="1490956"/>
            <a:ext cx="2533826" cy="50676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74637E-35FB-4872-A95B-BF3C3F0DDF32}"/>
              </a:ext>
            </a:extLst>
          </p:cNvPr>
          <p:cNvSpPr/>
          <p:nvPr/>
        </p:nvSpPr>
        <p:spPr>
          <a:xfrm>
            <a:off x="2021033" y="382518"/>
            <a:ext cx="8149935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solidFill>
                  <a:srgbClr val="0B2F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bn-BD" sz="6000" b="1" dirty="0">
                <a:ln w="11430"/>
                <a:solidFill>
                  <a:srgbClr val="0B2F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মাল্টিমিডিয়া</a:t>
            </a:r>
            <a:r>
              <a:rPr lang="en-US" sz="6000" b="1" dirty="0">
                <a:ln w="11430"/>
                <a:solidFill>
                  <a:srgbClr val="0B2F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0B2F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ক্লাসে</a:t>
            </a:r>
            <a:r>
              <a:rPr lang="en-US" sz="6000" b="1" dirty="0">
                <a:ln w="11430"/>
                <a:solidFill>
                  <a:srgbClr val="0B2F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AADA4B83-234E-440C-8AE8-5134AFD5AF80}"/>
              </a:ext>
            </a:extLst>
          </p:cNvPr>
          <p:cNvSpPr/>
          <p:nvPr/>
        </p:nvSpPr>
        <p:spPr>
          <a:xfrm>
            <a:off x="1086529" y="1549434"/>
            <a:ext cx="1924050" cy="2286000"/>
          </a:xfrm>
          <a:prstGeom prst="round2SameRect">
            <a:avLst>
              <a:gd name="adj1" fmla="val 25578"/>
              <a:gd name="adj2" fmla="val 0"/>
            </a:avLst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C78D5A-1835-42B5-BD11-1164206FF884}"/>
              </a:ext>
            </a:extLst>
          </p:cNvPr>
          <p:cNvSpPr/>
          <p:nvPr/>
        </p:nvSpPr>
        <p:spPr>
          <a:xfrm flipV="1">
            <a:off x="1086529" y="3081716"/>
            <a:ext cx="1924050" cy="3028950"/>
          </a:xfrm>
          <a:custGeom>
            <a:avLst/>
            <a:gdLst>
              <a:gd name="connsiteX0" fmla="*/ 0 w 1924050"/>
              <a:gd name="connsiteY0" fmla="*/ 3028950 h 3028950"/>
              <a:gd name="connsiteX1" fmla="*/ 225636 w 1924050"/>
              <a:gd name="connsiteY1" fmla="*/ 3028950 h 3028950"/>
              <a:gd name="connsiteX2" fmla="*/ 230267 w 1924050"/>
              <a:gd name="connsiteY2" fmla="*/ 2998605 h 3028950"/>
              <a:gd name="connsiteX3" fmla="*/ 962025 w 1924050"/>
              <a:gd name="connsiteY3" fmla="*/ 2402205 h 3028950"/>
              <a:gd name="connsiteX4" fmla="*/ 1693783 w 1924050"/>
              <a:gd name="connsiteY4" fmla="*/ 2998605 h 3028950"/>
              <a:gd name="connsiteX5" fmla="*/ 1698414 w 1924050"/>
              <a:gd name="connsiteY5" fmla="*/ 3028950 h 3028950"/>
              <a:gd name="connsiteX6" fmla="*/ 1924050 w 1924050"/>
              <a:gd name="connsiteY6" fmla="*/ 3028950 h 3028950"/>
              <a:gd name="connsiteX7" fmla="*/ 1924050 w 1924050"/>
              <a:gd name="connsiteY7" fmla="*/ 511182 h 3028950"/>
              <a:gd name="connsiteX8" fmla="*/ 1412868 w 1924050"/>
              <a:gd name="connsiteY8" fmla="*/ 0 h 3028950"/>
              <a:gd name="connsiteX9" fmla="*/ 511182 w 1924050"/>
              <a:gd name="connsiteY9" fmla="*/ 0 h 3028950"/>
              <a:gd name="connsiteX10" fmla="*/ 0 w 1924050"/>
              <a:gd name="connsiteY10" fmla="*/ 511182 h 30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4050" h="3028950">
                <a:moveTo>
                  <a:pt x="0" y="3028950"/>
                </a:moveTo>
                <a:lnTo>
                  <a:pt x="225636" y="3028950"/>
                </a:lnTo>
                <a:lnTo>
                  <a:pt x="230267" y="2998605"/>
                </a:lnTo>
                <a:cubicBezTo>
                  <a:pt x="299916" y="2658240"/>
                  <a:pt x="601070" y="2402205"/>
                  <a:pt x="962025" y="2402205"/>
                </a:cubicBezTo>
                <a:cubicBezTo>
                  <a:pt x="1322980" y="2402205"/>
                  <a:pt x="1624135" y="2658240"/>
                  <a:pt x="1693783" y="2998605"/>
                </a:cubicBezTo>
                <a:lnTo>
                  <a:pt x="1698414" y="3028950"/>
                </a:lnTo>
                <a:lnTo>
                  <a:pt x="1924050" y="3028950"/>
                </a:lnTo>
                <a:lnTo>
                  <a:pt x="1924050" y="511182"/>
                </a:lnTo>
                <a:cubicBezTo>
                  <a:pt x="1924050" y="228864"/>
                  <a:pt x="1695186" y="0"/>
                  <a:pt x="1412868" y="0"/>
                </a:cubicBezTo>
                <a:lnTo>
                  <a:pt x="511182" y="0"/>
                </a:lnTo>
                <a:cubicBezTo>
                  <a:pt x="228864" y="0"/>
                  <a:pt x="0" y="228864"/>
                  <a:pt x="0" y="511182"/>
                </a:cubicBezTo>
                <a:close/>
              </a:path>
            </a:pathLst>
          </a:custGeom>
          <a:solidFill>
            <a:srgbClr val="990033"/>
          </a:solidFill>
          <a:ln w="38100">
            <a:solidFill>
              <a:srgbClr val="990033"/>
            </a:solidFill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n-BD" dirty="0"/>
              <a:t> 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730644-1E0D-4471-AC08-1BD6E5142DCE}"/>
              </a:ext>
            </a:extLst>
          </p:cNvPr>
          <p:cNvSpPr txBox="1"/>
          <p:nvPr/>
        </p:nvSpPr>
        <p:spPr>
          <a:xfrm>
            <a:off x="1362754" y="1845973"/>
            <a:ext cx="13716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1500" b="1" dirty="0" err="1">
                <a:solidFill>
                  <a:srgbClr val="FFFF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</a:t>
            </a:r>
            <a:endParaRPr lang="en-US" sz="11500" b="1" dirty="0">
              <a:solidFill>
                <a:srgbClr val="FFFF00"/>
              </a:solidFill>
              <a:effectLst>
                <a:reflection blurRad="6350" stA="60000" endA="900" endPos="60000" dist="29997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2050BB71-D058-4415-9AA0-F67553572081}"/>
              </a:ext>
            </a:extLst>
          </p:cNvPr>
          <p:cNvSpPr/>
          <p:nvPr/>
        </p:nvSpPr>
        <p:spPr>
          <a:xfrm>
            <a:off x="3464544" y="1546557"/>
            <a:ext cx="1924050" cy="2286000"/>
          </a:xfrm>
          <a:prstGeom prst="round2SameRect">
            <a:avLst>
              <a:gd name="adj1" fmla="val 25578"/>
              <a:gd name="adj2" fmla="val 0"/>
            </a:avLst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04346E2-E1DF-4F01-89F7-B42E24A3CB96}"/>
              </a:ext>
            </a:extLst>
          </p:cNvPr>
          <p:cNvSpPr/>
          <p:nvPr/>
        </p:nvSpPr>
        <p:spPr>
          <a:xfrm flipV="1">
            <a:off x="3464544" y="3078839"/>
            <a:ext cx="1924050" cy="3028950"/>
          </a:xfrm>
          <a:custGeom>
            <a:avLst/>
            <a:gdLst>
              <a:gd name="connsiteX0" fmla="*/ 0 w 1924050"/>
              <a:gd name="connsiteY0" fmla="*/ 3028950 h 3028950"/>
              <a:gd name="connsiteX1" fmla="*/ 225636 w 1924050"/>
              <a:gd name="connsiteY1" fmla="*/ 3028950 h 3028950"/>
              <a:gd name="connsiteX2" fmla="*/ 230267 w 1924050"/>
              <a:gd name="connsiteY2" fmla="*/ 2998605 h 3028950"/>
              <a:gd name="connsiteX3" fmla="*/ 962025 w 1924050"/>
              <a:gd name="connsiteY3" fmla="*/ 2402205 h 3028950"/>
              <a:gd name="connsiteX4" fmla="*/ 1693783 w 1924050"/>
              <a:gd name="connsiteY4" fmla="*/ 2998605 h 3028950"/>
              <a:gd name="connsiteX5" fmla="*/ 1698414 w 1924050"/>
              <a:gd name="connsiteY5" fmla="*/ 3028950 h 3028950"/>
              <a:gd name="connsiteX6" fmla="*/ 1924050 w 1924050"/>
              <a:gd name="connsiteY6" fmla="*/ 3028950 h 3028950"/>
              <a:gd name="connsiteX7" fmla="*/ 1924050 w 1924050"/>
              <a:gd name="connsiteY7" fmla="*/ 511182 h 3028950"/>
              <a:gd name="connsiteX8" fmla="*/ 1412868 w 1924050"/>
              <a:gd name="connsiteY8" fmla="*/ 0 h 3028950"/>
              <a:gd name="connsiteX9" fmla="*/ 511182 w 1924050"/>
              <a:gd name="connsiteY9" fmla="*/ 0 h 3028950"/>
              <a:gd name="connsiteX10" fmla="*/ 0 w 1924050"/>
              <a:gd name="connsiteY10" fmla="*/ 511182 h 30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4050" h="3028950">
                <a:moveTo>
                  <a:pt x="0" y="3028950"/>
                </a:moveTo>
                <a:lnTo>
                  <a:pt x="225636" y="3028950"/>
                </a:lnTo>
                <a:lnTo>
                  <a:pt x="230267" y="2998605"/>
                </a:lnTo>
                <a:cubicBezTo>
                  <a:pt x="299916" y="2658240"/>
                  <a:pt x="601070" y="2402205"/>
                  <a:pt x="962025" y="2402205"/>
                </a:cubicBezTo>
                <a:cubicBezTo>
                  <a:pt x="1322980" y="2402205"/>
                  <a:pt x="1624135" y="2658240"/>
                  <a:pt x="1693783" y="2998605"/>
                </a:cubicBezTo>
                <a:lnTo>
                  <a:pt x="1698414" y="3028950"/>
                </a:lnTo>
                <a:lnTo>
                  <a:pt x="1924050" y="3028950"/>
                </a:lnTo>
                <a:lnTo>
                  <a:pt x="1924050" y="511182"/>
                </a:lnTo>
                <a:cubicBezTo>
                  <a:pt x="1924050" y="228864"/>
                  <a:pt x="1695186" y="0"/>
                  <a:pt x="1412868" y="0"/>
                </a:cubicBezTo>
                <a:lnTo>
                  <a:pt x="511182" y="0"/>
                </a:lnTo>
                <a:cubicBezTo>
                  <a:pt x="228864" y="0"/>
                  <a:pt x="0" y="228864"/>
                  <a:pt x="0" y="511182"/>
                </a:cubicBezTo>
                <a:close/>
              </a:path>
            </a:pathLst>
          </a:custGeom>
          <a:solidFill>
            <a:srgbClr val="990033"/>
          </a:solidFill>
          <a:ln w="38100">
            <a:solidFill>
              <a:srgbClr val="990033"/>
            </a:solidFill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n-BD" dirty="0"/>
              <a:t> 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725F5F-1C89-4A9C-B959-93BEF655745D}"/>
              </a:ext>
            </a:extLst>
          </p:cNvPr>
          <p:cNvSpPr txBox="1"/>
          <p:nvPr/>
        </p:nvSpPr>
        <p:spPr>
          <a:xfrm>
            <a:off x="3740769" y="1843096"/>
            <a:ext cx="13716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11500" b="1" dirty="0">
                <a:solidFill>
                  <a:srgbClr val="FFFF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endParaRPr lang="en-US" sz="11500" b="1" dirty="0">
              <a:solidFill>
                <a:srgbClr val="FFFF00"/>
              </a:solidFill>
              <a:effectLst>
                <a:reflection blurRad="6350" stA="60000" endA="900" endPos="60000" dist="29997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A0C3FBDC-0442-4428-8FE2-D271311EF8F6}"/>
              </a:ext>
            </a:extLst>
          </p:cNvPr>
          <p:cNvSpPr/>
          <p:nvPr/>
        </p:nvSpPr>
        <p:spPr>
          <a:xfrm>
            <a:off x="5842559" y="1543680"/>
            <a:ext cx="1924050" cy="2286000"/>
          </a:xfrm>
          <a:prstGeom prst="round2SameRect">
            <a:avLst>
              <a:gd name="adj1" fmla="val 25578"/>
              <a:gd name="adj2" fmla="val 0"/>
            </a:avLst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4750F0E-4A33-49D5-85F7-01F545B9184E}"/>
              </a:ext>
            </a:extLst>
          </p:cNvPr>
          <p:cNvSpPr/>
          <p:nvPr/>
        </p:nvSpPr>
        <p:spPr>
          <a:xfrm flipV="1">
            <a:off x="5842559" y="3075962"/>
            <a:ext cx="1924050" cy="3028950"/>
          </a:xfrm>
          <a:custGeom>
            <a:avLst/>
            <a:gdLst>
              <a:gd name="connsiteX0" fmla="*/ 0 w 1924050"/>
              <a:gd name="connsiteY0" fmla="*/ 3028950 h 3028950"/>
              <a:gd name="connsiteX1" fmla="*/ 225636 w 1924050"/>
              <a:gd name="connsiteY1" fmla="*/ 3028950 h 3028950"/>
              <a:gd name="connsiteX2" fmla="*/ 230267 w 1924050"/>
              <a:gd name="connsiteY2" fmla="*/ 2998605 h 3028950"/>
              <a:gd name="connsiteX3" fmla="*/ 962025 w 1924050"/>
              <a:gd name="connsiteY3" fmla="*/ 2402205 h 3028950"/>
              <a:gd name="connsiteX4" fmla="*/ 1693783 w 1924050"/>
              <a:gd name="connsiteY4" fmla="*/ 2998605 h 3028950"/>
              <a:gd name="connsiteX5" fmla="*/ 1698414 w 1924050"/>
              <a:gd name="connsiteY5" fmla="*/ 3028950 h 3028950"/>
              <a:gd name="connsiteX6" fmla="*/ 1924050 w 1924050"/>
              <a:gd name="connsiteY6" fmla="*/ 3028950 h 3028950"/>
              <a:gd name="connsiteX7" fmla="*/ 1924050 w 1924050"/>
              <a:gd name="connsiteY7" fmla="*/ 511182 h 3028950"/>
              <a:gd name="connsiteX8" fmla="*/ 1412868 w 1924050"/>
              <a:gd name="connsiteY8" fmla="*/ 0 h 3028950"/>
              <a:gd name="connsiteX9" fmla="*/ 511182 w 1924050"/>
              <a:gd name="connsiteY9" fmla="*/ 0 h 3028950"/>
              <a:gd name="connsiteX10" fmla="*/ 0 w 1924050"/>
              <a:gd name="connsiteY10" fmla="*/ 511182 h 30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4050" h="3028950">
                <a:moveTo>
                  <a:pt x="0" y="3028950"/>
                </a:moveTo>
                <a:lnTo>
                  <a:pt x="225636" y="3028950"/>
                </a:lnTo>
                <a:lnTo>
                  <a:pt x="230267" y="2998605"/>
                </a:lnTo>
                <a:cubicBezTo>
                  <a:pt x="299916" y="2658240"/>
                  <a:pt x="601070" y="2402205"/>
                  <a:pt x="962025" y="2402205"/>
                </a:cubicBezTo>
                <a:cubicBezTo>
                  <a:pt x="1322980" y="2402205"/>
                  <a:pt x="1624135" y="2658240"/>
                  <a:pt x="1693783" y="2998605"/>
                </a:cubicBezTo>
                <a:lnTo>
                  <a:pt x="1698414" y="3028950"/>
                </a:lnTo>
                <a:lnTo>
                  <a:pt x="1924050" y="3028950"/>
                </a:lnTo>
                <a:lnTo>
                  <a:pt x="1924050" y="511182"/>
                </a:lnTo>
                <a:cubicBezTo>
                  <a:pt x="1924050" y="228864"/>
                  <a:pt x="1695186" y="0"/>
                  <a:pt x="1412868" y="0"/>
                </a:cubicBezTo>
                <a:lnTo>
                  <a:pt x="511182" y="0"/>
                </a:lnTo>
                <a:cubicBezTo>
                  <a:pt x="228864" y="0"/>
                  <a:pt x="0" y="228864"/>
                  <a:pt x="0" y="511182"/>
                </a:cubicBezTo>
                <a:close/>
              </a:path>
            </a:pathLst>
          </a:custGeom>
          <a:solidFill>
            <a:srgbClr val="990033"/>
          </a:solidFill>
          <a:ln w="38100">
            <a:solidFill>
              <a:srgbClr val="990033"/>
            </a:solidFill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n-BD" dirty="0"/>
              <a:t> 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C5A8D2-B0B7-4804-B388-840B4524A859}"/>
              </a:ext>
            </a:extLst>
          </p:cNvPr>
          <p:cNvSpPr txBox="1"/>
          <p:nvPr/>
        </p:nvSpPr>
        <p:spPr>
          <a:xfrm>
            <a:off x="6118784" y="1840219"/>
            <a:ext cx="13716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11500" b="1" dirty="0">
                <a:solidFill>
                  <a:srgbClr val="FFFF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endParaRPr lang="en-US" sz="11500" b="1" dirty="0">
              <a:solidFill>
                <a:srgbClr val="FFFF00"/>
              </a:solidFill>
              <a:effectLst>
                <a:reflection blurRad="6350" stA="60000" endA="900" endPos="60000" dist="29997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2F0069E-168C-4281-9351-FB5BD7C2B2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07" y="4118437"/>
            <a:ext cx="1764902" cy="1736998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7CD54C-E9CE-4ED9-8BEF-D2C138219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404" y="4352741"/>
            <a:ext cx="1487975" cy="1431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68C86F2-EA38-4E7A-8CA8-0B857EBDE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632" y="4336968"/>
            <a:ext cx="1500117" cy="1489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42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">
        <p14:doors dir="vert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0" grpId="0" animBg="1"/>
      <p:bldP spid="12" grpId="0" animBg="1"/>
      <p:bldP spid="13" grpId="0"/>
      <p:bldP spid="15" grpId="0" animBg="1"/>
      <p:bldP spid="16" grpId="0" animBg="1"/>
      <p:bldP spid="17" grpId="0"/>
      <p:bldP spid="18" grpId="0" animBg="1"/>
      <p:bldP spid="20" grpId="0" animBg="1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8D19F0-5FC6-4EDF-807F-3D173F7D8B62}"/>
              </a:ext>
            </a:extLst>
          </p:cNvPr>
          <p:cNvSpPr txBox="1"/>
          <p:nvPr/>
        </p:nvSpPr>
        <p:spPr>
          <a:xfrm>
            <a:off x="505839" y="4801410"/>
            <a:ext cx="11267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সকল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উদ্ভিদের</a:t>
            </a: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কাণ্ড এক রকম নয়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কাণ্ডের রং, কাণ্ড শক্ত বা নরম ও আকারের মধ্যে অনেক ভিন্নতা রয়েছে।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8BCFEA-F029-4A21-9956-7D4A3595A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926" y="369656"/>
            <a:ext cx="3754877" cy="3338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511A19F-93DB-4B8C-8C0E-5EFF946BF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58" y="369655"/>
            <a:ext cx="3771516" cy="3338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arge Deep Red Standard Rose Tree 'Chrysler Imperial' - circa 130-150cms  tall">
            <a:extLst>
              <a:ext uri="{FF2B5EF4-FFF2-40B4-BE49-F238E27FC236}">
                <a16:creationId xmlns:a16="http://schemas.microsoft.com/office/drawing/2014/main" id="{3F5F8C79-B2F0-4DF6-90BD-41E1AB233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242" y="369655"/>
            <a:ext cx="3771516" cy="3338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3DD19B-EF2B-4A4D-A52F-FCE8B149F31E}"/>
              </a:ext>
            </a:extLst>
          </p:cNvPr>
          <p:cNvSpPr txBox="1"/>
          <p:nvPr/>
        </p:nvSpPr>
        <p:spPr>
          <a:xfrm>
            <a:off x="864093" y="3824397"/>
            <a:ext cx="2307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ধান গাছ  </a:t>
            </a:r>
            <a:r>
              <a:rPr lang="en-US" sz="4000">
                <a:ln>
                  <a:solidFill>
                    <a:sysClr val="windowText" lastClr="000000"/>
                  </a:solidFill>
                </a:ln>
                <a:solidFill>
                  <a:srgbClr val="1D12A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89CB10-1877-4634-A6D8-DADC9323049D}"/>
              </a:ext>
            </a:extLst>
          </p:cNvPr>
          <p:cNvSpPr txBox="1"/>
          <p:nvPr/>
        </p:nvSpPr>
        <p:spPr>
          <a:xfrm>
            <a:off x="4288062" y="3824397"/>
            <a:ext cx="3360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গোলাপ ফুল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1D12A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514EF1-9A07-4E11-A387-AD1B9608DFAE}"/>
              </a:ext>
            </a:extLst>
          </p:cNvPr>
          <p:cNvSpPr txBox="1"/>
          <p:nvPr/>
        </p:nvSpPr>
        <p:spPr>
          <a:xfrm>
            <a:off x="8412422" y="3824397"/>
            <a:ext cx="3360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কাঁঠাল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1D12A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8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B5DE063-C833-44B2-8856-B018E02BEB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5241741"/>
              </p:ext>
            </p:extLst>
          </p:nvPr>
        </p:nvGraphicFramePr>
        <p:xfrm>
          <a:off x="1895813" y="114768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BE3520F-FBB7-4219-A6DC-659394C917F8}"/>
              </a:ext>
            </a:extLst>
          </p:cNvPr>
          <p:cNvSpPr txBox="1"/>
          <p:nvPr/>
        </p:nvSpPr>
        <p:spPr>
          <a:xfrm>
            <a:off x="330740" y="294784"/>
            <a:ext cx="1147863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কাণ্ডের উপর ভিত্তি করে উদ্ভিদকে ৩ ভাগে ভাগ করতে পারি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8BE6B6-2AC1-47D3-90F9-5C06531C9284}"/>
              </a:ext>
            </a:extLst>
          </p:cNvPr>
          <p:cNvSpPr/>
          <p:nvPr/>
        </p:nvSpPr>
        <p:spPr bwMode="auto">
          <a:xfrm>
            <a:off x="3649640" y="529828"/>
            <a:ext cx="4892720" cy="8901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349250" h="38100" prst="artDeco"/>
            </a:sp3d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bn-IN" sz="1200" dirty="0">
                <a:ln>
                  <a:solidFill>
                    <a:srgbClr val="260ED8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bn-IN" sz="1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1200" dirty="0">
                <a:ln>
                  <a:solidFill>
                    <a:srgbClr val="260ED8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bn-IN" sz="1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EE149D-43C4-44AB-AEEC-16A552BE3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2331" y="2114054"/>
            <a:ext cx="3602968" cy="2969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1B5685-42A1-4D3A-B2BF-D3CCE67578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8764" y="415528"/>
            <a:ext cx="2067164" cy="16985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9A85D8-1607-4C44-87D2-7601E2B13712}"/>
              </a:ext>
            </a:extLst>
          </p:cNvPr>
          <p:cNvSpPr/>
          <p:nvPr/>
        </p:nvSpPr>
        <p:spPr>
          <a:xfrm>
            <a:off x="4305299" y="2891225"/>
            <a:ext cx="6881736" cy="2192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8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কাণ্ডের উপর ভিত্তি করে</a:t>
            </a:r>
            <a:r>
              <a:rPr lang="bn-BD" sz="48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উদ্ভিদ কত প্রকার ও কী কী খাতায় লিখ। </a:t>
            </a:r>
          </a:p>
        </p:txBody>
      </p:sp>
    </p:spTree>
    <p:extLst>
      <p:ext uri="{BB962C8B-B14F-4D97-AF65-F5344CB8AC3E}">
        <p14:creationId xmlns:p14="http://schemas.microsoft.com/office/powerpoint/2010/main" val="189137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EA37C7-85F4-48F4-B3FC-B9ACB60808C5}"/>
              </a:ext>
            </a:extLst>
          </p:cNvPr>
          <p:cNvSpPr txBox="1"/>
          <p:nvPr/>
        </p:nvSpPr>
        <p:spPr>
          <a:xfrm>
            <a:off x="1628015" y="338333"/>
            <a:ext cx="89359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বিরু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ৎ</a:t>
            </a: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জাতীয় উদ্ভিদের বিভিন্ন বৈশিষ্ট্য জেনে নিই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A8DAAA-F414-435F-A9BC-6D1678720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28" y="1041007"/>
            <a:ext cx="3929973" cy="46722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3F27AD-D51A-40C1-B5F5-025DD01A0EFB}"/>
              </a:ext>
            </a:extLst>
          </p:cNvPr>
          <p:cNvSpPr txBox="1"/>
          <p:nvPr/>
        </p:nvSpPr>
        <p:spPr>
          <a:xfrm>
            <a:off x="1175373" y="5517009"/>
            <a:ext cx="2307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মরিচ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1D12A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D9E46-5722-46A8-9253-189693AB97E7}"/>
              </a:ext>
            </a:extLst>
          </p:cNvPr>
          <p:cNvSpPr txBox="1"/>
          <p:nvPr/>
        </p:nvSpPr>
        <p:spPr>
          <a:xfrm>
            <a:off x="4984725" y="2767280"/>
            <a:ext cx="6591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বিরু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উদ্ভিদের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কাণ্ড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নরম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চিকন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সবুজ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বর্ণের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890021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232EEB-C703-4609-B5D1-ED7364B02E38}"/>
              </a:ext>
            </a:extLst>
          </p:cNvPr>
          <p:cNvSpPr txBox="1"/>
          <p:nvPr/>
        </p:nvSpPr>
        <p:spPr>
          <a:xfrm>
            <a:off x="1628015" y="338333"/>
            <a:ext cx="89359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বিরু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ৎ</a:t>
            </a: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জাতীয় উদ্ভিদের বিভিন্ন বৈশিষ্ট্য জেনে নিই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CB2E31-067A-425C-AF38-4F77E37C1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139" y="906974"/>
            <a:ext cx="3762788" cy="5612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8AB5D5-2B11-43B2-B73C-D4C2CB488E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557" y="2827604"/>
            <a:ext cx="2178535" cy="2661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98A5C2-7C32-4152-A533-96847F5240A3}"/>
              </a:ext>
            </a:extLst>
          </p:cNvPr>
          <p:cNvSpPr txBox="1"/>
          <p:nvPr/>
        </p:nvSpPr>
        <p:spPr>
          <a:xfrm>
            <a:off x="3530968" y="5597083"/>
            <a:ext cx="2307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মরিচ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1D12A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AC0C9F-9F1A-4046-9510-5C8C716E27C0}"/>
              </a:ext>
            </a:extLst>
          </p:cNvPr>
          <p:cNvSpPr txBox="1"/>
          <p:nvPr/>
        </p:nvSpPr>
        <p:spPr>
          <a:xfrm>
            <a:off x="806492" y="5597083"/>
            <a:ext cx="2307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গোলাপ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1D12A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6CC4F7-3287-4662-AB19-802BA1902F6E}"/>
              </a:ext>
            </a:extLst>
          </p:cNvPr>
          <p:cNvCxnSpPr/>
          <p:nvPr/>
        </p:nvCxnSpPr>
        <p:spPr>
          <a:xfrm>
            <a:off x="2615837" y="1568323"/>
            <a:ext cx="6022325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E11A62C-65A0-47C1-9787-7B026F8CD02F}"/>
              </a:ext>
            </a:extLst>
          </p:cNvPr>
          <p:cNvSpPr txBox="1"/>
          <p:nvPr/>
        </p:nvSpPr>
        <p:spPr>
          <a:xfrm>
            <a:off x="8616100" y="1311655"/>
            <a:ext cx="2551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আকারে বড়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1D12A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49A445-A366-4733-933D-56830CD30496}"/>
              </a:ext>
            </a:extLst>
          </p:cNvPr>
          <p:cNvCxnSpPr>
            <a:cxnSpLocks/>
          </p:cNvCxnSpPr>
          <p:nvPr/>
        </p:nvCxnSpPr>
        <p:spPr>
          <a:xfrm>
            <a:off x="5086662" y="3429000"/>
            <a:ext cx="3551500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8E7B748-A742-458C-A48B-707F4E2851B6}"/>
              </a:ext>
            </a:extLst>
          </p:cNvPr>
          <p:cNvSpPr txBox="1"/>
          <p:nvPr/>
        </p:nvSpPr>
        <p:spPr>
          <a:xfrm>
            <a:off x="8616099" y="3186037"/>
            <a:ext cx="290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আকারে ছোটো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1D12A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B402AA-2B7E-46B1-B286-F1B78407FA07}"/>
              </a:ext>
            </a:extLst>
          </p:cNvPr>
          <p:cNvSpPr txBox="1"/>
          <p:nvPr/>
        </p:nvSpPr>
        <p:spPr>
          <a:xfrm>
            <a:off x="6256635" y="4457201"/>
            <a:ext cx="5448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বিরু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উদ্ভিদ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গুল্ম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উদ্ভিদের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চেয়ে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আকারে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ছোটো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45012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54BF8-C21F-4371-B54D-DBAA431038D7}"/>
              </a:ext>
            </a:extLst>
          </p:cNvPr>
          <p:cNvSpPr txBox="1"/>
          <p:nvPr/>
        </p:nvSpPr>
        <p:spPr>
          <a:xfrm>
            <a:off x="1628015" y="357788"/>
            <a:ext cx="89359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বিরু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ৎ</a:t>
            </a: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জাতীয় উদ্ভিদের বিভিন্ন বৈশিষ্ট্য জেনে নিই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121715B-4014-43E0-826A-8AB9D433C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596" l="10000" r="90000">
                        <a14:foregroundMark x1="35769" y1="87115" x2="37308" y2="71058"/>
                        <a14:foregroundMark x1="37308" y1="71058" x2="33077" y2="57115"/>
                        <a14:foregroundMark x1="33077" y1="57115" x2="13462" y2="34519"/>
                        <a14:foregroundMark x1="13462" y1="34519" x2="10128" y2="20096"/>
                        <a14:foregroundMark x1="10128" y1="20096" x2="19103" y2="8942"/>
                        <a14:foregroundMark x1="19103" y1="8942" x2="45385" y2="7500"/>
                        <a14:foregroundMark x1="45385" y1="7500" x2="85000" y2="16442"/>
                        <a14:foregroundMark x1="85000" y1="16442" x2="90128" y2="30962"/>
                        <a14:foregroundMark x1="90128" y1="30962" x2="88333" y2="46154"/>
                        <a14:foregroundMark x1="88333" y1="46154" x2="80641" y2="59231"/>
                        <a14:foregroundMark x1="80641" y1="59231" x2="56026" y2="72115"/>
                        <a14:foregroundMark x1="56026" y1="72115" x2="53718" y2="86827"/>
                        <a14:foregroundMark x1="53718" y1="86827" x2="40769" y2="92596"/>
                        <a14:foregroundMark x1="40769" y1="92596" x2="35385" y2="83269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772" y="1107808"/>
            <a:ext cx="3328034" cy="3520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5000F3-6B0E-4AEA-9C58-EDA2C8D937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5498" y="1004119"/>
            <a:ext cx="3001005" cy="3338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1800E9-C323-483F-8CB0-EBD105AA5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075" y="1004119"/>
            <a:ext cx="3111654" cy="33381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9E0374-FCEF-45D7-9A07-6193EC830BC5}"/>
              </a:ext>
            </a:extLst>
          </p:cNvPr>
          <p:cNvSpPr txBox="1"/>
          <p:nvPr/>
        </p:nvSpPr>
        <p:spPr>
          <a:xfrm>
            <a:off x="1042609" y="4403482"/>
            <a:ext cx="2307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1D12A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B1B40E-1B89-4D31-9822-C0CAAE28FBB1}"/>
              </a:ext>
            </a:extLst>
          </p:cNvPr>
          <p:cNvSpPr txBox="1"/>
          <p:nvPr/>
        </p:nvSpPr>
        <p:spPr>
          <a:xfrm>
            <a:off x="4942438" y="4403482"/>
            <a:ext cx="2307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টমেটো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10301-46A9-442E-9348-D51FC1FA55C5}"/>
              </a:ext>
            </a:extLst>
          </p:cNvPr>
          <p:cNvSpPr txBox="1"/>
          <p:nvPr/>
        </p:nvSpPr>
        <p:spPr>
          <a:xfrm>
            <a:off x="8920091" y="4403482"/>
            <a:ext cx="2307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মরিচ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1D12A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413625-9C74-47BC-9A52-86B0D562118B}"/>
              </a:ext>
            </a:extLst>
          </p:cNvPr>
          <p:cNvSpPr txBox="1"/>
          <p:nvPr/>
        </p:nvSpPr>
        <p:spPr>
          <a:xfrm>
            <a:off x="911158" y="5352142"/>
            <a:ext cx="1036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বিরু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উদ্ভিদের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শিকড়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মাটির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উপরের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স্তরে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  <a:endParaRPr lang="en-US" sz="36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039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10C491-1D11-4DA3-8D93-A9217B7C4423}"/>
              </a:ext>
            </a:extLst>
          </p:cNvPr>
          <p:cNvSpPr txBox="1"/>
          <p:nvPr/>
        </p:nvSpPr>
        <p:spPr>
          <a:xfrm>
            <a:off x="3656173" y="681353"/>
            <a:ext cx="4860830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8000" b="1" kern="0" dirty="0">
                <a:ln w="1143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 কাজ</a:t>
            </a:r>
            <a:endParaRPr lang="en-US" sz="8000" b="1" kern="0" dirty="0">
              <a:ln w="11430"/>
              <a:solidFill>
                <a:srgbClr val="002060"/>
              </a:soli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982794-19D5-4F33-8639-E6A13BA60D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206"/>
          <a:stretch/>
        </p:blipFill>
        <p:spPr>
          <a:xfrm>
            <a:off x="1143820" y="443719"/>
            <a:ext cx="1234628" cy="1733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507FE5-264D-4A6C-8909-EA82D4ADE5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06"/>
          <a:stretch/>
        </p:blipFill>
        <p:spPr>
          <a:xfrm>
            <a:off x="10066813" y="506783"/>
            <a:ext cx="1394718" cy="1733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6FCFA-9478-47A6-BA23-9D2B83208D00}"/>
              </a:ext>
            </a:extLst>
          </p:cNvPr>
          <p:cNvSpPr txBox="1"/>
          <p:nvPr/>
        </p:nvSpPr>
        <p:spPr>
          <a:xfrm>
            <a:off x="4362852" y="3251642"/>
            <a:ext cx="7195240" cy="230832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তোমাদের</a:t>
            </a:r>
            <a:r>
              <a:rPr lang="bn-IN" sz="4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খাতায়</a:t>
            </a:r>
            <a:r>
              <a:rPr lang="bn-BD" sz="4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যেকোনো একটি বিরুৎ উদ্ভিদ</a:t>
            </a:r>
            <a:r>
              <a:rPr lang="en-US" sz="4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অঙ্কন</a:t>
            </a:r>
            <a:r>
              <a:rPr lang="en-US" sz="4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ক</a:t>
            </a:r>
            <a:r>
              <a:rPr lang="bn-BD" sz="4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রে তাদের একটি করে বৈশিষ্ট্য লিখ।  </a:t>
            </a:r>
            <a:endParaRPr lang="en-US" sz="48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9FAF09-E670-487D-BA64-E84EC551E5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711" y="3274897"/>
            <a:ext cx="1356981" cy="22850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D5E4D4-D4D2-47D1-8EFE-13A35D76B4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2692" y="3415638"/>
            <a:ext cx="1356981" cy="228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6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63255 -0.0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28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432226-CE0C-4260-9004-365FFF98C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010" y="616748"/>
            <a:ext cx="2848221" cy="37650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03F114-5D06-4017-B5C3-8A3F745809C8}"/>
              </a:ext>
            </a:extLst>
          </p:cNvPr>
          <p:cNvSpPr txBox="1"/>
          <p:nvPr/>
        </p:nvSpPr>
        <p:spPr>
          <a:xfrm>
            <a:off x="1628015" y="357788"/>
            <a:ext cx="89359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গুল্ম</a:t>
            </a: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জাতীয় উদ্ভিদের বিভিন্ন বৈশিষ্ট্য জেনে নিই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40FBE-B77E-4FA6-A254-11A20330F0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285" y="1218145"/>
            <a:ext cx="2048988" cy="2662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C4EF6-B848-4317-8537-38EBE6602B50}"/>
              </a:ext>
            </a:extLst>
          </p:cNvPr>
          <p:cNvSpPr txBox="1"/>
          <p:nvPr/>
        </p:nvSpPr>
        <p:spPr>
          <a:xfrm>
            <a:off x="4437399" y="3814684"/>
            <a:ext cx="3317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মরিচ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বিরু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উদ্ভিদ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1D12A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2E9304-2472-4532-9FE3-EDD4942F8ADB}"/>
              </a:ext>
            </a:extLst>
          </p:cNvPr>
          <p:cNvSpPr txBox="1"/>
          <p:nvPr/>
        </p:nvSpPr>
        <p:spPr>
          <a:xfrm>
            <a:off x="1358173" y="3814684"/>
            <a:ext cx="315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গোলাপ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গুল্ম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উদ্ভিদ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1D12A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7EC79E-DDFC-4010-B663-11C23D8FC9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656" y="965209"/>
            <a:ext cx="3214556" cy="43074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B1737D-E831-4195-9CC9-8C22DFE00DA7}"/>
              </a:ext>
            </a:extLst>
          </p:cNvPr>
          <p:cNvSpPr txBox="1"/>
          <p:nvPr/>
        </p:nvSpPr>
        <p:spPr>
          <a:xfrm>
            <a:off x="8449015" y="5164034"/>
            <a:ext cx="3317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বৃক্ষ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উদ্ভিদ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1D12A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767032-B261-406B-9466-BEA24EE64359}"/>
              </a:ext>
            </a:extLst>
          </p:cNvPr>
          <p:cNvSpPr txBox="1"/>
          <p:nvPr/>
        </p:nvSpPr>
        <p:spPr>
          <a:xfrm>
            <a:off x="248772" y="5040923"/>
            <a:ext cx="8166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গুল্ম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উদ্ভিদের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কাণ্ড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শক্ত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বিরু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তুলনায়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আকারে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বড়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কিন্তু বৃক্ষের তুলনায় আকারে ছোটো।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97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949292-C410-4229-B41C-6BB915B0C4E2}"/>
              </a:ext>
            </a:extLst>
          </p:cNvPr>
          <p:cNvSpPr txBox="1"/>
          <p:nvPr/>
        </p:nvSpPr>
        <p:spPr>
          <a:xfrm>
            <a:off x="1628015" y="357788"/>
            <a:ext cx="89359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গুল্ম</a:t>
            </a: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জাতীয় উদ্ভিদের বিভিন্ন বৈশিষ্ট্য জেনে নিই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D6F99A-873C-49A5-83EE-258387C86A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31" y="1004119"/>
            <a:ext cx="3466940" cy="3744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F855850B-84C4-4BC3-80D4-B6EB3C692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6268" y="1004119"/>
            <a:ext cx="3639464" cy="3744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56E80BEB-576B-4D34-9E07-F874F469D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34611" y="1004118"/>
            <a:ext cx="3639464" cy="3744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E72EE3-576C-46C0-BB4D-ED0C7DE9CB00}"/>
              </a:ext>
            </a:extLst>
          </p:cNvPr>
          <p:cNvSpPr txBox="1"/>
          <p:nvPr/>
        </p:nvSpPr>
        <p:spPr>
          <a:xfrm>
            <a:off x="1196186" y="4546496"/>
            <a:ext cx="2307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গোলাপ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1D12A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62371B-1BBB-4E98-B4EF-E80A2CD9DDB8}"/>
              </a:ext>
            </a:extLst>
          </p:cNvPr>
          <p:cNvSpPr txBox="1"/>
          <p:nvPr/>
        </p:nvSpPr>
        <p:spPr>
          <a:xfrm>
            <a:off x="4942438" y="4546496"/>
            <a:ext cx="2307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জবা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1D12A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DB0F81-1D12-4BB0-9607-617E8342D13B}"/>
              </a:ext>
            </a:extLst>
          </p:cNvPr>
          <p:cNvSpPr txBox="1"/>
          <p:nvPr/>
        </p:nvSpPr>
        <p:spPr>
          <a:xfrm>
            <a:off x="8688690" y="4546496"/>
            <a:ext cx="2307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লেবু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1D12A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95A5A3-782C-47D1-AFC9-E65284132068}"/>
              </a:ext>
            </a:extLst>
          </p:cNvPr>
          <p:cNvSpPr txBox="1"/>
          <p:nvPr/>
        </p:nvSpPr>
        <p:spPr>
          <a:xfrm>
            <a:off x="619328" y="5433984"/>
            <a:ext cx="10953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গুল্ম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উদ্ভিদের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কাণ্ডের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গোড়ার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কাছ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শাখা-প্রশাখা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89236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1C7054-4CCF-41EA-89A6-B0019DB14BFC}"/>
              </a:ext>
            </a:extLst>
          </p:cNvPr>
          <p:cNvSpPr txBox="1"/>
          <p:nvPr/>
        </p:nvSpPr>
        <p:spPr>
          <a:xfrm>
            <a:off x="1628015" y="357788"/>
            <a:ext cx="89359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গুল্ম</a:t>
            </a: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জাতীয় উদ্ভিদের বিভিন্ন বৈশিষ্ট্য জেনে নিই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E212D-D9B9-4926-A3B1-FDBC43F36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105" y="751331"/>
            <a:ext cx="3715967" cy="5542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22082E-3FA3-4974-90CE-55378598C2B7}"/>
              </a:ext>
            </a:extLst>
          </p:cNvPr>
          <p:cNvSpPr txBox="1"/>
          <p:nvPr/>
        </p:nvSpPr>
        <p:spPr>
          <a:xfrm>
            <a:off x="6502309" y="4813949"/>
            <a:ext cx="3715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 বা শিকড়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  <a:r>
              <a:rPr lang="bn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A625FD-E812-4EF6-8B8D-09130AD539B3}"/>
              </a:ext>
            </a:extLst>
          </p:cNvPr>
          <p:cNvCxnSpPr>
            <a:cxnSpLocks/>
          </p:cNvCxnSpPr>
          <p:nvPr/>
        </p:nvCxnSpPr>
        <p:spPr>
          <a:xfrm flipH="1">
            <a:off x="2454121" y="5229448"/>
            <a:ext cx="4346208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34E1DD2-CDDD-4E4A-9302-BA268924D689}"/>
              </a:ext>
            </a:extLst>
          </p:cNvPr>
          <p:cNvSpPr txBox="1"/>
          <p:nvPr/>
        </p:nvSpPr>
        <p:spPr>
          <a:xfrm>
            <a:off x="4105072" y="2455064"/>
            <a:ext cx="7136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গুল্ম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উদ্ভিদের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শিকড়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মাটির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বেশি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গভীরে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18287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6902D250-C9ED-4683-B930-C287DBDD5CA0}"/>
              </a:ext>
            </a:extLst>
          </p:cNvPr>
          <p:cNvSpPr/>
          <p:nvPr/>
        </p:nvSpPr>
        <p:spPr>
          <a:xfrm rot="19254086" flipV="1">
            <a:off x="4690463" y="1639124"/>
            <a:ext cx="2195961" cy="263982"/>
          </a:xfrm>
          <a:prstGeom prst="flowChartTerminator">
            <a:avLst/>
          </a:prstGeom>
          <a:solidFill>
            <a:srgbClr val="FF33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54A3E0F1-CCD6-4F84-86B8-A6836FCB0B04}"/>
              </a:ext>
            </a:extLst>
          </p:cNvPr>
          <p:cNvSpPr/>
          <p:nvPr/>
        </p:nvSpPr>
        <p:spPr>
          <a:xfrm rot="19254086" flipV="1">
            <a:off x="3757179" y="1558213"/>
            <a:ext cx="2076450" cy="257147"/>
          </a:xfrm>
          <a:prstGeom prst="flowChartTerminator">
            <a:avLst/>
          </a:prstGeom>
          <a:solidFill>
            <a:srgbClr val="CE20C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39367969-3D31-48CD-9F1D-399CA5BFD304}"/>
              </a:ext>
            </a:extLst>
          </p:cNvPr>
          <p:cNvSpPr/>
          <p:nvPr/>
        </p:nvSpPr>
        <p:spPr>
          <a:xfrm rot="19254086" flipV="1">
            <a:off x="4114514" y="1542972"/>
            <a:ext cx="2076450" cy="257147"/>
          </a:xfrm>
          <a:prstGeom prst="flowChartTerminator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696F0B90-8CB3-4E47-95FB-76B7EFD15304}"/>
              </a:ext>
            </a:extLst>
          </p:cNvPr>
          <p:cNvSpPr/>
          <p:nvPr/>
        </p:nvSpPr>
        <p:spPr>
          <a:xfrm rot="19254086" flipV="1">
            <a:off x="4485206" y="1542972"/>
            <a:ext cx="2076450" cy="257147"/>
          </a:xfrm>
          <a:prstGeom prst="flowChartTerminator">
            <a:avLst/>
          </a:prstGeom>
          <a:solidFill>
            <a:srgbClr val="3038E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1018D9-7142-491F-9DEF-11113C5C5DC0}"/>
              </a:ext>
            </a:extLst>
          </p:cNvPr>
          <p:cNvSpPr txBox="1"/>
          <p:nvPr/>
        </p:nvSpPr>
        <p:spPr>
          <a:xfrm>
            <a:off x="6987936" y="1002171"/>
            <a:ext cx="353049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71450">
              <a:bevelT w="419100" h="342900" prst="angle"/>
              <a:bevelB w="266700" h="298450"/>
            </a:sp3d>
          </a:bodyPr>
          <a:lstStyle/>
          <a:p>
            <a:pPr algn="ctr"/>
            <a:r>
              <a:rPr lang="bn-BD" sz="6000" b="1" dirty="0">
                <a:gradFill flip="none" rotWithShape="1">
                  <a:gsLst>
                    <a:gs pos="16000">
                      <a:srgbClr val="3F43DD"/>
                    </a:gs>
                    <a:gs pos="38000">
                      <a:srgbClr val="FFC000"/>
                    </a:gs>
                    <a:gs pos="78000">
                      <a:srgbClr val="FF0000"/>
                    </a:gs>
                    <a:gs pos="56000">
                      <a:srgbClr val="E40EE4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উপস্থাপনায়</a:t>
            </a:r>
            <a:endParaRPr lang="en-US" sz="6000" b="1" dirty="0">
              <a:gradFill flip="none" rotWithShape="1">
                <a:gsLst>
                  <a:gs pos="16000">
                    <a:srgbClr val="3F43DD"/>
                  </a:gs>
                  <a:gs pos="38000">
                    <a:srgbClr val="FFC000"/>
                  </a:gs>
                  <a:gs pos="78000">
                    <a:srgbClr val="FF0000"/>
                  </a:gs>
                  <a:gs pos="56000">
                    <a:srgbClr val="E40EE4"/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Donut 13">
            <a:extLst>
              <a:ext uri="{FF2B5EF4-FFF2-40B4-BE49-F238E27FC236}">
                <a16:creationId xmlns:a16="http://schemas.microsoft.com/office/drawing/2014/main" id="{0A611A58-5CAA-41C2-A51E-781DB1037C61}"/>
              </a:ext>
            </a:extLst>
          </p:cNvPr>
          <p:cNvSpPr/>
          <p:nvPr/>
        </p:nvSpPr>
        <p:spPr>
          <a:xfrm>
            <a:off x="735806" y="1326021"/>
            <a:ext cx="4819650" cy="4819650"/>
          </a:xfrm>
          <a:prstGeom prst="donut">
            <a:avLst>
              <a:gd name="adj" fmla="val 4736"/>
            </a:avLst>
          </a:prstGeom>
          <a:solidFill>
            <a:srgbClr val="CE20C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14">
            <a:extLst>
              <a:ext uri="{FF2B5EF4-FFF2-40B4-BE49-F238E27FC236}">
                <a16:creationId xmlns:a16="http://schemas.microsoft.com/office/drawing/2014/main" id="{A43E41FF-A5C9-417F-B6BD-BC38070FF16E}"/>
              </a:ext>
            </a:extLst>
          </p:cNvPr>
          <p:cNvSpPr/>
          <p:nvPr/>
        </p:nvSpPr>
        <p:spPr>
          <a:xfrm>
            <a:off x="946499" y="1535571"/>
            <a:ext cx="4398264" cy="4400550"/>
          </a:xfrm>
          <a:prstGeom prst="donut">
            <a:avLst>
              <a:gd name="adj" fmla="val 4736"/>
            </a:avLst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5">
            <a:extLst>
              <a:ext uri="{FF2B5EF4-FFF2-40B4-BE49-F238E27FC236}">
                <a16:creationId xmlns:a16="http://schemas.microsoft.com/office/drawing/2014/main" id="{E8E51565-74F5-4A39-B65A-5B16F6B04C54}"/>
              </a:ext>
            </a:extLst>
          </p:cNvPr>
          <p:cNvSpPr/>
          <p:nvPr/>
        </p:nvSpPr>
        <p:spPr>
          <a:xfrm>
            <a:off x="1138523" y="1728578"/>
            <a:ext cx="4014216" cy="4014537"/>
          </a:xfrm>
          <a:prstGeom prst="donut">
            <a:avLst>
              <a:gd name="adj" fmla="val 4736"/>
            </a:avLst>
          </a:prstGeom>
          <a:solidFill>
            <a:srgbClr val="3038E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6">
            <a:extLst>
              <a:ext uri="{FF2B5EF4-FFF2-40B4-BE49-F238E27FC236}">
                <a16:creationId xmlns:a16="http://schemas.microsoft.com/office/drawing/2014/main" id="{05568292-9553-4AA9-9197-201868E57149}"/>
              </a:ext>
            </a:extLst>
          </p:cNvPr>
          <p:cNvSpPr/>
          <p:nvPr/>
        </p:nvSpPr>
        <p:spPr>
          <a:xfrm>
            <a:off x="1316831" y="1907046"/>
            <a:ext cx="3657600" cy="3657600"/>
          </a:xfrm>
          <a:prstGeom prst="donut">
            <a:avLst>
              <a:gd name="adj" fmla="val 4736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onut 17">
            <a:extLst>
              <a:ext uri="{FF2B5EF4-FFF2-40B4-BE49-F238E27FC236}">
                <a16:creationId xmlns:a16="http://schemas.microsoft.com/office/drawing/2014/main" id="{0FF31C3E-CD9A-4626-9274-0117FB63109A}"/>
              </a:ext>
            </a:extLst>
          </p:cNvPr>
          <p:cNvSpPr/>
          <p:nvPr/>
        </p:nvSpPr>
        <p:spPr>
          <a:xfrm>
            <a:off x="1453991" y="2044206"/>
            <a:ext cx="3383280" cy="3383280"/>
          </a:xfrm>
          <a:prstGeom prst="donut">
            <a:avLst>
              <a:gd name="adj" fmla="val 4169"/>
            </a:avLst>
          </a:prstGeom>
          <a:solidFill>
            <a:srgbClr val="FF33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618DED-96FE-4A03-946A-7A407D38D6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751" y="2107212"/>
            <a:ext cx="3205270" cy="32458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A894C0-6F98-4BE3-B4D8-B1DB798829BA}"/>
              </a:ext>
            </a:extLst>
          </p:cNvPr>
          <p:cNvSpPr txBox="1"/>
          <p:nvPr/>
        </p:nvSpPr>
        <p:spPr>
          <a:xfrm>
            <a:off x="5638217" y="2279282"/>
            <a:ext cx="6229934" cy="36317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মোবারক</a:t>
            </a:r>
            <a:r>
              <a:rPr lang="en-US" sz="6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6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হোসেন</a:t>
            </a:r>
            <a:endParaRPr lang="en-US" sz="6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400" b="1" dirty="0" err="1">
                <a:solidFill>
                  <a:srgbClr val="0B2F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</a:t>
            </a:r>
            <a:r>
              <a:rPr lang="bn-BD" sz="4400" b="1" dirty="0">
                <a:solidFill>
                  <a:srgbClr val="0B2F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রী</a:t>
            </a:r>
            <a:r>
              <a:rPr lang="en-US" sz="4400" b="1" dirty="0">
                <a:solidFill>
                  <a:srgbClr val="0B2F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0B2F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sz="4400" b="1" dirty="0">
              <a:solidFill>
                <a:srgbClr val="0B2F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ফরিদপুর আলালপুর</a:t>
            </a: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স</a:t>
            </a:r>
            <a:r>
              <a:rPr lang="bn-BD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 </a:t>
            </a:r>
            <a:r>
              <a:rPr lang="en-US" sz="44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প্রা</a:t>
            </a:r>
            <a:r>
              <a:rPr lang="bn-BD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</a:t>
            </a:r>
            <a:r>
              <a:rPr lang="bn-BD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endParaRPr lang="en-US" sz="4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কুলিয়ারচর, কিশোরগঞ্জ।</a:t>
            </a:r>
          </a:p>
          <a:p>
            <a:pPr algn="ctr"/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E-mail: mhossainmsc@gmail.com</a:t>
            </a:r>
            <a:endParaRPr lang="bn-IN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37A87F-3AE7-4366-9900-0C82ED5F8B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14993" y="322839"/>
            <a:ext cx="340122" cy="339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3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8B3364-8879-402F-9A02-FAB7851F34F6}"/>
              </a:ext>
            </a:extLst>
          </p:cNvPr>
          <p:cNvSpPr txBox="1"/>
          <p:nvPr/>
        </p:nvSpPr>
        <p:spPr>
          <a:xfrm>
            <a:off x="1628015" y="377243"/>
            <a:ext cx="89359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গুল্ম</a:t>
            </a: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জাতীয় উদ্ভিদের বিভিন্ন বৈশিষ্ট্য জেনে নিই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2ADB9D-56DD-4A95-905B-EAC4035E8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8756" y="1167320"/>
            <a:ext cx="4143983" cy="4012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D9ACBB-21EA-4B3A-9A13-43A1826568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476" y="1023574"/>
            <a:ext cx="3264838" cy="40306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C6E85A-F3AD-4EB8-B761-CE024C0446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957" y="1023574"/>
            <a:ext cx="3812864" cy="4326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4C1EC0-DAE3-4D26-9112-7353F5FAAA91}"/>
              </a:ext>
            </a:extLst>
          </p:cNvPr>
          <p:cNvSpPr txBox="1"/>
          <p:nvPr/>
        </p:nvSpPr>
        <p:spPr>
          <a:xfrm>
            <a:off x="2018153" y="5495971"/>
            <a:ext cx="8155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গোলাপ, জবা, রঙ্গন এরা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গুল্ম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শ্রেণির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উদ্ভিদ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69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59842B-118C-4C79-8739-62499E00B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70" y="836580"/>
            <a:ext cx="4866376" cy="5525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7BB34B-BB46-45C0-A5A6-66866A23B30C}"/>
              </a:ext>
            </a:extLst>
          </p:cNvPr>
          <p:cNvSpPr txBox="1"/>
          <p:nvPr/>
        </p:nvSpPr>
        <p:spPr>
          <a:xfrm>
            <a:off x="1628015" y="377243"/>
            <a:ext cx="89359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বৃক্ষ জাতীয় উদ্ভিদের বিভিন্ন বৈশিষ্ট্য জেনে নিই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99D969-E947-492B-B2EB-633474B6D06C}"/>
              </a:ext>
            </a:extLst>
          </p:cNvPr>
          <p:cNvSpPr txBox="1"/>
          <p:nvPr/>
        </p:nvSpPr>
        <p:spPr>
          <a:xfrm>
            <a:off x="462090" y="5725339"/>
            <a:ext cx="4744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(বৃক্ষ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উদ্ভিদ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1D12A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75D82EA-116D-4CEA-9612-4F84E1A14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5838" y="836580"/>
            <a:ext cx="3365517" cy="5525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5AE43-C0A8-41FD-8254-ED32686C1B0D}"/>
              </a:ext>
            </a:extLst>
          </p:cNvPr>
          <p:cNvSpPr txBox="1"/>
          <p:nvPr/>
        </p:nvSpPr>
        <p:spPr>
          <a:xfrm>
            <a:off x="3867297" y="3734675"/>
            <a:ext cx="45885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বৃক্ষ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শ্রেণির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উদ্ভিদের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কাণ্ড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শক্ত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আকারে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দীর্ঘ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5362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47BB34B-BB46-45C0-A5A6-66866A23B30C}"/>
              </a:ext>
            </a:extLst>
          </p:cNvPr>
          <p:cNvSpPr txBox="1"/>
          <p:nvPr/>
        </p:nvSpPr>
        <p:spPr>
          <a:xfrm>
            <a:off x="1628015" y="377243"/>
            <a:ext cx="89359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বৃক্ষ জাতীয় উদ্ভিদের বিভিন্ন বৈশিষ্ট্য জেনে নিই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06F770E-0F21-4CF5-A738-5C144AADA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4221" y="1023575"/>
            <a:ext cx="5823626" cy="51826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7BE3CB-A47A-4EAE-91DB-03634483BD60}"/>
              </a:ext>
            </a:extLst>
          </p:cNvPr>
          <p:cNvSpPr txBox="1"/>
          <p:nvPr/>
        </p:nvSpPr>
        <p:spPr>
          <a:xfrm>
            <a:off x="7000672" y="5249650"/>
            <a:ext cx="2950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বৃক্ষ</a:t>
            </a:r>
            <a:r>
              <a:rPr lang="en-US" sz="3200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শ্রেণির</a:t>
            </a:r>
            <a:r>
              <a:rPr lang="en-US" sz="3200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উদ্ভিদ</a:t>
            </a:r>
            <a:r>
              <a:rPr lang="en-US" sz="3200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en-US" sz="3200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3200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674FF99-5B9E-4335-8FF3-A19EB3960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0991" y="1023574"/>
            <a:ext cx="2258033" cy="3217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ABA9D7-7062-4668-BD8C-8F99A0FDD0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53" y="1222710"/>
            <a:ext cx="1831641" cy="30185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CAF7A7-24D8-455D-913F-DF8A25067FF1}"/>
              </a:ext>
            </a:extLst>
          </p:cNvPr>
          <p:cNvSpPr txBox="1"/>
          <p:nvPr/>
        </p:nvSpPr>
        <p:spPr>
          <a:xfrm>
            <a:off x="290144" y="4880317"/>
            <a:ext cx="5650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বৃক্ষের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কাণ্ড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শাখা-প্রশাখা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পাতা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17904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47BB34B-BB46-45C0-A5A6-66866A23B30C}"/>
              </a:ext>
            </a:extLst>
          </p:cNvPr>
          <p:cNvSpPr txBox="1"/>
          <p:nvPr/>
        </p:nvSpPr>
        <p:spPr>
          <a:xfrm>
            <a:off x="1628015" y="377243"/>
            <a:ext cx="89359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বৃক্ষ জাতীয় উদ্ভিদের বিভিন্ন বৈশিষ্ট্য জেনে নিই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1E3970-E002-408C-9128-CB5234160636}"/>
              </a:ext>
            </a:extLst>
          </p:cNvPr>
          <p:cNvGrpSpPr/>
          <p:nvPr/>
        </p:nvGrpSpPr>
        <p:grpSpPr>
          <a:xfrm>
            <a:off x="525292" y="1023574"/>
            <a:ext cx="4533089" cy="5210981"/>
            <a:chOff x="428017" y="1023574"/>
            <a:chExt cx="4533089" cy="521098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16840E-7212-4C4B-969A-98C74B78B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250" y="1023574"/>
              <a:ext cx="4270856" cy="521098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CD403B7-2946-42C8-B492-3FA123B8C835}"/>
                </a:ext>
              </a:extLst>
            </p:cNvPr>
            <p:cNvSpPr/>
            <p:nvPr/>
          </p:nvSpPr>
          <p:spPr>
            <a:xfrm>
              <a:off x="428017" y="3629064"/>
              <a:ext cx="758757" cy="11374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64422E1-B6E9-4C70-BF52-44D4C68E066B}"/>
              </a:ext>
            </a:extLst>
          </p:cNvPr>
          <p:cNvCxnSpPr>
            <a:cxnSpLocks/>
          </p:cNvCxnSpPr>
          <p:nvPr/>
        </p:nvCxnSpPr>
        <p:spPr>
          <a:xfrm>
            <a:off x="2907669" y="4888149"/>
            <a:ext cx="3551500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D47DBFA-03FE-464C-BDDD-AEC499FB4772}"/>
              </a:ext>
            </a:extLst>
          </p:cNvPr>
          <p:cNvSpPr txBox="1"/>
          <p:nvPr/>
        </p:nvSpPr>
        <p:spPr>
          <a:xfrm>
            <a:off x="6417651" y="4606276"/>
            <a:ext cx="284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 বা শিকড়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1D12A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4089FB-8DD8-4287-AC03-1CF214FD0A03}"/>
              </a:ext>
            </a:extLst>
          </p:cNvPr>
          <p:cNvSpPr txBox="1"/>
          <p:nvPr/>
        </p:nvSpPr>
        <p:spPr>
          <a:xfrm>
            <a:off x="5320614" y="2598151"/>
            <a:ext cx="6346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বৃক্ষ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শ্রেণির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উদ্ভিদের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শিকড়</a:t>
            </a:r>
            <a:r>
              <a:rPr lang="bn-BD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মাটির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অনেক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গভীরে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0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D2DEDF-F8CC-4CD8-ACD3-0E60C3C7C5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60" y="377246"/>
            <a:ext cx="1659228" cy="1323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7F24B2-EB2E-499D-BA60-95462D454B17}"/>
              </a:ext>
            </a:extLst>
          </p:cNvPr>
          <p:cNvSpPr txBox="1"/>
          <p:nvPr/>
        </p:nvSpPr>
        <p:spPr>
          <a:xfrm>
            <a:off x="3946807" y="266052"/>
            <a:ext cx="4462199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000" b="1" kern="0" dirty="0">
                <a:ln w="1143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 কাজ</a:t>
            </a:r>
            <a:r>
              <a:rPr lang="bn-IN" sz="7200" b="1" kern="0" dirty="0">
                <a:ln w="1143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7200" b="1" kern="0" dirty="0">
                <a:ln w="1143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400" b="1" kern="0" dirty="0">
              <a:ln w="11430"/>
              <a:solidFill>
                <a:srgbClr val="002060"/>
              </a:soli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205E6-8CA5-4279-83DE-3A6883C7D5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625" y="377246"/>
            <a:ext cx="1399884" cy="1116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8362B2-814A-4552-B649-112A03963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81" y="1848255"/>
            <a:ext cx="10564238" cy="454914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F4865D8-11D6-49D2-8460-AA35C2E36741}"/>
              </a:ext>
            </a:extLst>
          </p:cNvPr>
          <p:cNvSpPr txBox="1"/>
          <p:nvPr/>
        </p:nvSpPr>
        <p:spPr>
          <a:xfrm>
            <a:off x="1607835" y="1285150"/>
            <a:ext cx="89763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 ছকে বিরুৎ, গুল্ম, বৃক্ষ জাতীয় উদ্ভিদের তথ্য লিখ :  </a:t>
            </a:r>
            <a:endParaRPr lang="en-US" sz="32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40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AF6BF2-C3C8-4CF6-89F0-3BF7BB4D9A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07" y="3009899"/>
            <a:ext cx="3458840" cy="2574975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304E38A-8A9D-42B5-A589-D17FF8FC2C39}"/>
              </a:ext>
            </a:extLst>
          </p:cNvPr>
          <p:cNvGrpSpPr/>
          <p:nvPr/>
        </p:nvGrpSpPr>
        <p:grpSpPr>
          <a:xfrm>
            <a:off x="568492" y="361807"/>
            <a:ext cx="3793957" cy="2228993"/>
            <a:chOff x="1284514" y="361807"/>
            <a:chExt cx="4283529" cy="2350257"/>
          </a:xfrm>
        </p:grpSpPr>
        <p:sp>
          <p:nvSpPr>
            <p:cNvPr id="4" name="Callout: Right Arrow 3">
              <a:extLst>
                <a:ext uri="{FF2B5EF4-FFF2-40B4-BE49-F238E27FC236}">
                  <a16:creationId xmlns:a16="http://schemas.microsoft.com/office/drawing/2014/main" id="{05523AF7-2F56-426C-BF16-911E1454DC74}"/>
                </a:ext>
              </a:extLst>
            </p:cNvPr>
            <p:cNvSpPr/>
            <p:nvPr/>
          </p:nvSpPr>
          <p:spPr>
            <a:xfrm>
              <a:off x="1284514" y="361807"/>
              <a:ext cx="4283529" cy="2350257"/>
            </a:xfrm>
            <a:prstGeom prst="rightArrowCallout">
              <a:avLst>
                <a:gd name="adj1" fmla="val 22221"/>
                <a:gd name="adj2" fmla="val 17358"/>
                <a:gd name="adj3" fmla="val 28473"/>
                <a:gd name="adj4" fmla="val 74507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EDAD84D-1633-4F00-8CCB-243C5D25A211}"/>
                </a:ext>
              </a:extLst>
            </p:cNvPr>
            <p:cNvSpPr txBox="1"/>
            <p:nvPr/>
          </p:nvSpPr>
          <p:spPr>
            <a:xfrm>
              <a:off x="1452770" y="624748"/>
              <a:ext cx="2873829" cy="1849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পাঠ্য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বইয়ের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bn-BD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৫ এবং ৬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পৃষ্ঠা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bn-BD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লক্ষ করো</a:t>
              </a:r>
              <a:endParaRPr lang="en-US" sz="36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CFF1E67-E7BA-45C1-B2D6-B22F0D4A5E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172" y="1092740"/>
            <a:ext cx="3428209" cy="4492135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00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D67ADA-7CFE-4A88-A452-3E31D5BE82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325" y="1092740"/>
            <a:ext cx="3428208" cy="4492134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00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342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0AE4E3-C165-4303-9366-CEE7DC45FF0A}"/>
              </a:ext>
            </a:extLst>
          </p:cNvPr>
          <p:cNvSpPr txBox="1"/>
          <p:nvPr/>
        </p:nvSpPr>
        <p:spPr>
          <a:xfrm>
            <a:off x="4671471" y="466087"/>
            <a:ext cx="2849058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000" b="1" kern="0" dirty="0">
                <a:ln w="1143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2800" b="1" kern="0" dirty="0">
              <a:ln w="11430"/>
              <a:solidFill>
                <a:schemeClr val="bg1"/>
              </a:soli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2ABFEF-4778-4050-81F4-FA2CB8F87D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8803" y="2462066"/>
            <a:ext cx="1873089" cy="42521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CE4B52-ADF2-49C5-B754-855C2A410B9D}"/>
              </a:ext>
            </a:extLst>
          </p:cNvPr>
          <p:cNvSpPr txBox="1"/>
          <p:nvPr/>
        </p:nvSpPr>
        <p:spPr>
          <a:xfrm>
            <a:off x="4423605" y="2216598"/>
            <a:ext cx="7171765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bn-BD" sz="4400" b="1" dirty="0">
                <a:ln>
                  <a:solidFill>
                    <a:srgbClr val="3038E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প্রশ্নগুলোর উত্তর দাও :</a:t>
            </a:r>
            <a:endParaRPr lang="en-US" sz="4400" b="1" dirty="0">
              <a:ln>
                <a:solidFill>
                  <a:srgbClr val="3038E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 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কাণ্ডের উপর ভিত্তি করে উদ্ভিদ কত </a:t>
            </a:r>
          </a:p>
          <a:p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প্রকার ও কী কী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২. 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বৃক্ষের ২ টি বৈশিষ্ট্য লিখ ।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৩.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গুল্ম ও বিরুৎ এর অমিল কী ?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B5C563-A599-437A-BC30-7595A41AE0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327" y="818147"/>
            <a:ext cx="2602160" cy="4933169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7DFD1D2-5399-4062-8D61-1D297DEF29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2018" y="310464"/>
            <a:ext cx="2225264" cy="18135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682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7FF37B-E8F8-4ECC-B2CF-19601DB77CD4}"/>
              </a:ext>
            </a:extLst>
          </p:cNvPr>
          <p:cNvSpPr txBox="1"/>
          <p:nvPr/>
        </p:nvSpPr>
        <p:spPr>
          <a:xfrm>
            <a:off x="4722027" y="410788"/>
            <a:ext cx="2849058" cy="120032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kern="0" dirty="0">
                <a:ln w="11430"/>
                <a:gradFill flip="none" rotWithShape="1">
                  <a:gsLst>
                    <a:gs pos="30000">
                      <a:srgbClr val="0033CC"/>
                    </a:gs>
                    <a:gs pos="67000">
                      <a:srgbClr val="7030A0"/>
                    </a:gs>
                    <a:gs pos="87000">
                      <a:schemeClr val="accent6">
                        <a:lumMod val="50000"/>
                      </a:schemeClr>
                    </a:gs>
                    <a:gs pos="15000">
                      <a:srgbClr val="FF0000"/>
                    </a:gs>
                    <a:gs pos="49000">
                      <a:schemeClr val="accent5">
                        <a:lumMod val="5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 </a:t>
            </a:r>
            <a:endParaRPr lang="en-US" sz="2400" b="1" kern="0" dirty="0">
              <a:ln w="11430"/>
              <a:gradFill flip="none" rotWithShape="1">
                <a:gsLst>
                  <a:gs pos="30000">
                    <a:srgbClr val="0033CC"/>
                  </a:gs>
                  <a:gs pos="67000">
                    <a:srgbClr val="7030A0"/>
                  </a:gs>
                  <a:gs pos="87000">
                    <a:schemeClr val="accent6">
                      <a:lumMod val="50000"/>
                    </a:schemeClr>
                  </a:gs>
                  <a:gs pos="15000">
                    <a:srgbClr val="FF0000"/>
                  </a:gs>
                  <a:gs pos="49000">
                    <a:schemeClr val="accent5">
                      <a:lumMod val="50000"/>
                    </a:schemeClr>
                  </a:gs>
                </a:gsLst>
                <a:lin ang="5400000" scaled="1"/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68B27-86E1-4A77-8BF9-73D9654C7F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453" y="2443016"/>
            <a:ext cx="1873089" cy="42521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47DE4F-4554-41ED-9DB6-CF607C3999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07270" y="1211067"/>
            <a:ext cx="2602160" cy="4933169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5B031CD-6C73-4176-88EA-B783AE227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694589"/>
              </p:ext>
            </p:extLst>
          </p:nvPr>
        </p:nvGraphicFramePr>
        <p:xfrm>
          <a:off x="723898" y="2351258"/>
          <a:ext cx="6847182" cy="360207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82394">
                  <a:extLst>
                    <a:ext uri="{9D8B030D-6E8A-4147-A177-3AD203B41FA5}">
                      <a16:colId xmlns:a16="http://schemas.microsoft.com/office/drawing/2014/main" val="3288588213"/>
                    </a:ext>
                  </a:extLst>
                </a:gridCol>
                <a:gridCol w="2282394">
                  <a:extLst>
                    <a:ext uri="{9D8B030D-6E8A-4147-A177-3AD203B41FA5}">
                      <a16:colId xmlns:a16="http://schemas.microsoft.com/office/drawing/2014/main" val="970022424"/>
                    </a:ext>
                  </a:extLst>
                </a:gridCol>
                <a:gridCol w="2282394">
                  <a:extLst>
                    <a:ext uri="{9D8B030D-6E8A-4147-A177-3AD203B41FA5}">
                      <a16:colId xmlns:a16="http://schemas.microsoft.com/office/drawing/2014/main" val="630619796"/>
                    </a:ext>
                  </a:extLst>
                </a:gridCol>
              </a:tblGrid>
              <a:tr h="1261313">
                <a:tc>
                  <a:txBody>
                    <a:bodyPr/>
                    <a:lstStyle/>
                    <a:p>
                      <a:pPr algn="ctr"/>
                      <a:r>
                        <a:rPr lang="bn-BD" sz="5400" b="1" dirty="0">
                          <a:solidFill>
                            <a:schemeClr val="bg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গুল্ম</a:t>
                      </a:r>
                      <a:endParaRPr lang="en-US" sz="5400" b="1" dirty="0">
                        <a:solidFill>
                          <a:schemeClr val="bg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5400" b="1" dirty="0">
                          <a:solidFill>
                            <a:schemeClr val="bg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বিরুৎ</a:t>
                      </a:r>
                      <a:endParaRPr lang="en-US" sz="5400" b="1" dirty="0">
                        <a:solidFill>
                          <a:schemeClr val="bg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5400" b="1" dirty="0">
                          <a:solidFill>
                            <a:schemeClr val="bg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বৃক্ষ</a:t>
                      </a:r>
                      <a:endParaRPr lang="en-US" sz="5400" b="1" dirty="0">
                        <a:solidFill>
                          <a:schemeClr val="bg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4021540"/>
                  </a:ext>
                </a:extLst>
              </a:tr>
              <a:tr h="2340757">
                <a:tc>
                  <a:txBody>
                    <a:bodyPr/>
                    <a:lstStyle/>
                    <a:p>
                      <a:pPr algn="ctr"/>
                      <a:endParaRPr lang="en-US" sz="5400" b="1">
                        <a:solidFill>
                          <a:schemeClr val="bg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400" b="1">
                        <a:solidFill>
                          <a:schemeClr val="bg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chemeClr val="bg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70017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820F038-20AC-46DE-8C45-7485028E8B0C}"/>
              </a:ext>
            </a:extLst>
          </p:cNvPr>
          <p:cNvSpPr txBox="1"/>
          <p:nvPr/>
        </p:nvSpPr>
        <p:spPr>
          <a:xfrm>
            <a:off x="723899" y="1621590"/>
            <a:ext cx="684718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 চিত্রগুলো আঁক</a:t>
            </a:r>
            <a:endParaRPr lang="en-US" sz="44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76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7A976C-EF4A-44D8-AB51-5E5905A698CE}"/>
              </a:ext>
            </a:extLst>
          </p:cNvPr>
          <p:cNvSpPr txBox="1"/>
          <p:nvPr/>
        </p:nvSpPr>
        <p:spPr>
          <a:xfrm>
            <a:off x="3029562" y="2529594"/>
            <a:ext cx="66285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টমেটো, মরিচ ............. শ্রেণির উদ্ভিদ ? </a:t>
            </a:r>
            <a:endParaRPr lang="en-GB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6C72DF-351C-44AC-8E98-6976695689F5}"/>
              </a:ext>
            </a:extLst>
          </p:cNvPr>
          <p:cNvSpPr txBox="1"/>
          <p:nvPr/>
        </p:nvSpPr>
        <p:spPr>
          <a:xfrm>
            <a:off x="2962466" y="4224052"/>
            <a:ext cx="88480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bn-BD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 আকারে দীর্ঘ ও শক্ত প্রকৃতির কাণ্ডবিশিষ্ট উদ্ভিদ কোনটি </a:t>
            </a:r>
            <a:r>
              <a:rPr lang="bn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bn-BD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GB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B81F42-1C80-4676-84DF-5793178B26AC}"/>
              </a:ext>
            </a:extLst>
          </p:cNvPr>
          <p:cNvSpPr txBox="1"/>
          <p:nvPr/>
        </p:nvSpPr>
        <p:spPr>
          <a:xfrm>
            <a:off x="3036096" y="858382"/>
            <a:ext cx="561545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কোনটি গুল্ম শ্রেণির উদ্ভিদ </a:t>
            </a:r>
            <a:r>
              <a:rPr lang="bn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bn-BD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GB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44D3CC-8CE4-429C-BC9B-D20C579BBC07}"/>
              </a:ext>
            </a:extLst>
          </p:cNvPr>
          <p:cNvSpPr txBox="1"/>
          <p:nvPr/>
        </p:nvSpPr>
        <p:spPr>
          <a:xfrm>
            <a:off x="3417483" y="1397369"/>
            <a:ext cx="2133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(ক) </a:t>
            </a:r>
            <a:r>
              <a:rPr lang="bn-BD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আম</a:t>
            </a:r>
            <a:r>
              <a:rPr lang="bn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GB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36F35-6386-471E-86EC-332D5C80AD27}"/>
              </a:ext>
            </a:extLst>
          </p:cNvPr>
          <p:cNvSpPr txBox="1"/>
          <p:nvPr/>
        </p:nvSpPr>
        <p:spPr>
          <a:xfrm>
            <a:off x="6191045" y="1397370"/>
            <a:ext cx="19885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(খ) </a:t>
            </a:r>
            <a:r>
              <a:rPr lang="bn-BD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জবা</a:t>
            </a:r>
            <a:endParaRPr lang="en-GB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84A29-4E47-4BA7-AD00-9068A15DE2AF}"/>
              </a:ext>
            </a:extLst>
          </p:cNvPr>
          <p:cNvSpPr txBox="1"/>
          <p:nvPr/>
        </p:nvSpPr>
        <p:spPr>
          <a:xfrm>
            <a:off x="3435412" y="1958646"/>
            <a:ext cx="19318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(গ) </a:t>
            </a:r>
            <a:r>
              <a:rPr lang="bn-BD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জাম </a:t>
            </a:r>
            <a:r>
              <a:rPr lang="bn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GB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B9762C-4076-4992-BEAD-B43D18F09498}"/>
              </a:ext>
            </a:extLst>
          </p:cNvPr>
          <p:cNvSpPr txBox="1"/>
          <p:nvPr/>
        </p:nvSpPr>
        <p:spPr>
          <a:xfrm>
            <a:off x="3465848" y="4758427"/>
            <a:ext cx="257899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(ক)</a:t>
            </a:r>
            <a:r>
              <a:rPr lang="bn-BD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বৃক্ষ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F85A23-1393-4A88-8ECB-A65EC77EF65B}"/>
              </a:ext>
            </a:extLst>
          </p:cNvPr>
          <p:cNvSpPr txBox="1"/>
          <p:nvPr/>
        </p:nvSpPr>
        <p:spPr>
          <a:xfrm>
            <a:off x="6174416" y="1953515"/>
            <a:ext cx="18900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(ঘ) </a:t>
            </a:r>
            <a:r>
              <a:rPr lang="bn-BD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ধান</a:t>
            </a:r>
            <a:endParaRPr lang="en-GB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D20237-713E-4AD3-B8B7-B0387D80E7D7}"/>
              </a:ext>
            </a:extLst>
          </p:cNvPr>
          <p:cNvSpPr/>
          <p:nvPr/>
        </p:nvSpPr>
        <p:spPr>
          <a:xfrm>
            <a:off x="3439100" y="3071028"/>
            <a:ext cx="26569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(ক) </a:t>
            </a:r>
            <a:r>
              <a:rPr lang="bn-BD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বিরুৎ </a:t>
            </a:r>
            <a:endParaRPr lang="en-GB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2EBE22-808F-42CE-BF3D-8AFF082092CE}"/>
              </a:ext>
            </a:extLst>
          </p:cNvPr>
          <p:cNvSpPr/>
          <p:nvPr/>
        </p:nvSpPr>
        <p:spPr>
          <a:xfrm>
            <a:off x="6708265" y="3088230"/>
            <a:ext cx="246906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(খ) </a:t>
            </a:r>
            <a:r>
              <a:rPr lang="bn-BD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গুল্ম</a:t>
            </a:r>
            <a:endParaRPr lang="en-GB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9B5469-C04E-48F0-B52C-CC9809D56B7D}"/>
              </a:ext>
            </a:extLst>
          </p:cNvPr>
          <p:cNvSpPr/>
          <p:nvPr/>
        </p:nvSpPr>
        <p:spPr>
          <a:xfrm>
            <a:off x="3449936" y="3655177"/>
            <a:ext cx="1789272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bn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(গ) </a:t>
            </a:r>
            <a:r>
              <a:rPr lang="bn-BD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বৃক্ষ</a:t>
            </a:r>
            <a:r>
              <a:rPr lang="bn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GB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6B3AEC-4EF9-4992-ACA2-1954F6C44437}"/>
              </a:ext>
            </a:extLst>
          </p:cNvPr>
          <p:cNvSpPr/>
          <p:nvPr/>
        </p:nvSpPr>
        <p:spPr>
          <a:xfrm>
            <a:off x="6740304" y="3661849"/>
            <a:ext cx="291779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(ঘ)</a:t>
            </a:r>
            <a:r>
              <a:rPr lang="bn-BD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কোনটিই নয়</a:t>
            </a:r>
            <a:endParaRPr lang="en-GB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5F4D24-66E1-443E-8F7B-40B75592B177}"/>
              </a:ext>
            </a:extLst>
          </p:cNvPr>
          <p:cNvSpPr/>
          <p:nvPr/>
        </p:nvSpPr>
        <p:spPr>
          <a:xfrm>
            <a:off x="6199344" y="4763598"/>
            <a:ext cx="163123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(খ)</a:t>
            </a:r>
            <a:r>
              <a:rPr lang="bn-BD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গুল্ম</a:t>
            </a:r>
            <a:endParaRPr lang="en-GB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E758A5-1960-4BCB-9773-2E000FC958A8}"/>
              </a:ext>
            </a:extLst>
          </p:cNvPr>
          <p:cNvSpPr/>
          <p:nvPr/>
        </p:nvSpPr>
        <p:spPr>
          <a:xfrm>
            <a:off x="3473371" y="5353254"/>
            <a:ext cx="189387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(গ) </a:t>
            </a:r>
            <a:r>
              <a:rPr lang="bn-BD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বিরুৎ</a:t>
            </a:r>
            <a:endParaRPr lang="en-GB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15AB14-5123-4E2D-9BE1-02D3002289DA}"/>
              </a:ext>
            </a:extLst>
          </p:cNvPr>
          <p:cNvSpPr/>
          <p:nvPr/>
        </p:nvSpPr>
        <p:spPr>
          <a:xfrm>
            <a:off x="6170563" y="5355018"/>
            <a:ext cx="218896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(ঘ)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সবগুলো </a:t>
            </a:r>
            <a:endParaRPr lang="en-GB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Cloud 34">
            <a:extLst>
              <a:ext uri="{FF2B5EF4-FFF2-40B4-BE49-F238E27FC236}">
                <a16:creationId xmlns:a16="http://schemas.microsoft.com/office/drawing/2014/main" id="{9C3E2CAA-2CB3-47E2-8BDA-4080058094C9}"/>
              </a:ext>
            </a:extLst>
          </p:cNvPr>
          <p:cNvSpPr/>
          <p:nvPr/>
        </p:nvSpPr>
        <p:spPr>
          <a:xfrm>
            <a:off x="8651547" y="4937000"/>
            <a:ext cx="3158933" cy="158450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6375 w 43256"/>
              <a:gd name="connsiteY8" fmla="*/ 27770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6375 w 43256"/>
              <a:gd name="connsiteY8" fmla="*/ 27770 h 43219"/>
              <a:gd name="connsiteX9" fmla="*/ 38153 w 43256"/>
              <a:gd name="connsiteY9" fmla="*/ 34198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8339 w 43256"/>
              <a:gd name="connsiteY8" fmla="*/ 32019 h 43219"/>
              <a:gd name="connsiteX9" fmla="*/ 38153 w 43256"/>
              <a:gd name="connsiteY9" fmla="*/ 34198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3747" y="26744"/>
                </a:moveTo>
                <a:cubicBezTo>
                  <a:pt x="2863" y="26838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8339" y="32019"/>
                </a:moveTo>
                <a:cubicBezTo>
                  <a:pt x="40343" y="33347"/>
                  <a:pt x="38171" y="31166"/>
                  <a:pt x="38153" y="34198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444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10ECA9-55F0-4A2F-83B1-509768E6228E}"/>
              </a:ext>
            </a:extLst>
          </p:cNvPr>
          <p:cNvSpPr/>
          <p:nvPr/>
        </p:nvSpPr>
        <p:spPr>
          <a:xfrm>
            <a:off x="9010628" y="5014906"/>
            <a:ext cx="2507833" cy="1569660"/>
          </a:xfrm>
          <a:prstGeom prst="rect">
            <a:avLst/>
          </a:prstGeom>
          <a:ln w="635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উত্তরের</a:t>
            </a:r>
            <a:r>
              <a:rPr lang="bn-BD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জন্য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ক্লিক</a:t>
            </a:r>
            <a:r>
              <a:rPr lang="bn-BD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করুন।</a:t>
            </a:r>
            <a:endParaRPr lang="en-GB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A1CD174-C924-4618-8312-5F14515A0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563" y="1161907"/>
            <a:ext cx="996540" cy="816608"/>
          </a:xfrm>
          <a:prstGeom prst="rect">
            <a:avLst/>
          </a:prstGeom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BA6F9F-FC50-4580-A6E7-40882CE19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372" y="2833167"/>
            <a:ext cx="996540" cy="816608"/>
          </a:xfrm>
          <a:prstGeom prst="rect">
            <a:avLst/>
          </a:prstGeom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EBB082-85F0-4344-9631-E2CC200CA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372" y="4528829"/>
            <a:ext cx="996540" cy="816608"/>
          </a:xfrm>
          <a:prstGeom prst="rect">
            <a:avLst/>
          </a:prstGeom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B1D08E6-5F03-49C7-844E-189C5AC7748F}"/>
              </a:ext>
            </a:extLst>
          </p:cNvPr>
          <p:cNvSpPr txBox="1"/>
          <p:nvPr/>
        </p:nvSpPr>
        <p:spPr>
          <a:xfrm>
            <a:off x="8840015" y="371487"/>
            <a:ext cx="2849058" cy="120032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kern="0" dirty="0">
                <a:ln w="11430"/>
                <a:gradFill flip="none" rotWithShape="1">
                  <a:gsLst>
                    <a:gs pos="30000">
                      <a:srgbClr val="0033CC"/>
                    </a:gs>
                    <a:gs pos="67000">
                      <a:srgbClr val="7030A0"/>
                    </a:gs>
                    <a:gs pos="87000">
                      <a:schemeClr val="accent6">
                        <a:lumMod val="50000"/>
                      </a:schemeClr>
                    </a:gs>
                    <a:gs pos="15000">
                      <a:srgbClr val="FF0000"/>
                    </a:gs>
                    <a:gs pos="49000">
                      <a:schemeClr val="accent5">
                        <a:lumMod val="5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 </a:t>
            </a:r>
            <a:endParaRPr lang="en-US" sz="2400" b="1" kern="0" dirty="0">
              <a:ln w="11430"/>
              <a:gradFill flip="none" rotWithShape="1">
                <a:gsLst>
                  <a:gs pos="30000">
                    <a:srgbClr val="0033CC"/>
                  </a:gs>
                  <a:gs pos="67000">
                    <a:srgbClr val="7030A0"/>
                  </a:gs>
                  <a:gs pos="87000">
                    <a:schemeClr val="accent6">
                      <a:lumMod val="50000"/>
                    </a:schemeClr>
                  </a:gs>
                  <a:gs pos="15000">
                    <a:srgbClr val="FF0000"/>
                  </a:gs>
                  <a:gs pos="49000">
                    <a:schemeClr val="accent5">
                      <a:lumMod val="50000"/>
                    </a:schemeClr>
                  </a:gs>
                </a:gsLst>
                <a:lin ang="5400000" scaled="1"/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id="{5319C197-310B-45AF-B6A4-7C91A58A89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50" y="276684"/>
            <a:ext cx="2036021" cy="1659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424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763ED3-8A1F-409F-82D0-3871ACA733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28" y="2759138"/>
            <a:ext cx="3825505" cy="32569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D153EA-FFD6-44BD-BB7D-B4AE5D367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61" y="769447"/>
            <a:ext cx="4016779" cy="22938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269223-665F-4F73-8204-A9EB1E772A1D}"/>
              </a:ext>
            </a:extLst>
          </p:cNvPr>
          <p:cNvSpPr/>
          <p:nvPr/>
        </p:nvSpPr>
        <p:spPr>
          <a:xfrm>
            <a:off x="5200147" y="1136648"/>
            <a:ext cx="5918196" cy="1466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7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পরিকল্পিত</a:t>
            </a:r>
            <a:r>
              <a:rPr lang="bn-IN" sz="7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কাজ </a:t>
            </a:r>
            <a:endParaRPr lang="en-US" sz="7200" b="1" dirty="0" err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679059-ECE8-471E-85ED-06F7EC7E67E0}"/>
              </a:ext>
            </a:extLst>
          </p:cNvPr>
          <p:cNvSpPr/>
          <p:nvPr/>
        </p:nvSpPr>
        <p:spPr>
          <a:xfrm>
            <a:off x="4467864" y="3246991"/>
            <a:ext cx="6788410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5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কাণ্ডের ভিত্তিতে </a:t>
            </a:r>
            <a:r>
              <a:rPr lang="bn-IN" sz="5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তোমা</a:t>
            </a:r>
            <a:r>
              <a:rPr lang="bn-BD" sz="5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 এলাকার উদ্ভিদের নামের তালিকা </a:t>
            </a:r>
            <a:r>
              <a:rPr lang="bn-IN" sz="5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লিখে আনবে।</a:t>
            </a:r>
            <a:endParaRPr lang="en-US" sz="54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29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2A6F79-6167-4912-B935-FFB9AD49E4B9}"/>
              </a:ext>
            </a:extLst>
          </p:cNvPr>
          <p:cNvSpPr txBox="1"/>
          <p:nvPr/>
        </p:nvSpPr>
        <p:spPr>
          <a:xfrm>
            <a:off x="5886451" y="1146108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71450">
              <a:bevelT w="419100" h="342900"/>
              <a:bevelB w="266700" h="298450"/>
            </a:sp3d>
          </a:bodyPr>
          <a:lstStyle/>
          <a:p>
            <a:pPr algn="ctr"/>
            <a:r>
              <a:rPr lang="en-US" sz="7200" b="1" dirty="0" err="1">
                <a:gradFill flip="none" rotWithShape="1">
                  <a:gsLst>
                    <a:gs pos="16000">
                      <a:srgbClr val="FF0000"/>
                    </a:gs>
                    <a:gs pos="38000">
                      <a:srgbClr val="008000"/>
                    </a:gs>
                    <a:gs pos="78000">
                      <a:srgbClr val="FF0000"/>
                    </a:gs>
                    <a:gs pos="56000">
                      <a:srgbClr val="E40EE4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7200" b="1" dirty="0">
                <a:gradFill flip="none" rotWithShape="1">
                  <a:gsLst>
                    <a:gs pos="16000">
                      <a:srgbClr val="FF0000"/>
                    </a:gs>
                    <a:gs pos="38000">
                      <a:srgbClr val="008000"/>
                    </a:gs>
                    <a:gs pos="78000">
                      <a:srgbClr val="FF0000"/>
                    </a:gs>
                    <a:gs pos="56000">
                      <a:srgbClr val="E40EE4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7200" b="1" dirty="0" err="1">
                <a:gradFill flip="none" rotWithShape="1">
                  <a:gsLst>
                    <a:gs pos="16000">
                      <a:srgbClr val="FF0000"/>
                    </a:gs>
                    <a:gs pos="38000">
                      <a:srgbClr val="008000"/>
                    </a:gs>
                    <a:gs pos="78000">
                      <a:srgbClr val="FF0000"/>
                    </a:gs>
                    <a:gs pos="56000">
                      <a:srgbClr val="E40EE4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7200" b="1" dirty="0">
              <a:gradFill flip="none" rotWithShape="1">
                <a:gsLst>
                  <a:gs pos="16000">
                    <a:srgbClr val="FF0000"/>
                  </a:gs>
                  <a:gs pos="38000">
                    <a:srgbClr val="008000"/>
                  </a:gs>
                  <a:gs pos="78000">
                    <a:srgbClr val="FF0000"/>
                  </a:gs>
                  <a:gs pos="56000">
                    <a:srgbClr val="E40EE4"/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 descr="KijRbMriq.png">
            <a:extLst>
              <a:ext uri="{FF2B5EF4-FFF2-40B4-BE49-F238E27FC236}">
                <a16:creationId xmlns:a16="http://schemas.microsoft.com/office/drawing/2014/main" id="{69891DA7-1DD0-4AA0-90A1-30BFF9C991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19455" y="-238003"/>
            <a:ext cx="2693434" cy="2787323"/>
          </a:xfrm>
          <a:prstGeom prst="rect">
            <a:avLst/>
          </a:prstGeom>
        </p:spPr>
      </p:pic>
      <p:pic>
        <p:nvPicPr>
          <p:cNvPr id="4" name="Picture 3" descr="KijRbMriq.png">
            <a:extLst>
              <a:ext uri="{FF2B5EF4-FFF2-40B4-BE49-F238E27FC236}">
                <a16:creationId xmlns:a16="http://schemas.microsoft.com/office/drawing/2014/main" id="{8765CC9D-0823-4864-803B-CE7283D5A2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-138140" y="-236728"/>
            <a:ext cx="2693432" cy="2787321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C2F321C3-FAE6-40D5-AACD-548D35E508EB}"/>
              </a:ext>
            </a:extLst>
          </p:cNvPr>
          <p:cNvSpPr/>
          <p:nvPr/>
        </p:nvSpPr>
        <p:spPr>
          <a:xfrm>
            <a:off x="1732517" y="1362974"/>
            <a:ext cx="3581356" cy="4417738"/>
          </a:xfrm>
          <a:prstGeom prst="frame">
            <a:avLst>
              <a:gd name="adj1" fmla="val 2383"/>
            </a:avLst>
          </a:prstGeom>
          <a:solidFill>
            <a:srgbClr val="80008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038296F2-5F00-4463-84E1-84FC3B522E52}"/>
              </a:ext>
            </a:extLst>
          </p:cNvPr>
          <p:cNvSpPr/>
          <p:nvPr/>
        </p:nvSpPr>
        <p:spPr>
          <a:xfrm>
            <a:off x="1536900" y="1169487"/>
            <a:ext cx="3967429" cy="4801004"/>
          </a:xfrm>
          <a:prstGeom prst="frame">
            <a:avLst>
              <a:gd name="adj1" fmla="val 3462"/>
            </a:avLst>
          </a:prstGeom>
          <a:solidFill>
            <a:srgbClr val="9900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4D6B77B-CEF9-4F32-9D69-D69190A25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740237"/>
              </p:ext>
            </p:extLst>
          </p:nvPr>
        </p:nvGraphicFramePr>
        <p:xfrm>
          <a:off x="5818477" y="2502376"/>
          <a:ext cx="5954497" cy="323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9351">
                  <a:extLst>
                    <a:ext uri="{9D8B030D-6E8A-4147-A177-3AD203B41FA5}">
                      <a16:colId xmlns:a16="http://schemas.microsoft.com/office/drawing/2014/main" val="1716483295"/>
                    </a:ext>
                  </a:extLst>
                </a:gridCol>
                <a:gridCol w="3935146">
                  <a:extLst>
                    <a:ext uri="{9D8B030D-6E8A-4147-A177-3AD203B41FA5}">
                      <a16:colId xmlns:a16="http://schemas.microsoft.com/office/drawing/2014/main" val="250740006"/>
                    </a:ext>
                  </a:extLst>
                </a:gridCol>
              </a:tblGrid>
              <a:tr h="65566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BD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শ্রেণি </a:t>
                      </a:r>
                      <a:r>
                        <a:rPr kumimoji="0" 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:</a:t>
                      </a:r>
                      <a:r>
                        <a:rPr kumimoji="0" lang="bn-BD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BD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তৃতীয়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444607"/>
                  </a:ext>
                </a:extLst>
              </a:tr>
              <a:tr h="65566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BD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বিষয় </a:t>
                      </a:r>
                      <a:r>
                        <a:rPr kumimoji="0" 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:            </a:t>
                      </a:r>
                      <a:endParaRPr kumimoji="0" lang="bn-BD" sz="4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Kalpurush" panose="02000600000000000000" pitchFamily="2" charset="0"/>
                        <a:ea typeface="+mn-ea"/>
                        <a:cs typeface="Kalpurush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BD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প্রাথমিক বিজ্ঞান</a:t>
                      </a:r>
                      <a:r>
                        <a:rPr kumimoji="0" 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         </a:t>
                      </a:r>
                      <a:endParaRPr kumimoji="0" lang="bn-BD" sz="4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Kalpurush" panose="02000600000000000000" pitchFamily="2" charset="0"/>
                        <a:ea typeface="+mn-ea"/>
                        <a:cs typeface="Kalpurush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422626"/>
                  </a:ext>
                </a:extLst>
              </a:tr>
              <a:tr h="65566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BD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সময়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BD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৫০ মিনিট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038309"/>
                  </a:ext>
                </a:extLst>
              </a:tr>
              <a:tr h="655667">
                <a:tc>
                  <a:txBody>
                    <a:bodyPr/>
                    <a:lstStyle/>
                    <a:p>
                      <a:pPr algn="r"/>
                      <a:r>
                        <a:rPr lang="bn-BD" sz="4400" b="1" dirty="0"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তারিখ </a:t>
                      </a:r>
                      <a:r>
                        <a:rPr lang="en-US" sz="4400" b="1" dirty="0"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:</a:t>
                      </a:r>
                      <a:r>
                        <a:rPr lang="bn-BD" sz="4400" b="1" dirty="0"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endParaRPr lang="en-US" sz="4400" dirty="0">
                        <a:solidFill>
                          <a:schemeClr val="bg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b="1" dirty="0"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৩০-০৫-২০২৬ খ্রি.</a:t>
                      </a:r>
                      <a:endParaRPr lang="en-US" sz="4400" b="1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188034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88C56BF-D65A-44A8-82A3-5C9DC1B5EF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315489" y="588844"/>
            <a:ext cx="340122" cy="3394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587B96-ABBB-49AB-8F7E-519586CAAB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43073" y="1933050"/>
            <a:ext cx="4158123" cy="3285068"/>
          </a:xfrm>
          <a:prstGeom prst="rect">
            <a:avLst/>
          </a:prstGeom>
          <a:ln>
            <a:solidFill>
              <a:srgbClr val="990033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771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F8E08D-EC45-468F-9761-DCDFE7186B2B}"/>
              </a:ext>
            </a:extLst>
          </p:cNvPr>
          <p:cNvSpPr txBox="1"/>
          <p:nvPr/>
        </p:nvSpPr>
        <p:spPr>
          <a:xfrm>
            <a:off x="2107275" y="349652"/>
            <a:ext cx="934177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মত সবাইকে ধন্যবাদ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59556F-4EC7-4A99-95DD-83C5A9A9F6AE}"/>
              </a:ext>
            </a:extLst>
          </p:cNvPr>
          <p:cNvSpPr txBox="1"/>
          <p:nvPr/>
        </p:nvSpPr>
        <p:spPr>
          <a:xfrm>
            <a:off x="2130505" y="5174206"/>
            <a:ext cx="8011369" cy="9200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***</a:t>
            </a:r>
            <a:r>
              <a:rPr lang="bn-BD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ঘরে থাকি, সুস্থ থাকি</a:t>
            </a:r>
            <a:r>
              <a:rPr lang="bn-BD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***</a:t>
            </a:r>
            <a:endParaRPr lang="en-US" sz="32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366912-2C06-4D37-8D57-1EC7C41E1D3C}"/>
              </a:ext>
            </a:extLst>
          </p:cNvPr>
          <p:cNvGrpSpPr/>
          <p:nvPr/>
        </p:nvGrpSpPr>
        <p:grpSpPr>
          <a:xfrm>
            <a:off x="4407278" y="1479334"/>
            <a:ext cx="3218855" cy="3586332"/>
            <a:chOff x="8334672" y="1683849"/>
            <a:chExt cx="3218855" cy="3349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8717E40-A264-427E-A72E-E8189C288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3949" y="2139396"/>
              <a:ext cx="2476500" cy="2557780"/>
            </a:xfrm>
            <a:prstGeom prst="roundRect">
              <a:avLst>
                <a:gd name="adj" fmla="val 16667"/>
              </a:avLst>
            </a:prstGeom>
            <a:ln w="38100">
              <a:solidFill>
                <a:srgbClr val="FF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488950" h="260350" prst="hardEdge"/>
              <a:bevelB w="158750" h="273050"/>
              <a:contourClr>
                <a:srgbClr val="969696"/>
              </a:contourClr>
            </a:sp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678B13-B442-4741-85CC-E2A97001B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4672" y="1683849"/>
              <a:ext cx="3218855" cy="3349703"/>
            </a:xfrm>
            <a:prstGeom prst="roundRect">
              <a:avLst>
                <a:gd name="adj" fmla="val 16667"/>
              </a:avLst>
            </a:prstGeom>
            <a:ln w="38100">
              <a:solidFill>
                <a:srgbClr val="FF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488950" h="260350" prst="hardEdge"/>
              <a:bevelB w="158750" h="273050"/>
              <a:contourClr>
                <a:srgbClr val="969696"/>
              </a:contourClr>
            </a:sp3d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E424FB8-F1E8-4CCD-8CBC-F4E33987A5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53" y="368702"/>
            <a:ext cx="1547020" cy="1522561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3">
            <a:extLst>
              <a:ext uri="{FF2B5EF4-FFF2-40B4-BE49-F238E27FC236}">
                <a16:creationId xmlns:a16="http://schemas.microsoft.com/office/drawing/2014/main" id="{FAF2867D-A9C9-45EF-9368-5A9350F09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7987" y="1333501"/>
            <a:ext cx="2458113" cy="382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3">
            <a:extLst>
              <a:ext uri="{FF2B5EF4-FFF2-40B4-BE49-F238E27FC236}">
                <a16:creationId xmlns:a16="http://schemas.microsoft.com/office/drawing/2014/main" id="{D7C63FE8-F3AB-4B98-B121-81CD03E30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370976" y="1333501"/>
            <a:ext cx="2458113" cy="382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11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9187C21-0B77-4F8A-9C23-152FC0573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5466" y="1082501"/>
            <a:ext cx="4047065" cy="50969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910697-68DD-4433-8323-6C93B8B476A8}"/>
              </a:ext>
            </a:extLst>
          </p:cNvPr>
          <p:cNvSpPr txBox="1"/>
          <p:nvPr/>
        </p:nvSpPr>
        <p:spPr>
          <a:xfrm>
            <a:off x="2048512" y="352225"/>
            <a:ext cx="809497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চের ছবিটি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 দেখি</a:t>
            </a:r>
            <a:r>
              <a:rPr lang="b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3B67F7E-1E3B-4B33-BDCC-7F329356CE23}"/>
              </a:ext>
            </a:extLst>
          </p:cNvPr>
          <p:cNvSpPr txBox="1"/>
          <p:nvPr/>
        </p:nvSpPr>
        <p:spPr>
          <a:xfrm>
            <a:off x="7332198" y="2875002"/>
            <a:ext cx="2641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উদ্ভিদ</a:t>
            </a:r>
            <a:endParaRPr lang="en-US" sz="6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C97694-8BE4-4205-987D-077C415145E4}"/>
              </a:ext>
            </a:extLst>
          </p:cNvPr>
          <p:cNvSpPr txBox="1">
            <a:spLocks/>
          </p:cNvSpPr>
          <p:nvPr/>
        </p:nvSpPr>
        <p:spPr>
          <a:xfrm>
            <a:off x="5723467" y="4156964"/>
            <a:ext cx="5858933" cy="1046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পাশের চিত্রে দেখানো হয়েছে তার নাম কী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বলো</a:t>
            </a:r>
            <a:r>
              <a:rPr lang="bn-BD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bn-BD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3E9FC66-AC09-4842-835B-91E40ACC6BEF}"/>
              </a:ext>
            </a:extLst>
          </p:cNvPr>
          <p:cNvSpPr txBox="1">
            <a:spLocks/>
          </p:cNvSpPr>
          <p:nvPr/>
        </p:nvSpPr>
        <p:spPr>
          <a:xfrm>
            <a:off x="4781838" y="4363685"/>
            <a:ext cx="6976534" cy="4876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উদ্ভিদের সাধারণ অংশগুলো কী কী ?</a:t>
            </a:r>
            <a:endParaRPr lang="en-US" sz="4000" b="1" dirty="0">
              <a:solidFill>
                <a:srgbClr val="0B2F26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9C2DC5C-F496-42E1-8F02-73081963F2EA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3974842" y="1894742"/>
            <a:ext cx="3753760" cy="10772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7E6B923-3A5C-4858-9638-30465B11E7D2}"/>
              </a:ext>
            </a:extLst>
          </p:cNvPr>
          <p:cNvCxnSpPr>
            <a:cxnSpLocks/>
          </p:cNvCxnSpPr>
          <p:nvPr/>
        </p:nvCxnSpPr>
        <p:spPr>
          <a:xfrm flipH="1">
            <a:off x="4690853" y="2620596"/>
            <a:ext cx="3062005" cy="100801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B9D99F3-6367-46C9-82B6-61F6E099140B}"/>
              </a:ext>
            </a:extLst>
          </p:cNvPr>
          <p:cNvCxnSpPr>
            <a:cxnSpLocks/>
          </p:cNvCxnSpPr>
          <p:nvPr/>
        </p:nvCxnSpPr>
        <p:spPr>
          <a:xfrm flipH="1" flipV="1">
            <a:off x="4267264" y="2611457"/>
            <a:ext cx="3531260" cy="79980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B2EBE70-4C22-4635-AFB8-63DDB5A2D17D}"/>
              </a:ext>
            </a:extLst>
          </p:cNvPr>
          <p:cNvCxnSpPr>
            <a:cxnSpLocks/>
          </p:cNvCxnSpPr>
          <p:nvPr/>
        </p:nvCxnSpPr>
        <p:spPr>
          <a:xfrm flipH="1">
            <a:off x="3434531" y="5152135"/>
            <a:ext cx="4507202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E4A50DE-B1EA-4818-8848-6435498EEDDB}"/>
              </a:ext>
            </a:extLst>
          </p:cNvPr>
          <p:cNvSpPr txBox="1"/>
          <p:nvPr/>
        </p:nvSpPr>
        <p:spPr>
          <a:xfrm>
            <a:off x="7728602" y="1540799"/>
            <a:ext cx="1630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ফুল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796236B-BE3A-4FFA-BF09-A43252C436DA}"/>
              </a:ext>
            </a:extLst>
          </p:cNvPr>
          <p:cNvSpPr txBox="1"/>
          <p:nvPr/>
        </p:nvSpPr>
        <p:spPr>
          <a:xfrm>
            <a:off x="7752859" y="3193913"/>
            <a:ext cx="1519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পাতা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A127758-83C8-4A39-BCC5-B2E93BF79307}"/>
              </a:ext>
            </a:extLst>
          </p:cNvPr>
          <p:cNvSpPr txBox="1"/>
          <p:nvPr/>
        </p:nvSpPr>
        <p:spPr>
          <a:xfrm>
            <a:off x="7474293" y="3966363"/>
            <a:ext cx="2279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কান্ড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5F8C48-5F70-4760-AD20-8EF2CF7ED092}"/>
              </a:ext>
            </a:extLst>
          </p:cNvPr>
          <p:cNvSpPr txBox="1"/>
          <p:nvPr/>
        </p:nvSpPr>
        <p:spPr>
          <a:xfrm>
            <a:off x="7474293" y="4842642"/>
            <a:ext cx="2279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     </a:t>
            </a:r>
            <a:r>
              <a:rPr lang="bn-IN" sz="5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D76D005-3F8E-45C8-AD25-E92630EEF81C}"/>
              </a:ext>
            </a:extLst>
          </p:cNvPr>
          <p:cNvSpPr txBox="1"/>
          <p:nvPr/>
        </p:nvSpPr>
        <p:spPr>
          <a:xfrm>
            <a:off x="7849323" y="2348561"/>
            <a:ext cx="1402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ফল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CF06922-3334-474D-9309-824BF2AF8A19}"/>
              </a:ext>
            </a:extLst>
          </p:cNvPr>
          <p:cNvCxnSpPr>
            <a:cxnSpLocks/>
          </p:cNvCxnSpPr>
          <p:nvPr/>
        </p:nvCxnSpPr>
        <p:spPr>
          <a:xfrm flipH="1">
            <a:off x="3406650" y="4223608"/>
            <a:ext cx="4346208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608F41F-1ACE-4A25-91EE-DBCE1A2317AA}"/>
              </a:ext>
            </a:extLst>
          </p:cNvPr>
          <p:cNvSpPr txBox="1"/>
          <p:nvPr/>
        </p:nvSpPr>
        <p:spPr>
          <a:xfrm>
            <a:off x="4639734" y="5540710"/>
            <a:ext cx="7078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প্রতিটি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অংশই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উদ্ভিদের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গুরুত্বপূর্ণ</a:t>
            </a:r>
            <a:r>
              <a: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  <a:endParaRPr lang="en-US" sz="36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5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repeatCount="3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1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7227 0.3196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20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xit" presetSubtype="8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7" grpId="0"/>
      <p:bldP spid="7" grpId="1"/>
      <p:bldP spid="31" grpId="0"/>
      <p:bldP spid="31" grpId="1"/>
      <p:bldP spid="45" grpId="0"/>
      <p:bldP spid="46" grpId="0"/>
      <p:bldP spid="47" grpId="0"/>
      <p:bldP spid="51" grpId="0"/>
      <p:bldP spid="52" grpId="0"/>
      <p:bldP spid="55" grpId="0"/>
      <p:bldP spid="5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910697-68DD-4433-8323-6C93B8B476A8}"/>
              </a:ext>
            </a:extLst>
          </p:cNvPr>
          <p:cNvSpPr txBox="1"/>
          <p:nvPr/>
        </p:nvSpPr>
        <p:spPr>
          <a:xfrm>
            <a:off x="2048512" y="352225"/>
            <a:ext cx="809497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চের ছবিটি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 দেখি</a:t>
            </a:r>
            <a:r>
              <a:rPr lang="b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3C7EFC9-FBF9-4495-8E04-8DF68FC167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23" y="1046219"/>
            <a:ext cx="4134993" cy="5189989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082F2C2-309F-4078-9E69-D040D0BE5E25}"/>
              </a:ext>
            </a:extLst>
          </p:cNvPr>
          <p:cNvCxnSpPr>
            <a:cxnSpLocks/>
          </p:cNvCxnSpPr>
          <p:nvPr/>
        </p:nvCxnSpPr>
        <p:spPr>
          <a:xfrm flipH="1">
            <a:off x="2784858" y="5404543"/>
            <a:ext cx="258481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E82B60F-B5AA-4B5F-B7A0-0FBE3EFD7938}"/>
              </a:ext>
            </a:extLst>
          </p:cNvPr>
          <p:cNvSpPr txBox="1"/>
          <p:nvPr/>
        </p:nvSpPr>
        <p:spPr>
          <a:xfrm>
            <a:off x="5369668" y="5013441"/>
            <a:ext cx="1550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কান্ড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  <a:r>
              <a:rPr lang="bn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EB3620-F916-4EBC-A72D-0A04A7FCC36A}"/>
              </a:ext>
            </a:extLst>
          </p:cNvPr>
          <p:cNvSpPr txBox="1"/>
          <p:nvPr/>
        </p:nvSpPr>
        <p:spPr>
          <a:xfrm>
            <a:off x="5369667" y="1908887"/>
            <a:ext cx="62573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উদ্ভিদের</a:t>
            </a:r>
            <a:r>
              <a:rPr lang="bn-BD" sz="4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বিভিন্ন অংশের মধ্যে একটি হলো কাণ্ড। </a:t>
            </a:r>
            <a:r>
              <a:rPr lang="en-US" sz="4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40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004550-7F93-4B76-AA1A-2BA4BEC3B0B1}"/>
              </a:ext>
            </a:extLst>
          </p:cNvPr>
          <p:cNvSpPr txBox="1"/>
          <p:nvPr/>
        </p:nvSpPr>
        <p:spPr>
          <a:xfrm>
            <a:off x="5369666" y="3429000"/>
            <a:ext cx="62573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 </a:t>
            </a:r>
            <a:r>
              <a:rPr lang="en-US" sz="4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উদ্ভিদের</a:t>
            </a:r>
            <a:r>
              <a:rPr lang="bn-BD" sz="4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কাণ্ড কি একই রকম ? নাকি আলাদা ? </a:t>
            </a:r>
            <a:r>
              <a:rPr lang="en-US" sz="4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40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DE1D7F3-7F26-46D1-8424-A61638880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926" y="1391811"/>
            <a:ext cx="3754877" cy="3094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9EF6B2F8-D22A-4ED3-80D3-7FAE58D8A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58" y="1391811"/>
            <a:ext cx="3771516" cy="3094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29" descr="Large Deep Red Standard Rose Tree 'Chrysler Imperial' - circa 130-150cms  tall">
            <a:extLst>
              <a:ext uri="{FF2B5EF4-FFF2-40B4-BE49-F238E27FC236}">
                <a16:creationId xmlns:a16="http://schemas.microsoft.com/office/drawing/2014/main" id="{655D140C-8DC3-4882-A5D9-641468F2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242" y="1391811"/>
            <a:ext cx="3771516" cy="3094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6D6662F-AA9B-440B-9019-51861B7D915A}"/>
              </a:ext>
            </a:extLst>
          </p:cNvPr>
          <p:cNvSpPr txBox="1"/>
          <p:nvPr/>
        </p:nvSpPr>
        <p:spPr>
          <a:xfrm>
            <a:off x="864093" y="4602605"/>
            <a:ext cx="2307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ধান গাছ  </a:t>
            </a:r>
            <a:r>
              <a:rPr lang="en-US" sz="4000">
                <a:ln>
                  <a:solidFill>
                    <a:sysClr val="windowText" lastClr="000000"/>
                  </a:solidFill>
                </a:ln>
                <a:solidFill>
                  <a:srgbClr val="1D12A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94E394-D46C-485F-91B3-0849F8FEF1C6}"/>
              </a:ext>
            </a:extLst>
          </p:cNvPr>
          <p:cNvSpPr txBox="1"/>
          <p:nvPr/>
        </p:nvSpPr>
        <p:spPr>
          <a:xfrm>
            <a:off x="4288062" y="4602605"/>
            <a:ext cx="3360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গোলাপ ফুল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1D12A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D60015-4843-4B9D-A94A-B71E573B02BB}"/>
              </a:ext>
            </a:extLst>
          </p:cNvPr>
          <p:cNvSpPr txBox="1"/>
          <p:nvPr/>
        </p:nvSpPr>
        <p:spPr>
          <a:xfrm>
            <a:off x="8412422" y="4602605"/>
            <a:ext cx="3360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কাঁঠাল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1D12A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B60EA7-D102-4475-A73E-0B9B3E19A699}"/>
              </a:ext>
            </a:extLst>
          </p:cNvPr>
          <p:cNvSpPr txBox="1"/>
          <p:nvPr/>
        </p:nvSpPr>
        <p:spPr>
          <a:xfrm>
            <a:off x="2273030" y="5287792"/>
            <a:ext cx="7645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সকল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উদ্ভিদের</a:t>
            </a:r>
            <a:r>
              <a:rPr lang="bn-B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কাণ্ড এক রকম নয়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32" grpId="0"/>
      <p:bldP spid="33" grpId="0"/>
      <p:bldP spid="34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E22F5B-61B8-43C9-9038-1C5501B26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450" y="1440662"/>
            <a:ext cx="7091939" cy="54173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06C506-F856-44FB-9C89-63F0A86C57EA}"/>
              </a:ext>
            </a:extLst>
          </p:cNvPr>
          <p:cNvSpPr txBox="1"/>
          <p:nvPr/>
        </p:nvSpPr>
        <p:spPr>
          <a:xfrm>
            <a:off x="2167617" y="424999"/>
            <a:ext cx="785676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BD" sz="6000" b="1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 </a:t>
            </a:r>
            <a:r>
              <a:rPr lang="bn-IN" sz="6000" b="1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bn-BD" sz="6000" b="1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জকের </a:t>
            </a:r>
            <a:r>
              <a:rPr lang="en-US" sz="6000" b="1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bn-BD" sz="6000" b="1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6000" b="1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...</a:t>
            </a:r>
            <a:r>
              <a:rPr lang="bn-BD" sz="6000" b="1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..</a:t>
            </a:r>
            <a:endParaRPr lang="en-US" sz="6000" b="1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D50F75-9DB8-4977-B8B2-37853D5C9EDB}"/>
              </a:ext>
            </a:extLst>
          </p:cNvPr>
          <p:cNvSpPr/>
          <p:nvPr/>
        </p:nvSpPr>
        <p:spPr>
          <a:xfrm>
            <a:off x="1683736" y="1669524"/>
            <a:ext cx="6431240" cy="3108543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60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উদ্ভিদ পরিচিতি</a:t>
            </a:r>
            <a:endParaRPr lang="bn-BD" sz="40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পাঠ্যাংশ : কাণ্ডের উপর ভিত্তি করে   </a:t>
            </a:r>
          </a:p>
          <a:p>
            <a:pPr algn="ctr"/>
            <a:r>
              <a:rPr lang="bn-BD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উদ্ভিদের শ্রেণিবিভাগ।</a:t>
            </a:r>
          </a:p>
          <a:p>
            <a:pPr algn="ctr"/>
            <a:endParaRPr lang="bn-BD" sz="800" dirty="0">
              <a:solidFill>
                <a:srgbClr val="C00000"/>
              </a:solidFill>
            </a:endParaRPr>
          </a:p>
          <a:p>
            <a:pPr algn="ctr"/>
            <a:r>
              <a:rPr lang="bn-BD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অধ্যায় : ১</a:t>
            </a:r>
            <a:endParaRPr lang="bn-IN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BC1B02-D3DB-454C-8183-189845C7B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752130"/>
            <a:ext cx="4143527" cy="3692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142541-7771-46A1-9FDF-CF0F9E8EBF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68181" y="766911"/>
            <a:ext cx="3102018" cy="65384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560477-642A-4389-97F3-292272ED02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09" y="188750"/>
            <a:ext cx="1420827" cy="1366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791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B30EA0-3B1B-48C1-92E2-838CA2C9935B}"/>
              </a:ext>
            </a:extLst>
          </p:cNvPr>
          <p:cNvSpPr txBox="1"/>
          <p:nvPr/>
        </p:nvSpPr>
        <p:spPr>
          <a:xfrm>
            <a:off x="4527655" y="310358"/>
            <a:ext cx="313669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71450">
              <a:bevelT w="419100" h="342900" prst="riblet"/>
              <a:bevelB w="266700" h="298450"/>
            </a:sp3d>
          </a:bodyPr>
          <a:lstStyle/>
          <a:p>
            <a:pPr algn="ctr"/>
            <a:r>
              <a:rPr lang="en-US" sz="6600" b="1" dirty="0" err="1">
                <a:gradFill flip="none" rotWithShape="1">
                  <a:gsLst>
                    <a:gs pos="27000">
                      <a:srgbClr val="0000FF"/>
                    </a:gs>
                    <a:gs pos="28000">
                      <a:srgbClr val="3F43DD"/>
                    </a:gs>
                    <a:gs pos="45000">
                      <a:srgbClr val="00B050"/>
                    </a:gs>
                    <a:gs pos="82000">
                      <a:srgbClr val="F95123"/>
                    </a:gs>
                    <a:gs pos="62000">
                      <a:srgbClr val="E40EE4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6600" b="1" dirty="0">
              <a:gradFill flip="none" rotWithShape="1">
                <a:gsLst>
                  <a:gs pos="27000">
                    <a:srgbClr val="0000FF"/>
                  </a:gs>
                  <a:gs pos="28000">
                    <a:srgbClr val="3F43DD"/>
                  </a:gs>
                  <a:gs pos="45000">
                    <a:srgbClr val="00B050"/>
                  </a:gs>
                  <a:gs pos="82000">
                    <a:srgbClr val="F95123"/>
                  </a:gs>
                  <a:gs pos="62000">
                    <a:srgbClr val="E40EE4"/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C6C9C-8C91-4DCA-956B-52AFCDCF57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9507" y="183912"/>
            <a:ext cx="2965340" cy="24443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1D7594-6F9E-422E-A828-67B8116332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89301" y="-85167"/>
            <a:ext cx="749776" cy="1499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C99FB2-E61F-4220-8EA6-7FEB3545B1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7755520" y="-99956"/>
            <a:ext cx="749776" cy="1499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A70960-5F4E-4355-859F-545E3A15C46C}"/>
              </a:ext>
            </a:extLst>
          </p:cNvPr>
          <p:cNvSpPr txBox="1"/>
          <p:nvPr/>
        </p:nvSpPr>
        <p:spPr>
          <a:xfrm>
            <a:off x="490893" y="2072440"/>
            <a:ext cx="6160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পাঠ শেষে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..</a:t>
            </a:r>
            <a:r>
              <a:rPr lang="bn-BD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ED84C8-C259-4970-AFAA-627E5D19EB36}"/>
              </a:ext>
            </a:extLst>
          </p:cNvPr>
          <p:cNvSpPr txBox="1"/>
          <p:nvPr/>
        </p:nvSpPr>
        <p:spPr>
          <a:xfrm>
            <a:off x="751577" y="3143997"/>
            <a:ext cx="1095327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BD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১.১.৩  উদ্ভিদের বিভিন্ন বাহ্যিক অংশের কাজ ব্যাখ্যা করতে </a:t>
            </a:r>
          </a:p>
          <a:p>
            <a:r>
              <a:rPr lang="bn-BD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পারবে।</a:t>
            </a:r>
          </a:p>
          <a:p>
            <a:r>
              <a:rPr lang="bn-BD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১.১.৪  উদ্ভিদের বিভিন্ন বাহ্যিক অংশের গুরুত্ব উপলব্ধি করতে </a:t>
            </a:r>
          </a:p>
          <a:p>
            <a:r>
              <a:rPr lang="bn-BD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97192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5BD27A-5F5F-4654-BA3A-3197C092A0EA}"/>
              </a:ext>
            </a:extLst>
          </p:cNvPr>
          <p:cNvSpPr txBox="1"/>
          <p:nvPr/>
        </p:nvSpPr>
        <p:spPr>
          <a:xfrm>
            <a:off x="2240725" y="353149"/>
            <a:ext cx="77105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</a:t>
            </a:r>
            <a:r>
              <a:rPr lang="b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লক্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ষ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1BB88B3-206F-4C10-A34F-5C7BAAF6B3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95" y="1828800"/>
            <a:ext cx="4273280" cy="3891064"/>
          </a:xfrm>
          <a:prstGeom prst="roundRect">
            <a:avLst>
              <a:gd name="adj" fmla="val 23541"/>
            </a:avLst>
          </a:prstGeom>
          <a:ln w="127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E121DD0-2389-47C9-BCB2-22EB5ED733FF}"/>
              </a:ext>
            </a:extLst>
          </p:cNvPr>
          <p:cNvSpPr txBox="1"/>
          <p:nvPr/>
        </p:nvSpPr>
        <p:spPr>
          <a:xfrm>
            <a:off x="5719864" y="1120914"/>
            <a:ext cx="499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নিচের ছকটি খাতায় আঁক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87F1232-2F3E-45A5-A22E-9F9CC8DDE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464950"/>
              </p:ext>
            </p:extLst>
          </p:nvPr>
        </p:nvGraphicFramePr>
        <p:xfrm>
          <a:off x="5514536" y="1853412"/>
          <a:ext cx="5852160" cy="25603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889925">
                  <a:extLst>
                    <a:ext uri="{9D8B030D-6E8A-4147-A177-3AD203B41FA5}">
                      <a16:colId xmlns:a16="http://schemas.microsoft.com/office/drawing/2014/main" val="307847734"/>
                    </a:ext>
                  </a:extLst>
                </a:gridCol>
                <a:gridCol w="2962235">
                  <a:extLst>
                    <a:ext uri="{9D8B030D-6E8A-4147-A177-3AD203B41FA5}">
                      <a16:colId xmlns:a16="http://schemas.microsoft.com/office/drawing/2014/main" val="3018700907"/>
                    </a:ext>
                  </a:extLst>
                </a:gridCol>
              </a:tblGrid>
              <a:tr h="619989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bg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মিল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bg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অমিল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660001"/>
                  </a:ext>
                </a:extLst>
              </a:tr>
              <a:tr h="619989"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2519567"/>
                  </a:ext>
                </a:extLst>
              </a:tr>
              <a:tr h="619989"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3127203"/>
                  </a:ext>
                </a:extLst>
              </a:tr>
              <a:tr h="619989"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491261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B9E86C2-9E68-4F41-A4D5-CB0AEFCC395B}"/>
              </a:ext>
            </a:extLst>
          </p:cNvPr>
          <p:cNvSpPr txBox="1"/>
          <p:nvPr/>
        </p:nvSpPr>
        <p:spPr>
          <a:xfrm>
            <a:off x="5136204" y="4664309"/>
            <a:ext cx="6478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উভয় গাছের কাণ্ড পর্যবেক্ষণ করে উপরের ছকটিতে মিল ও অমিল লিখ। 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5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4E3F56D-C445-4D40-8739-FD8C5E3BA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276" y="1047791"/>
            <a:ext cx="8605448" cy="51000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24A87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CF272C-8135-4501-BCA5-1FFC71BEA566}"/>
              </a:ext>
            </a:extLst>
          </p:cNvPr>
          <p:cNvSpPr txBox="1"/>
          <p:nvPr/>
        </p:nvSpPr>
        <p:spPr>
          <a:xfrm>
            <a:off x="700392" y="294784"/>
            <a:ext cx="107912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bn-BD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অমিলের ভিত্তিতে কীভাবে উদ্ভিদের শ্রেণিবিভাগ করা যায় তা আলোচনা করি 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8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4516</TotalTime>
  <Words>719</Words>
  <Application>Microsoft Office PowerPoint</Application>
  <PresentationFormat>Widescreen</PresentationFormat>
  <Paragraphs>158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Kalpurush</vt:lpstr>
      <vt:lpstr>NikoshBAN</vt:lpstr>
      <vt:lpstr>Poppins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Aktar</dc:creator>
  <cp:lastModifiedBy>SUCCESS</cp:lastModifiedBy>
  <cp:revision>498</cp:revision>
  <dcterms:created xsi:type="dcterms:W3CDTF">2021-08-04T05:09:48Z</dcterms:created>
  <dcterms:modified xsi:type="dcterms:W3CDTF">2026-05-30T10:45:53Z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6106574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