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7" r:id="rId3"/>
    <p:sldId id="27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59" autoAdjust="0"/>
    <p:restoredTop sz="94660"/>
  </p:normalViewPr>
  <p:slideViewPr>
    <p:cSldViewPr>
      <p:cViewPr varScale="1">
        <p:scale>
          <a:sx n="68" d="100"/>
          <a:sy n="68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A8703-EBCC-4A05-8F61-4454EB4A336E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A8C5E-B513-4D21-9573-A102051BA3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DE0B3-8132-4E1E-A9F2-E1359E6CD2D6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35490-27DB-4137-9A21-C9787C39C1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066800"/>
            <a:ext cx="8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আজকের</a:t>
            </a:r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পাঠে</a:t>
            </a:r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সবাইকে</a:t>
            </a:r>
            <a:r>
              <a:rPr lang="en-US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  <a:latin typeface="SutonnyMJ" pitchFamily="2" charset="0"/>
                <a:cs typeface="SutonnyMJ" pitchFamily="2" charset="0"/>
              </a:rPr>
              <a:t>স্বাগতম</a:t>
            </a:r>
            <a:endParaRPr lang="en-US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057400"/>
            <a:ext cx="685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000" b="1" dirty="0" smtClean="0">
                <a:solidFill>
                  <a:schemeClr val="bg1"/>
                </a:solidFill>
              </a:rPr>
              <a:t>ইতিবাচক দিক:</a:t>
            </a:r>
            <a:endParaRPr lang="as-IN" sz="2000" dirty="0" smtClean="0">
              <a:solidFill>
                <a:schemeClr val="bg1"/>
              </a:solidFill>
            </a:endParaRPr>
          </a:p>
          <a:p>
            <a:pPr lvl="1"/>
            <a:r>
              <a:rPr lang="as-IN" sz="2000" dirty="0" smtClean="0">
                <a:solidFill>
                  <a:schemeClr val="bg1"/>
                </a:solidFill>
              </a:rPr>
              <a:t>দ্রুত তথ্য আদান-প্রদান এবং মুক্ত মত প্রকাশের সুযোগ।</a:t>
            </a:r>
          </a:p>
          <a:p>
            <a:pPr lvl="1"/>
            <a:r>
              <a:rPr lang="as-IN" sz="2000" dirty="0" smtClean="0">
                <a:solidFill>
                  <a:schemeClr val="bg1"/>
                </a:solidFill>
              </a:rPr>
              <a:t>সামাজিক সচেতনতা বৃদ্ধি ও মানবিক সহায়তার প্ল্যাটফর্ম।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6096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800" b="1" dirty="0" smtClean="0">
                <a:solidFill>
                  <a:schemeClr val="bg1"/>
                </a:solidFill>
              </a:rPr>
              <a:t>সামাজিক যোগাযোগের ইতিবাচক ও নেতিবাচক দিক</a:t>
            </a:r>
            <a:endParaRPr lang="as-IN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962400"/>
            <a:ext cx="8229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2000" b="1" dirty="0" smtClean="0">
                <a:solidFill>
                  <a:schemeClr val="bg1"/>
                </a:solidFill>
              </a:rPr>
              <a:t>নেতিবাচক দিক:</a:t>
            </a:r>
            <a:endParaRPr lang="as-IN" sz="2000" dirty="0" smtClean="0">
              <a:solidFill>
                <a:schemeClr val="bg1"/>
              </a:solidFill>
            </a:endParaRPr>
          </a:p>
          <a:p>
            <a:pPr lvl="1"/>
            <a:r>
              <a:rPr lang="as-IN" sz="2000" dirty="0" smtClean="0">
                <a:solidFill>
                  <a:schemeClr val="bg1"/>
                </a:solidFill>
              </a:rPr>
              <a:t>অতিরিক্ত ব্যবহারের ফলে মূল্যবান সময়ের অপচয়।</a:t>
            </a:r>
          </a:p>
          <a:p>
            <a:pPr lvl="1"/>
            <a:r>
              <a:rPr lang="as-IN" sz="2000" dirty="0" smtClean="0">
                <a:solidFill>
                  <a:schemeClr val="bg1"/>
                </a:solidFill>
              </a:rPr>
              <a:t>ব্যক্তিগত তথ্যের নিরাপত্তা ঝুঁকি ও সাইবার বুলিং।</a:t>
            </a:r>
          </a:p>
          <a:p>
            <a:pPr lvl="1"/>
            <a:r>
              <a:rPr lang="as-IN" sz="2000" dirty="0" smtClean="0">
                <a:solidFill>
                  <a:schemeClr val="bg1"/>
                </a:solidFill>
              </a:rPr>
              <a:t>মিথ্যা বা বিভ্রান্তিকর গুজব ছড়ানোর আশঙ্কা।</a:t>
            </a:r>
            <a:endParaRPr lang="as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31242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200" b="1" dirty="0" smtClean="0">
                <a:solidFill>
                  <a:schemeClr val="bg1"/>
                </a:solidFill>
              </a:rPr>
              <a:t>কম্পিউটার ও অনলাইন গেমে আসক্তি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2133600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শারীরিক ক্ষতি:</a:t>
            </a:r>
            <a:r>
              <a:rPr lang="as-IN" sz="2400" dirty="0" smtClean="0">
                <a:solidFill>
                  <a:schemeClr val="bg1"/>
                </a:solidFill>
              </a:rPr>
              <a:t> চোখের জ্যোতি কমে যাওয়া, মাথাব্যথা, অনিদ্রা এবং পিঠ ও কোমরে ব্যথা।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31566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600" b="1" dirty="0" smtClean="0">
                <a:solidFill>
                  <a:schemeClr val="bg1"/>
                </a:solidFill>
              </a:rPr>
              <a:t>আসক্তির কুফল 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3505200"/>
            <a:ext cx="7467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মানসিক ও সামাজিক ক্ষতি: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   </a:t>
            </a:r>
            <a:r>
              <a:rPr lang="as-IN" sz="2400" dirty="0" smtClean="0">
                <a:solidFill>
                  <a:schemeClr val="bg1"/>
                </a:solidFill>
              </a:rPr>
              <a:t>পড়াশোনায় মনোযোগ সম্পূর্ণ নষ্ট হওয়া।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as-IN" sz="2400" dirty="0" smtClean="0">
                <a:solidFill>
                  <a:schemeClr val="bg1"/>
                </a:solidFill>
              </a:rPr>
              <a:t>বাস্তব জীবন ও পরিবার থেকে বিচ্ছিন্ন হয়ে পড়া।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as-IN" sz="2400" dirty="0" smtClean="0">
                <a:solidFill>
                  <a:schemeClr val="bg1"/>
                </a:solidFill>
              </a:rPr>
              <a:t>মেজাজ খিটখিটে হওয়া এবং আচরণে উগ্রতা প্রকাশ পাওয়া।</a:t>
            </a:r>
            <a:endParaRPr lang="as-I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2551837"/>
            <a:ext cx="7467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800" b="1" dirty="0" smtClean="0">
                <a:solidFill>
                  <a:schemeClr val="bg1"/>
                </a:solidFill>
              </a:rPr>
              <a:t>কাজ: পাশের সহপাঠীর সাথে আলোচনা করে "সামাজিক যোগাযোগের ০৫টি ভালো দিক এবং ০৫টি খারাপ দিক"-এর একটি তালিকা তৈরি কর।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533400"/>
            <a:ext cx="2467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200" b="1" dirty="0" smtClean="0">
                <a:solidFill>
                  <a:schemeClr val="bg1"/>
                </a:solidFill>
              </a:rPr>
              <a:t>জোড়ায় কাজ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5257800"/>
            <a:ext cx="2627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2800" b="1" dirty="0" smtClean="0">
                <a:solidFill>
                  <a:schemeClr val="bg1"/>
                </a:solidFill>
              </a:rPr>
              <a:t>সময়: ১০ মিনিট</a:t>
            </a:r>
            <a:endParaRPr lang="as-I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6764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কোপিরাইট (</a:t>
            </a:r>
            <a:r>
              <a:rPr lang="en-US" sz="2400" b="1" dirty="0" smtClean="0">
                <a:solidFill>
                  <a:schemeClr val="bg1"/>
                </a:solidFill>
              </a:rPr>
              <a:t>Copyright):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as-IN" sz="2400" dirty="0" smtClean="0">
                <a:solidFill>
                  <a:schemeClr val="bg1"/>
                </a:solidFill>
              </a:rPr>
              <a:t>লেখক, শিল্পী বা প্রোগ্রামারের নিজের সৃজনশীল কর্মের ওপর আইনি অধিকার।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33400"/>
            <a:ext cx="632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200" b="1" dirty="0" smtClean="0">
                <a:solidFill>
                  <a:schemeClr val="bg1"/>
                </a:solidFill>
              </a:rPr>
              <a:t>সফটওয়্যার পাইরেসি ও কপিরাইট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895600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পাইরেসি (</a:t>
            </a:r>
            <a:r>
              <a:rPr lang="en-US" sz="2400" b="1" dirty="0" smtClean="0">
                <a:solidFill>
                  <a:schemeClr val="bg1"/>
                </a:solidFill>
              </a:rPr>
              <a:t>Piracy):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as-IN" sz="2400" dirty="0" smtClean="0">
                <a:solidFill>
                  <a:schemeClr val="bg1"/>
                </a:solidFill>
              </a:rPr>
              <a:t>মূল মালিকের অনুমতি ছাড়া কোনো সফটওয়্যার, বই বা সিনেমা কপি করা, বিক্রি করা বা ব্যবহার করা।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4343400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সচেতনতা:</a:t>
            </a:r>
            <a:r>
              <a:rPr lang="as-IN" sz="2400" dirty="0" smtClean="0">
                <a:solidFill>
                  <a:schemeClr val="bg1"/>
                </a:solidFill>
              </a:rPr>
              <a:t> পাইরেসি একটি দণ্ডনীয় অপরাধ। আমাদের সবসময় লাইসেন্সকৃত বা মুক্ত (</a:t>
            </a:r>
            <a:r>
              <a:rPr lang="en-US" sz="2400" dirty="0" smtClean="0">
                <a:solidFill>
                  <a:schemeClr val="bg1"/>
                </a:solidFill>
              </a:rPr>
              <a:t>Open Source) </a:t>
            </a:r>
            <a:r>
              <a:rPr lang="as-IN" sz="2400" dirty="0" smtClean="0">
                <a:solidFill>
                  <a:schemeClr val="bg1"/>
                </a:solidFill>
              </a:rPr>
              <a:t>সফটওয়্যার ব্যবহার করা উচিত।</a:t>
            </a:r>
            <a:endParaRPr lang="as-I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2438400"/>
            <a:ext cx="769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লাইসেন্সকৃত/মুক্ত সফটওয়্যার ব্যবহারকারী:</a:t>
            </a:r>
            <a:r>
              <a:rPr lang="as-IN" sz="2000" dirty="0" smtClean="0">
                <a:solidFill>
                  <a:schemeClr val="bg1"/>
                </a:solidFill>
              </a:rPr>
              <a:t> ৪০% (লক্ষ্য: এটি বৃদ্ধি করা)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685800"/>
            <a:ext cx="61847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200" b="1" dirty="0" smtClean="0">
                <a:solidFill>
                  <a:schemeClr val="bg1"/>
                </a:solidFill>
              </a:rPr>
              <a:t>সফটওয়্যার ব্যবহারের পরিসংখ্যান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990600" y="3962400"/>
            <a:ext cx="7696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পাইরেটেড সফটওয়্যার ব্যবহারকারী:</a:t>
            </a:r>
            <a:r>
              <a:rPr lang="as-IN" sz="2000" dirty="0" smtClean="0">
                <a:solidFill>
                  <a:schemeClr val="bg1"/>
                </a:solidFill>
              </a:rPr>
              <a:t> ৬০% (ঝুঁকিপূর্ণ ও বেআইনি)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828800"/>
            <a:ext cx="792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তথ্য অধিকার আইন (২০০৯):</a:t>
            </a:r>
            <a:r>
              <a:rPr lang="as-IN" sz="2000" dirty="0" smtClean="0">
                <a:solidFill>
                  <a:schemeClr val="bg1"/>
                </a:solidFill>
              </a:rPr>
              <a:t> রাষ্ট্রীয় বা সরকারি তথ্য জানা নাগরিকের আইনি অধিকার। এর ফলে স্বচ্ছতা ও জবাবদিহিতা বৃদ্ধি পায়।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685800"/>
            <a:ext cx="54152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200" b="1" dirty="0" smtClean="0">
                <a:solidFill>
                  <a:schemeClr val="bg1"/>
                </a:solidFill>
              </a:rPr>
              <a:t>তথ্য অধিকার ও আইনি সুরক্ষা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685800" y="2971800"/>
            <a:ext cx="792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আইসিটি আইন (২০০৬/সংশোধিত):</a:t>
            </a:r>
            <a:r>
              <a:rPr lang="as-IN" sz="2000" dirty="0" smtClean="0">
                <a:solidFill>
                  <a:schemeClr val="bg1"/>
                </a:solidFill>
              </a:rPr>
              <a:t> ডিজিটাল মাধ্যমে অপরাধ, হ্যাকিং বা জালিয়াতি প্রতিরোধে আইনি শাস্তি নিশ্চিত করা।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267200"/>
            <a:ext cx="792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কপিরাইট আইন (২০০০):</a:t>
            </a:r>
            <a:r>
              <a:rPr lang="as-IN" sz="2000" dirty="0" smtClean="0">
                <a:solidFill>
                  <a:schemeClr val="bg1"/>
                </a:solidFill>
              </a:rPr>
              <a:t> মেধা সম্পদ ও সৃজনশীল কাজের সুরক্ষা প্রদান।</a:t>
            </a:r>
            <a:endParaRPr lang="as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51460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দল গঠন: শিক্ষার্থীদের ৫-৬ জনের কয়েকটি দলে ভাগ </a:t>
            </a:r>
            <a:r>
              <a:rPr lang="en-US" sz="2400" b="1" dirty="0" err="1" smtClean="0">
                <a:solidFill>
                  <a:schemeClr val="bg1"/>
                </a:solidFill>
              </a:rPr>
              <a:t>হবে</a:t>
            </a:r>
            <a:r>
              <a:rPr lang="as-IN" sz="2400" b="1" dirty="0" smtClean="0">
                <a:solidFill>
                  <a:schemeClr val="bg1"/>
                </a:solidFill>
              </a:rPr>
              <a:t>।</a:t>
            </a:r>
          </a:p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কাজ: "কম্পিউটার ও ইন্টারনেট আসক্তি থেকে মুক্ত থাকার উপায়সমূহ" নিয়ে একটি কর্মপরিকল্পনা বা পোস্টার তৈরি কর।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609600"/>
            <a:ext cx="29113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4400" b="1" dirty="0" smtClean="0">
                <a:solidFill>
                  <a:schemeClr val="bg1"/>
                </a:solidFill>
              </a:rPr>
              <a:t>দলীয় কাজ </a:t>
            </a:r>
            <a:endParaRPr 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5257800"/>
            <a:ext cx="1933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2000" b="1" dirty="0" smtClean="0">
                <a:solidFill>
                  <a:schemeClr val="bg1"/>
                </a:solidFill>
              </a:rPr>
              <a:t>সময়: ১</a:t>
            </a:r>
            <a:r>
              <a:rPr lang="en-US" sz="2000" b="1" dirty="0" smtClean="0">
                <a:solidFill>
                  <a:schemeClr val="bg1"/>
                </a:solidFill>
              </a:rPr>
              <a:t>০</a:t>
            </a:r>
            <a:r>
              <a:rPr lang="as-IN" sz="2000" b="1" dirty="0" smtClean="0">
                <a:solidFill>
                  <a:schemeClr val="bg1"/>
                </a:solidFill>
              </a:rPr>
              <a:t> মিনিট</a:t>
            </a:r>
            <a:endParaRPr lang="as-IN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413338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en-US" sz="2400" dirty="0" smtClean="0">
                <a:solidFill>
                  <a:schemeClr val="bg1"/>
                </a:solidFill>
              </a:rPr>
              <a:t>১.   </a:t>
            </a:r>
            <a:r>
              <a:rPr lang="as-IN" sz="2400" dirty="0" smtClean="0">
                <a:solidFill>
                  <a:schemeClr val="bg1"/>
                </a:solidFill>
              </a:rPr>
              <a:t>আসক্তি (</a:t>
            </a:r>
            <a:r>
              <a:rPr lang="en-US" sz="2400" dirty="0" smtClean="0">
                <a:solidFill>
                  <a:schemeClr val="bg1"/>
                </a:solidFill>
              </a:rPr>
              <a:t>Addiction) </a:t>
            </a:r>
            <a:r>
              <a:rPr lang="as-IN" sz="2400" dirty="0" smtClean="0">
                <a:solidFill>
                  <a:schemeClr val="bg1"/>
                </a:solidFill>
              </a:rPr>
              <a:t>বলতে কী বুঝায়?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 algn="just"/>
            <a:r>
              <a:rPr lang="as-IN" sz="2400" dirty="0" smtClean="0">
                <a:solidFill>
                  <a:schemeClr val="bg1"/>
                </a:solidFill>
              </a:rPr>
              <a:t>২. কপিরাইট আইন কেন প্রয়োজন?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 algn="just"/>
            <a:r>
              <a:rPr lang="as-IN" sz="2400" dirty="0" smtClean="0">
                <a:solidFill>
                  <a:schemeClr val="bg1"/>
                </a:solidFill>
              </a:rPr>
              <a:t>৩. বাংলাদেশে তথ্য অধিকার আইন কত সালে পাস হয়?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 algn="just"/>
            <a:r>
              <a:rPr lang="as-IN" sz="2400" dirty="0" smtClean="0">
                <a:solidFill>
                  <a:schemeClr val="bg1"/>
                </a:solidFill>
              </a:rPr>
              <a:t>৪. পাইরেসি প্রতিরোধে মুক্ত বা ওপেন সোর্স সফটওয়্যারের ভূমিকা কী?</a:t>
            </a:r>
            <a:endParaRPr lang="as-IN" sz="24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533400"/>
            <a:ext cx="21018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4000" b="1" dirty="0" smtClean="0">
                <a:solidFill>
                  <a:schemeClr val="bg1"/>
                </a:solidFill>
              </a:rPr>
              <a:t>মূল্যায়ন </a:t>
            </a:r>
            <a:endParaRPr lang="en-US" sz="4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25026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600" b="1" dirty="0" smtClean="0">
                <a:solidFill>
                  <a:schemeClr val="bg1"/>
                </a:solidFill>
              </a:rPr>
              <a:t>বাড়ির কাজ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2967335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"তথ্য ও যোগাযো</a:t>
            </a:r>
            <a:r>
              <a:rPr lang="en-US" sz="2400" b="1" dirty="0" smtClean="0">
                <a:solidFill>
                  <a:schemeClr val="bg1"/>
                </a:solidFill>
              </a:rPr>
              <a:t>গ  </a:t>
            </a:r>
            <a:r>
              <a:rPr lang="en-US" sz="2400" b="1" dirty="0" err="1" smtClean="0">
                <a:solidFill>
                  <a:schemeClr val="bg1"/>
                </a:solidFill>
              </a:rPr>
              <a:t>প্রযুক্তির</a:t>
            </a:r>
            <a:r>
              <a:rPr lang="en-US" sz="2400" b="1" dirty="0" smtClean="0">
                <a:solidFill>
                  <a:schemeClr val="bg1"/>
                </a:solidFill>
              </a:rPr>
              <a:t>  </a:t>
            </a:r>
            <a:r>
              <a:rPr lang="as-IN" sz="2400" b="1" dirty="0" smtClean="0">
                <a:solidFill>
                  <a:schemeClr val="bg1"/>
                </a:solidFill>
              </a:rPr>
              <a:t>দায়িত্বশীল ব্যবহার" শীর্ষক ৩০০ শব্দের একটি সংক্ষিপ্ত প্রবন্ধ বাড়ি থেকে লিখে আনবে।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</a:rPr>
              <a:t>শিক্ষক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পরিচিতি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13.png"/>
          <p:cNvPicPr>
            <a:picLocks noChangeAspect="1"/>
          </p:cNvPicPr>
          <p:nvPr/>
        </p:nvPicPr>
        <p:blipFill>
          <a:blip r:embed="rId3" cstate="print">
            <a:lum bright="10000"/>
          </a:blip>
          <a:srcRect r="6667"/>
          <a:stretch>
            <a:fillRect/>
          </a:stretch>
        </p:blipFill>
        <p:spPr>
          <a:xfrm>
            <a:off x="381000" y="1600200"/>
            <a:ext cx="3581400" cy="3352800"/>
          </a:xfrm>
          <a:prstGeom prst="ellipse">
            <a:avLst/>
          </a:prstGeom>
          <a:ln w="3175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038600" y="1905000"/>
            <a:ext cx="4800600" cy="288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err="1" smtClean="0">
                <a:solidFill>
                  <a:schemeClr val="bg1"/>
                </a:solidFill>
              </a:rPr>
              <a:t>মোঃ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মিজানুর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রহমান</a:t>
            </a:r>
            <a:endParaRPr lang="en-US" sz="40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bg1"/>
                </a:solidFill>
              </a:rPr>
              <a:t>সহকারি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শিক্ষক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bg1"/>
                </a:solidFill>
              </a:rPr>
              <a:t>ইমেইলঃ</a:t>
            </a:r>
            <a:r>
              <a:rPr lang="en-US" sz="2800" b="1" dirty="0" smtClean="0">
                <a:solidFill>
                  <a:schemeClr val="bg1"/>
                </a:solidFill>
              </a:rPr>
              <a:t> mejan1987@gmail.com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3340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</a:rPr>
              <a:t>আর.আর</a:t>
            </a:r>
            <a:r>
              <a:rPr lang="en-US" sz="3600" b="1" dirty="0" smtClean="0">
                <a:solidFill>
                  <a:schemeClr val="bg1"/>
                </a:solidFill>
              </a:rPr>
              <a:t>. </a:t>
            </a:r>
            <a:r>
              <a:rPr lang="en-US" sz="3600" b="1" dirty="0" err="1" smtClean="0">
                <a:solidFill>
                  <a:schemeClr val="bg1"/>
                </a:solidFill>
              </a:rPr>
              <a:t>টেক্সটাইল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মিলস্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উচ্চ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</a:rPr>
              <a:t>বিদ্যালয়</a:t>
            </a:r>
            <a:r>
              <a:rPr lang="en-US" sz="3600" b="1" dirty="0" smtClean="0">
                <a:solidFill>
                  <a:schemeClr val="bg1"/>
                </a:solidFill>
              </a:rPr>
              <a:t>।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49100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2286000"/>
            <a:ext cx="5152373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13800" dirty="0" smtClean="0">
                <a:solidFill>
                  <a:schemeClr val="bg1"/>
                </a:solidFill>
              </a:rPr>
              <a:t>ধন্যবাদ</a:t>
            </a:r>
            <a:endParaRPr lang="en-US" sz="13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572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</a:rPr>
              <a:t>পাঠ</a:t>
            </a:r>
            <a:r>
              <a:rPr lang="en-US" sz="4400" b="1" dirty="0" smtClean="0">
                <a:solidFill>
                  <a:schemeClr val="bg1"/>
                </a:solidFill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</a:rPr>
              <a:t>পরিচিতি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895600"/>
            <a:ext cx="411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</a:rPr>
              <a:t>শ্রেণিঃ৯ম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অধ্যায়ঃ</a:t>
            </a:r>
            <a:r>
              <a:rPr lang="en-US" sz="32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২য়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সময়ঃ</a:t>
            </a:r>
            <a:r>
              <a:rPr lang="en-US" sz="3200" b="1" dirty="0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৫০ </a:t>
            </a:r>
            <a:r>
              <a:rPr lang="en-US" sz="3200" b="1" dirty="0" err="1" smtClean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মিনিট</a:t>
            </a:r>
            <a:endParaRPr lang="en-US" sz="3200" b="1" dirty="0" smtClean="0">
              <a:solidFill>
                <a:schemeClr val="bg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0" y="1600200"/>
            <a:ext cx="63658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তথ্য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ও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যোগাযোগ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প্রযুক্তি</a:t>
            </a:r>
            <a:endParaRPr lang="en-US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1" name="Picture 10" descr="class 9 inf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2819401"/>
            <a:ext cx="2667000" cy="289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58349100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20040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dirty="0" smtClean="0">
                <a:solidFill>
                  <a:schemeClr val="bg1"/>
                </a:solidFill>
              </a:rPr>
              <a:t>দৈনন্দিন জীবনে কম্পিউটার ও ইন্টারনেট</a:t>
            </a:r>
            <a:endParaRPr lang="as-IN" sz="36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1752600"/>
            <a:ext cx="579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s-IN" sz="4800" b="1" dirty="0" smtClean="0">
                <a:solidFill>
                  <a:schemeClr val="bg1"/>
                </a:solidFill>
              </a:rPr>
              <a:t>পাঠ শিরোনাম </a:t>
            </a:r>
            <a:endParaRPr lang="en-US" sz="4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514600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400" b="1" dirty="0" smtClean="0">
                <a:solidFill>
                  <a:schemeClr val="bg1"/>
                </a:solidFill>
              </a:rPr>
              <a:t>১.    </a:t>
            </a:r>
            <a:r>
              <a:rPr lang="as-IN" sz="2400" b="1" dirty="0" smtClean="0">
                <a:solidFill>
                  <a:schemeClr val="bg1"/>
                </a:solidFill>
              </a:rPr>
              <a:t>দৈনন্দিন জীবনে কম্পিউটার ও ইন্টারনেটের ব্যবহার বর্ণনা করতে পারবে। 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342900" indent="-342900"/>
            <a:r>
              <a:rPr lang="as-IN" sz="2400" b="1" dirty="0" smtClean="0">
                <a:solidFill>
                  <a:schemeClr val="bg1"/>
                </a:solidFill>
              </a:rPr>
              <a:t>২. সামাজিক যোগাযোগের ধারণা ও এর ইতিবাচক-নেতিবাচক প্রভাব ব্যাখ্যা করতে পারবে। 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342900" indent="-342900"/>
            <a:r>
              <a:rPr lang="as-IN" sz="2400" b="1" dirty="0" smtClean="0">
                <a:solidFill>
                  <a:schemeClr val="bg1"/>
                </a:solidFill>
              </a:rPr>
              <a:t>৩. কম্পিউটার গেমে আসক্তির কুফল এবং তা থেকে মুক্তির উপায় বলতে পারবে। 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342900" indent="-342900"/>
            <a:r>
              <a:rPr lang="as-IN" sz="2400" b="1" dirty="0" smtClean="0">
                <a:solidFill>
                  <a:schemeClr val="bg1"/>
                </a:solidFill>
              </a:rPr>
              <a:t>৪. কপিরাইট আইন ও তথ্য অধিকার আইনের প্রয়োজনীয়তা বিশ্লেষণ করতে পারবে।</a:t>
            </a:r>
            <a:endParaRPr lang="as-IN" sz="2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457200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4800" b="1" dirty="0" smtClean="0">
                <a:solidFill>
                  <a:schemeClr val="bg1"/>
                </a:solidFill>
              </a:rPr>
              <a:t>শিখনফল </a:t>
            </a:r>
            <a:endParaRPr lang="en-US" sz="48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600200"/>
            <a:ext cx="4184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2800" b="1" dirty="0" smtClean="0">
                <a:solidFill>
                  <a:schemeClr val="bg1"/>
                </a:solidFill>
              </a:rPr>
              <a:t>এই পাঠ শেষে শিক্ষার্থীরা— 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828800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বর্তমান সময়ে কম্পিউটার আমাদের জীবনের একটি অবিচ্ছেদ্য অংশ। ব্যক্তিগত কাজ থেকে শুরু করে রাষ্ট্রীয় পর্যায় পর্যন্ত সর্বক্ষেত্রে এর প্রভাব বিদ্যমান।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533400"/>
            <a:ext cx="56012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600" b="1" dirty="0" smtClean="0">
                <a:solidFill>
                  <a:schemeClr val="bg1"/>
                </a:solidFill>
              </a:rPr>
              <a:t>দৈনন্দিন জীবনে কম্পিউটার 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3505200"/>
            <a:ext cx="5638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/>
                </a:solidFill>
              </a:rPr>
              <a:t>       </a:t>
            </a:r>
            <a:r>
              <a:rPr lang="as-IN" sz="2400" b="1" dirty="0" smtClean="0">
                <a:solidFill>
                  <a:schemeClr val="bg1"/>
                </a:solidFill>
              </a:rPr>
              <a:t>প্রধান ক্ষেত্রসমূহ: 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      </a:t>
            </a:r>
            <a:r>
              <a:rPr lang="as-IN" sz="2400" b="1" dirty="0" smtClean="0">
                <a:solidFill>
                  <a:schemeClr val="bg1"/>
                </a:solidFill>
              </a:rPr>
              <a:t>শিক্ষা ও গবেষণা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     </a:t>
            </a:r>
            <a:r>
              <a:rPr lang="as-IN" sz="2400" b="1" dirty="0" smtClean="0">
                <a:solidFill>
                  <a:schemeClr val="bg1"/>
                </a:solidFill>
              </a:rPr>
              <a:t>চিকিৎসা ও রোগ নির্ণয়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     </a:t>
            </a:r>
            <a:r>
              <a:rPr lang="as-IN" sz="2400" b="1" dirty="0" smtClean="0">
                <a:solidFill>
                  <a:schemeClr val="bg1"/>
                </a:solidFill>
              </a:rPr>
              <a:t>ব্যবসা-বাণিজ্য ও ই-কমার্স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     </a:t>
            </a:r>
            <a:r>
              <a:rPr lang="as-IN" sz="2400" b="1" dirty="0" smtClean="0">
                <a:solidFill>
                  <a:schemeClr val="bg1"/>
                </a:solidFill>
              </a:rPr>
              <a:t>দাপ্তরিক কাজ ও যোগাযোগ</a:t>
            </a:r>
            <a:endParaRPr lang="as-IN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2286000"/>
            <a:ext cx="693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দ্রুত যোগাযোগ:</a:t>
            </a:r>
            <a:r>
              <a:rPr lang="as-IN" sz="2000" dirty="0" smtClean="0">
                <a:solidFill>
                  <a:schemeClr val="bg1"/>
                </a:solidFill>
              </a:rPr>
              <a:t> ইমেইল, মেসেঞ্জার ও ভিডিও কলের মাধ্যমে মুহূর্তেই পৃথিবীর যেকোনো প্রান্তে যোগাযোগ করা যায়।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762000"/>
            <a:ext cx="66351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3600" b="1" dirty="0" smtClean="0">
                <a:solidFill>
                  <a:schemeClr val="bg1"/>
                </a:solidFill>
              </a:rPr>
              <a:t>যোগাযোগ ও বিনোদনে ইন্টারনেট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599" y="3429000"/>
            <a:ext cx="70936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বিনোদন:</a:t>
            </a:r>
            <a:r>
              <a:rPr lang="as-IN" sz="2000" dirty="0" smtClean="0">
                <a:solidFill>
                  <a:schemeClr val="bg1"/>
                </a:solidFill>
              </a:rPr>
              <a:t> অনলাইন গেম, সিনেমা দেখা, গান শোনা এবং ডিজিটাল বুক রিডিং-এর প্রধান মাধ্যম ইন্টারনেট।</a:t>
            </a:r>
          </a:p>
        </p:txBody>
      </p:sp>
      <p:sp>
        <p:nvSpPr>
          <p:cNvPr id="5" name="Rectangle 4"/>
          <p:cNvSpPr/>
          <p:nvPr/>
        </p:nvSpPr>
        <p:spPr>
          <a:xfrm>
            <a:off x="990599" y="4572000"/>
            <a:ext cx="70156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000" b="1" dirty="0" smtClean="0">
                <a:solidFill>
                  <a:schemeClr val="bg1"/>
                </a:solidFill>
              </a:rPr>
              <a:t>স্মার্ট লিভিং:</a:t>
            </a:r>
            <a:r>
              <a:rPr lang="as-IN" sz="2000" dirty="0" smtClean="0">
                <a:solidFill>
                  <a:schemeClr val="bg1"/>
                </a:solidFill>
              </a:rPr>
              <a:t> ঘরে বসেই বিদ্যুৎ বিল, গ্যাস বিল পরিশোধ এবং প্রয়োজনীয় পণ্য কেনাকাটা করা সম্ভব হচ্ছে।</a:t>
            </a:r>
            <a:endParaRPr lang="as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743200"/>
            <a:ext cx="7848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3200" b="1" dirty="0" smtClean="0">
                <a:solidFill>
                  <a:schemeClr val="bg1"/>
                </a:solidFill>
              </a:rPr>
              <a:t>শিক্ষা ক্ষেত্রে ইন্টারনেটের ০৩টি গুরুত্বপূর্ণ ব্যবহার তোমার নিজের খাতায় লিখ।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685800"/>
            <a:ext cx="29546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4800" b="1" dirty="0" smtClean="0">
                <a:solidFill>
                  <a:schemeClr val="bg1"/>
                </a:solidFill>
              </a:rPr>
              <a:t>একক কাজ</a:t>
            </a:r>
            <a:endParaRPr lang="en-US" sz="48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9800" y="4953000"/>
            <a:ext cx="2638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2800" b="1" dirty="0" smtClean="0">
                <a:solidFill>
                  <a:schemeClr val="bg1"/>
                </a:solidFill>
              </a:rPr>
              <a:t>সময়:</a:t>
            </a:r>
            <a:r>
              <a:rPr lang="as-IN" sz="2800" dirty="0" smtClean="0">
                <a:solidFill>
                  <a:schemeClr val="bg1"/>
                </a:solidFill>
              </a:rPr>
              <a:t> ০৫ মিনিট</a:t>
            </a:r>
            <a:endParaRPr lang="as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209800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dirty="0" smtClean="0">
                <a:solidFill>
                  <a:schemeClr val="bg1"/>
                </a:solidFill>
              </a:rPr>
              <a:t>ফেসবুক (</a:t>
            </a:r>
            <a:r>
              <a:rPr lang="en-US" sz="2400" dirty="0" err="1" smtClean="0">
                <a:solidFill>
                  <a:schemeClr val="bg1"/>
                </a:solidFill>
              </a:rPr>
              <a:t>Facebook</a:t>
            </a:r>
            <a:r>
              <a:rPr lang="en-US" sz="2400" dirty="0" smtClean="0">
                <a:solidFill>
                  <a:schemeClr val="bg1"/>
                </a:solidFill>
              </a:rPr>
              <a:t>), </a:t>
            </a:r>
            <a:r>
              <a:rPr lang="as-IN" sz="2400" dirty="0" smtClean="0">
                <a:solidFill>
                  <a:schemeClr val="bg1"/>
                </a:solidFill>
              </a:rPr>
              <a:t>এক্স (</a:t>
            </a:r>
            <a:r>
              <a:rPr lang="en-US" sz="2400" dirty="0" smtClean="0">
                <a:solidFill>
                  <a:schemeClr val="bg1"/>
                </a:solidFill>
              </a:rPr>
              <a:t>Twitter), </a:t>
            </a:r>
            <a:r>
              <a:rPr lang="as-IN" sz="2400" dirty="0" smtClean="0">
                <a:solidFill>
                  <a:schemeClr val="bg1"/>
                </a:solidFill>
              </a:rPr>
              <a:t>লিঙ্কডইন (</a:t>
            </a:r>
            <a:r>
              <a:rPr lang="en-US" sz="2400" dirty="0" smtClean="0">
                <a:solidFill>
                  <a:schemeClr val="bg1"/>
                </a:solidFill>
              </a:rPr>
              <a:t>LinkedIn) </a:t>
            </a:r>
            <a:r>
              <a:rPr lang="as-IN" sz="2400" dirty="0" smtClean="0">
                <a:solidFill>
                  <a:schemeClr val="bg1"/>
                </a:solidFill>
              </a:rPr>
              <a:t>এবং ইনস্টাগ্রাম (</a:t>
            </a:r>
            <a:r>
              <a:rPr lang="en-US" sz="2400" dirty="0" err="1" smtClean="0">
                <a:solidFill>
                  <a:schemeClr val="bg1"/>
                </a:solidFill>
              </a:rPr>
              <a:t>Instagram</a:t>
            </a:r>
            <a:r>
              <a:rPr lang="en-US" sz="2400" dirty="0" smtClean="0">
                <a:solidFill>
                  <a:schemeClr val="bg1"/>
                </a:solidFill>
              </a:rPr>
              <a:t>)-</a:t>
            </a:r>
            <a:r>
              <a:rPr lang="as-IN" sz="2400" dirty="0" smtClean="0">
                <a:solidFill>
                  <a:schemeClr val="bg1"/>
                </a:solidFill>
              </a:rPr>
              <a:t>এর মতো মাধ্যমগুলো আমাদের সামাজিক জীবনকে সহজ করেছে।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457200"/>
            <a:ext cx="52742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s-IN" sz="4400" b="1" dirty="0" smtClean="0">
                <a:solidFill>
                  <a:schemeClr val="bg1"/>
                </a:solidFill>
              </a:rPr>
              <a:t>সামাজিক যোগাযোগ </a:t>
            </a:r>
            <a:endParaRPr 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3886200"/>
            <a:ext cx="861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s-IN" sz="2400" b="1" dirty="0" smtClean="0">
                <a:solidFill>
                  <a:schemeClr val="bg1"/>
                </a:solidFill>
              </a:rPr>
              <a:t>সুবিধা:</a:t>
            </a:r>
            <a:r>
              <a:rPr lang="as-IN" sz="2400" dirty="0" smtClean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as-IN" sz="2400" dirty="0" smtClean="0">
                <a:solidFill>
                  <a:schemeClr val="bg1"/>
                </a:solidFill>
              </a:rPr>
              <a:t>পুরোনো বন্ধুদের খুঁজে পাওয়া ও নতুন বন্ধুত্ব তৈরি।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as-IN" sz="2400" dirty="0" smtClean="0">
                <a:solidFill>
                  <a:schemeClr val="bg1"/>
                </a:solidFill>
              </a:rPr>
              <a:t>যেকোনো তথ্য বা ঘটনার দ্রুত প্রচার ও জনমত গঠন।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as-IN" sz="2400" dirty="0" smtClean="0">
                <a:solidFill>
                  <a:schemeClr val="bg1"/>
                </a:solidFill>
              </a:rPr>
              <a:t>দূরবর্তী আত্মীয়-স্বজনদের সাথে সার্বক্ষণিক যুক্ত থাকা।</a:t>
            </a:r>
            <a:endParaRPr lang="as-I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663</Words>
  <Application>Microsoft Office PowerPoint</Application>
  <PresentationFormat>On-screen Show (4:3)</PresentationFormat>
  <Paragraphs>80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48</cp:revision>
  <dcterms:created xsi:type="dcterms:W3CDTF">2026-05-30T09:46:39Z</dcterms:created>
  <dcterms:modified xsi:type="dcterms:W3CDTF">2026-05-30T10:38:46Z</dcterms:modified>
</cp:coreProperties>
</file>