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08" r:id="rId3"/>
    <p:sldId id="309" r:id="rId4"/>
    <p:sldId id="294" r:id="rId5"/>
    <p:sldId id="273" r:id="rId6"/>
    <p:sldId id="274" r:id="rId7"/>
    <p:sldId id="302" r:id="rId8"/>
    <p:sldId id="303" r:id="rId9"/>
    <p:sldId id="304" r:id="rId10"/>
    <p:sldId id="305" r:id="rId11"/>
    <p:sldId id="266" r:id="rId12"/>
    <p:sldId id="280" r:id="rId13"/>
    <p:sldId id="279" r:id="rId14"/>
    <p:sldId id="277" r:id="rId15"/>
    <p:sldId id="271" r:id="rId16"/>
    <p:sldId id="275" r:id="rId17"/>
    <p:sldId id="283" r:id="rId18"/>
    <p:sldId id="284" r:id="rId19"/>
    <p:sldId id="287" r:id="rId20"/>
    <p:sldId id="258" r:id="rId21"/>
    <p:sldId id="259" r:id="rId22"/>
    <p:sldId id="291" r:id="rId23"/>
    <p:sldId id="261" r:id="rId24"/>
    <p:sldId id="307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E8B"/>
    <a:srgbClr val="FF8300"/>
    <a:srgbClr val="978F58"/>
    <a:srgbClr val="DD7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2C5CC-D6C9-4EEF-A9E9-24A0C64C9BEC}" type="datetimeFigureOut">
              <a:rPr lang="en-US" smtClean="0"/>
              <a:t>29-May-26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695EB-F6F7-4B60-9710-1C05018E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26D7D-CD92-48C9-A249-A209D339ED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61" y="1371600"/>
            <a:ext cx="3168603" cy="50006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A26D00E-3B98-20A7-2F19-530B9544A039}"/>
              </a:ext>
            </a:extLst>
          </p:cNvPr>
          <p:cNvSpPr/>
          <p:nvPr/>
        </p:nvSpPr>
        <p:spPr>
          <a:xfrm>
            <a:off x="2675685" y="1234017"/>
            <a:ext cx="7911353" cy="34094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39700" dist="165100" dir="3900000" sx="99000" sy="99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4F4496-4915-9CAE-A99E-55A3B0B58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37" y="1842076"/>
            <a:ext cx="2193306" cy="219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21"/>
            <a:ext cx="870801" cy="8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33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56C0E0-AEBD-A6AD-7336-39B075885C8B}"/>
              </a:ext>
            </a:extLst>
          </p:cNvPr>
          <p:cNvSpPr txBox="1"/>
          <p:nvPr/>
        </p:nvSpPr>
        <p:spPr>
          <a:xfrm>
            <a:off x="5171693" y="462296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42758E-9EA4-428E-9F78-BBDF42125B0F}"/>
              </a:ext>
            </a:extLst>
          </p:cNvPr>
          <p:cNvSpPr/>
          <p:nvPr/>
        </p:nvSpPr>
        <p:spPr>
          <a:xfrm flipV="1">
            <a:off x="363415" y="1341715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3F07E6-1309-37C6-3309-E58345E229EB}"/>
              </a:ext>
            </a:extLst>
          </p:cNvPr>
          <p:cNvSpPr/>
          <p:nvPr/>
        </p:nvSpPr>
        <p:spPr>
          <a:xfrm flipV="1">
            <a:off x="4072776" y="125713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B28EDD-F09C-1E93-4043-58BCAC4B3F8E}"/>
              </a:ext>
            </a:extLst>
          </p:cNvPr>
          <p:cNvSpPr/>
          <p:nvPr/>
        </p:nvSpPr>
        <p:spPr>
          <a:xfrm rot="5400000" flipV="1">
            <a:off x="4270531" y="3909144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55BEEE2-C372-7224-CB6F-0079CE40E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580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AEC83A02-EA9B-F924-11E8-5D5D82A5F0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7616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3B9FA6-4A0F-4E2B-6CEA-704829109C7D}"/>
              </a:ext>
            </a:extLst>
          </p:cNvPr>
          <p:cNvSpPr txBox="1"/>
          <p:nvPr/>
        </p:nvSpPr>
        <p:spPr>
          <a:xfrm>
            <a:off x="2201902" y="1553012"/>
            <a:ext cx="220160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7B961E-3913-4CCF-9314-6D725B6D97D5}"/>
              </a:ext>
            </a:extLst>
          </p:cNvPr>
          <p:cNvSpPr txBox="1"/>
          <p:nvPr/>
        </p:nvSpPr>
        <p:spPr>
          <a:xfrm>
            <a:off x="8067616" y="1553012"/>
            <a:ext cx="197025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1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5173683" y="385729"/>
            <a:ext cx="1844634" cy="1326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7483496" y="389887"/>
            <a:ext cx="1844634" cy="13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9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B47E9-4A65-A2A2-6D3F-5E3DBED5D26A}"/>
              </a:ext>
            </a:extLst>
          </p:cNvPr>
          <p:cNvSpPr txBox="1"/>
          <p:nvPr/>
        </p:nvSpPr>
        <p:spPr>
          <a:xfrm>
            <a:off x="1930354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579B8868-7EC4-E706-E9B4-67402933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7918" y="518682"/>
            <a:ext cx="1198298" cy="11982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5C87DC50-4D73-F1D6-CE85-9F673A216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20207" y="518682"/>
            <a:ext cx="1198298" cy="11982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62497" y="518682"/>
            <a:ext cx="1198298" cy="11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4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450" y="490194"/>
            <a:ext cx="1226786" cy="12267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765FB252-1BCA-872A-1B93-6B1E14E5C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66858" y="395660"/>
            <a:ext cx="1420933" cy="142093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97381" y="466991"/>
            <a:ext cx="1226786" cy="12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5E0898-8128-24A8-FADF-7A77D81201FE}"/>
              </a:ext>
            </a:extLst>
          </p:cNvPr>
          <p:cNvSpPr/>
          <p:nvPr/>
        </p:nvSpPr>
        <p:spPr>
          <a:xfrm>
            <a:off x="1804737" y="934613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2764" y="409487"/>
            <a:ext cx="1182230" cy="1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8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5E0898-8128-24A8-FADF-7A77D81201FE}"/>
              </a:ext>
            </a:extLst>
          </p:cNvPr>
          <p:cNvSpPr/>
          <p:nvPr/>
        </p:nvSpPr>
        <p:spPr>
          <a:xfrm>
            <a:off x="2007803" y="96289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" y="552034"/>
            <a:ext cx="1257968" cy="10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1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png">
            <a:extLst>
              <a:ext uri="{FF2B5EF4-FFF2-40B4-BE49-F238E27FC236}">
                <a16:creationId xmlns:a16="http://schemas.microsoft.com/office/drawing/2014/main" xmlns="" id="{8D78984C-7611-ED3A-6893-97F0E59C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4" y="5929248"/>
            <a:ext cx="7934895" cy="921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D09034-B0CE-AEAB-57EF-9D72EA772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4" y="5920556"/>
            <a:ext cx="879560" cy="802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D7AEC8-C47D-F90F-5C86-83EA47844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4604" y="6126370"/>
            <a:ext cx="856521" cy="527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738">
            <a:off x="4714154" y="-647607"/>
            <a:ext cx="2795673" cy="5847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" y="2713313"/>
            <a:ext cx="11957157" cy="2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6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heme" Target="../theme/theme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peakpx.com/19235/water-droplet/1440x900-wallpaper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5000"/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B8E7872C-1867-4538-1453-42919C14AC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3">
              <a:alphaModFix amt="40000"/>
              <a:extLst>
                <a:ext uri="{837473B0-CC2E-450A-ABE3-18F120FF3D39}">
                  <a1611:picAttrSrcUrl xmlns:a1611="http://schemas.microsoft.com/office/drawing/2016/11/main" xmlns="" r:id="rId14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65C2DF-2AB9-7F21-5E96-FA605259A4B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200" y="5869381"/>
            <a:ext cx="1294819" cy="681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C9FCA6-7C5B-24E4-2CDA-54DE98A615B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976" y="6496095"/>
            <a:ext cx="1775334" cy="4373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1B64F1D-3BD3-E04A-A351-E760650E81BE}"/>
              </a:ext>
            </a:extLst>
          </p:cNvPr>
          <p:cNvGrpSpPr/>
          <p:nvPr/>
        </p:nvGrpSpPr>
        <p:grpSpPr>
          <a:xfrm>
            <a:off x="8448390" y="6192772"/>
            <a:ext cx="1842586" cy="595015"/>
            <a:chOff x="8269280" y="6224725"/>
            <a:chExt cx="1842586" cy="5950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B01C0FA-EAF3-2230-1057-0ACE4D076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114" y="6238903"/>
              <a:ext cx="522752" cy="580837"/>
            </a:xfrm>
            <a:prstGeom prst="rect">
              <a:avLst/>
            </a:prstGeom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xmlns="" id="{A4D0339B-1EE3-C51D-EFD5-C51AC586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0459" y="6224725"/>
              <a:ext cx="595015" cy="59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67161B21-6597-5C18-660F-12A44343A45D}"/>
                </a:ext>
              </a:extLst>
            </p:cNvPr>
            <p:cNvGrpSpPr/>
            <p:nvPr/>
          </p:nvGrpSpPr>
          <p:grpSpPr>
            <a:xfrm>
              <a:off x="8269280" y="6242202"/>
              <a:ext cx="577540" cy="577538"/>
              <a:chOff x="8269280" y="6239279"/>
              <a:chExt cx="577540" cy="57753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2ECD49B4-5987-4771-C4D6-E110004DC35B}"/>
                  </a:ext>
                </a:extLst>
              </p:cNvPr>
              <p:cNvSpPr/>
              <p:nvPr/>
            </p:nvSpPr>
            <p:spPr>
              <a:xfrm>
                <a:off x="8269280" y="6239279"/>
                <a:ext cx="577540" cy="577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C0E932AB-17A7-2EAB-DA0F-FCE6805B5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1241" y="6251239"/>
                <a:ext cx="553618" cy="5536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8138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  <p:sldLayoutId id="2147483667" r:id="rId5"/>
    <p:sldLayoutId id="2147483668" r:id="rId6"/>
    <p:sldLayoutId id="2147483669" r:id="rId7"/>
    <p:sldLayoutId id="214748366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4AFF9C-6B4F-3A44-856F-003F19360B2B}"/>
              </a:ext>
            </a:extLst>
          </p:cNvPr>
          <p:cNvSpPr txBox="1"/>
          <p:nvPr/>
        </p:nvSpPr>
        <p:spPr>
          <a:xfrm>
            <a:off x="3352171" y="1470268"/>
            <a:ext cx="65227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19900" b="1" dirty="0">
                <a:ln w="28575">
                  <a:solidFill>
                    <a:srgbClr val="D40E8B"/>
                  </a:solidFill>
                </a:ln>
                <a:solidFill>
                  <a:srgbClr val="FF8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ln w="28575">
                <a:solidFill>
                  <a:srgbClr val="D40E8B"/>
                </a:solidFill>
              </a:ln>
              <a:solidFill>
                <a:srgbClr val="FF8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0D6EB2-B56D-9160-92E0-7782FE6D0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CA129B-406A-151E-6836-A4409488C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697228"/>
            <a:ext cx="4648200" cy="2905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3D0D34-389B-8769-F713-BF6AB57BB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8"/>
          <a:stretch>
            <a:fillRect/>
          </a:stretch>
        </p:blipFill>
        <p:spPr>
          <a:xfrm>
            <a:off x="1024891" y="697228"/>
            <a:ext cx="4644390" cy="2905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93FF71-1C4E-CC95-EF10-98FF89927E1B}"/>
              </a:ext>
            </a:extLst>
          </p:cNvPr>
          <p:cNvSpPr txBox="1"/>
          <p:nvPr/>
        </p:nvSpPr>
        <p:spPr>
          <a:xfrm>
            <a:off x="1478280" y="4236720"/>
            <a:ext cx="3474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তিন-দাঁড় ছিপখান্ 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মন্থর যাচ্ছে,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9247F4-F227-11C3-AFBB-ECBD984E00E3}"/>
              </a:ext>
            </a:extLst>
          </p:cNvPr>
          <p:cNvSpPr txBox="1"/>
          <p:nvPr/>
        </p:nvSpPr>
        <p:spPr>
          <a:xfrm>
            <a:off x="7360920" y="4236720"/>
            <a:ext cx="3474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তিনজন মাল্লায় 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কোন্ গান গাচ্ছে?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8C3231-1EA5-CFC3-18F8-A959F6A24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962C712-4D82-B604-053D-93E351A72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841343"/>
              </p:ext>
            </p:extLst>
          </p:nvPr>
        </p:nvGraphicFramePr>
        <p:xfrm>
          <a:off x="1082040" y="1527423"/>
          <a:ext cx="989076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8040">
                  <a:extLst>
                    <a:ext uri="{9D8B030D-6E8A-4147-A177-3AD203B41FA5}">
                      <a16:colId xmlns:a16="http://schemas.microsoft.com/office/drawing/2014/main" xmlns="" val="484989701"/>
                    </a:ext>
                  </a:extLst>
                </a:gridCol>
                <a:gridCol w="6522720">
                  <a:extLst>
                    <a:ext uri="{9D8B030D-6E8A-4147-A177-3AD203B41FA5}">
                      <a16:colId xmlns:a16="http://schemas.microsoft.com/office/drawing/2014/main" xmlns="" val="770463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 শব্দ </a:t>
                      </a:r>
                      <a:endParaRPr lang="en-US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শব্দের</a:t>
                      </a:r>
                      <a:r>
                        <a:rPr lang="en-US" sz="4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en-US" sz="4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3313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চুপ চুপ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0892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ডুব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439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পানকৌ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6053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টুপ টুপ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742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ঘোমটার বউটি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69501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6B1D2A-1B35-A89D-2C5A-92D8263AAE0E}"/>
              </a:ext>
            </a:extLst>
          </p:cNvPr>
          <p:cNvSpPr txBox="1"/>
          <p:nvPr/>
        </p:nvSpPr>
        <p:spPr>
          <a:xfrm>
            <a:off x="3246120" y="518160"/>
            <a:ext cx="551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46FF72-A680-118C-BACF-28E9A6104705}"/>
              </a:ext>
            </a:extLst>
          </p:cNvPr>
          <p:cNvSpPr txBox="1"/>
          <p:nvPr/>
        </p:nvSpPr>
        <p:spPr>
          <a:xfrm>
            <a:off x="6088380" y="2223492"/>
            <a:ext cx="179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নিঃশব্দে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6EA34B-398F-5FD9-35DF-751F6DF6FC81}"/>
              </a:ext>
            </a:extLst>
          </p:cNvPr>
          <p:cNvSpPr txBox="1"/>
          <p:nvPr/>
        </p:nvSpPr>
        <p:spPr>
          <a:xfrm>
            <a:off x="5044440" y="2971800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নিচে নেমে যায়।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A85643-5CCE-E6B3-6B58-BD08450B62A6}"/>
              </a:ext>
            </a:extLst>
          </p:cNvPr>
          <p:cNvSpPr txBox="1"/>
          <p:nvPr/>
        </p:nvSpPr>
        <p:spPr>
          <a:xfrm>
            <a:off x="4678680" y="3667869"/>
            <a:ext cx="6225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ডুব দিয়ে মাছ ধরে এমন পাখি।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C4DB9B-FAD5-FC99-9E82-BF3B4C90AB6A}"/>
              </a:ext>
            </a:extLst>
          </p:cNvPr>
          <p:cNvSpPr txBox="1"/>
          <p:nvPr/>
        </p:nvSpPr>
        <p:spPr>
          <a:xfrm>
            <a:off x="5257800" y="435152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পড়ার ক্ষুদ্র শব্দ।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66E5E9-3939-672E-6672-1914766E3CEC}"/>
              </a:ext>
            </a:extLst>
          </p:cNvPr>
          <p:cNvSpPr txBox="1"/>
          <p:nvPr/>
        </p:nvSpPr>
        <p:spPr>
          <a:xfrm>
            <a:off x="4678680" y="5025777"/>
            <a:ext cx="672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ঘোমটা টানা লাজুক বধূর মতো (উপমা)।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6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4C4A16-9B5B-BFE0-7FA7-0B4E81289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7E417E0-EE34-4030-769A-3FAF0B3EE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25371"/>
              </p:ext>
            </p:extLst>
          </p:nvPr>
        </p:nvGraphicFramePr>
        <p:xfrm>
          <a:off x="1137920" y="1304419"/>
          <a:ext cx="991616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3120">
                  <a:extLst>
                    <a:ext uri="{9D8B030D-6E8A-4147-A177-3AD203B41FA5}">
                      <a16:colId xmlns:a16="http://schemas.microsoft.com/office/drawing/2014/main" xmlns="" val="3414061080"/>
                    </a:ext>
                  </a:extLst>
                </a:gridCol>
                <a:gridCol w="6543040">
                  <a:extLst>
                    <a:ext uri="{9D8B030D-6E8A-4147-A177-3AD203B41FA5}">
                      <a16:colId xmlns:a16="http://schemas.microsoft.com/office/drawing/2014/main" xmlns="" val="3927704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সমার্থক শব্দ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4516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পানকৌ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025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টুপ টুপ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813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ঘোমটার বউটি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0944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ঢাকছে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4529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চুপ চুপ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27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ডুব দেয়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86952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D34EDD-3823-418E-9A3A-50C1AD871728}"/>
              </a:ext>
            </a:extLst>
          </p:cNvPr>
          <p:cNvSpPr txBox="1"/>
          <p:nvPr/>
        </p:nvSpPr>
        <p:spPr>
          <a:xfrm>
            <a:off x="4526280" y="707261"/>
            <a:ext cx="313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সমার্থক শব্দ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3871A8-B35C-FDB3-F20F-6E71A807E5BB}"/>
              </a:ext>
            </a:extLst>
          </p:cNvPr>
          <p:cNvSpPr txBox="1"/>
          <p:nvPr/>
        </p:nvSpPr>
        <p:spPr>
          <a:xfrm>
            <a:off x="5745480" y="2012305"/>
            <a:ext cx="224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পানকৌড়ি।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413F7E-169C-D35F-8012-BD776CCBEBF8}"/>
              </a:ext>
            </a:extLst>
          </p:cNvPr>
          <p:cNvSpPr txBox="1"/>
          <p:nvPr/>
        </p:nvSpPr>
        <p:spPr>
          <a:xfrm>
            <a:off x="5250180" y="2612261"/>
            <a:ext cx="3939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ঝুপ ঝুপ, ছপ ছপ।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5C2D59-0BCD-3ADF-B2AC-561AEECF151D}"/>
              </a:ext>
            </a:extLst>
          </p:cNvPr>
          <p:cNvSpPr txBox="1"/>
          <p:nvPr/>
        </p:nvSpPr>
        <p:spPr>
          <a:xfrm>
            <a:off x="4922520" y="3302734"/>
            <a:ext cx="4919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লাজুক বধূ (কবিতার অর্থে)।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1C80FC-D648-98C9-02FA-354778D32665}"/>
              </a:ext>
            </a:extLst>
          </p:cNvPr>
          <p:cNvSpPr txBox="1"/>
          <p:nvPr/>
        </p:nvSpPr>
        <p:spPr>
          <a:xfrm>
            <a:off x="4922520" y="3957295"/>
            <a:ext cx="5471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আড়াল করছে, ঢেকে রাখছে।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F38EBD-727A-B699-79C2-830528E19B3E}"/>
              </a:ext>
            </a:extLst>
          </p:cNvPr>
          <p:cNvSpPr txBox="1"/>
          <p:nvPr/>
        </p:nvSpPr>
        <p:spPr>
          <a:xfrm>
            <a:off x="5745480" y="4669333"/>
            <a:ext cx="2762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নিরব, শব্দহীন।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93431F-2039-E705-5DB0-760F0CE2D6F4}"/>
              </a:ext>
            </a:extLst>
          </p:cNvPr>
          <p:cNvSpPr txBox="1"/>
          <p:nvPr/>
        </p:nvSpPr>
        <p:spPr>
          <a:xfrm>
            <a:off x="5059680" y="5395616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নিমজ্জিত হয়, তলিয়ে যায়।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AF952D-7F9B-C80F-0BD6-5CDB783D3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29C712C-BDC2-D7AC-297F-37AAE902A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66989"/>
              </p:ext>
            </p:extLst>
          </p:nvPr>
        </p:nvGraphicFramePr>
        <p:xfrm>
          <a:off x="1412240" y="1424761"/>
          <a:ext cx="856996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3814">
                  <a:extLst>
                    <a:ext uri="{9D8B030D-6E8A-4147-A177-3AD203B41FA5}">
                      <a16:colId xmlns:a16="http://schemas.microsoft.com/office/drawing/2014/main" xmlns="" val="1597262910"/>
                    </a:ext>
                  </a:extLst>
                </a:gridCol>
                <a:gridCol w="5456146">
                  <a:extLst>
                    <a:ext uri="{9D8B030D-6E8A-4147-A177-3AD203B41FA5}">
                      <a16:colId xmlns:a16="http://schemas.microsoft.com/office/drawing/2014/main" xmlns="" val="1651417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>
                          <a:solidFill>
                            <a:srgbClr val="D40E8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>
                          <a:solidFill>
                            <a:srgbClr val="D40E8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বিপরীত শব্দ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521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ঘোমটার বউটি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653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চুপ চুপ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717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ডুব দেয়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770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টুপ টুপ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373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ঢাকছে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36807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9C121-2558-D742-1FE0-874BA030B9AA}"/>
              </a:ext>
            </a:extLst>
          </p:cNvPr>
          <p:cNvSpPr txBox="1"/>
          <p:nvPr/>
        </p:nvSpPr>
        <p:spPr>
          <a:xfrm>
            <a:off x="4579620" y="476518"/>
            <a:ext cx="3032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8D1841-26EF-3B91-B725-A97D6C8F18DF}"/>
              </a:ext>
            </a:extLst>
          </p:cNvPr>
          <p:cNvSpPr txBox="1"/>
          <p:nvPr/>
        </p:nvSpPr>
        <p:spPr>
          <a:xfrm>
            <a:off x="5410200" y="219456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উচ্ছ্বল/উন্মুক্ত নারী।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0DBF5D-DFA2-B11D-A868-65C3A0A1A919}"/>
              </a:ext>
            </a:extLst>
          </p:cNvPr>
          <p:cNvSpPr txBox="1"/>
          <p:nvPr/>
        </p:nvSpPr>
        <p:spPr>
          <a:xfrm>
            <a:off x="5697220" y="2941320"/>
            <a:ext cx="2915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কোলাহলপূর্ণ।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7CC07C-12C1-7BDD-C5E8-323EC611A149}"/>
              </a:ext>
            </a:extLst>
          </p:cNvPr>
          <p:cNvSpPr txBox="1"/>
          <p:nvPr/>
        </p:nvSpPr>
        <p:spPr>
          <a:xfrm>
            <a:off x="4975860" y="3772674"/>
            <a:ext cx="467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ভেসে ওঠে, উঠে আসে।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CC9FBD-A274-C1A7-FF93-C745ED1567A6}"/>
              </a:ext>
            </a:extLst>
          </p:cNvPr>
          <p:cNvSpPr txBox="1"/>
          <p:nvPr/>
        </p:nvSpPr>
        <p:spPr>
          <a:xfrm>
            <a:off x="6096000" y="4542115"/>
            <a:ext cx="1516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নীরব।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153A73-DD72-D366-9705-CC5B66B5F3D4}"/>
              </a:ext>
            </a:extLst>
          </p:cNvPr>
          <p:cNvSpPr txBox="1"/>
          <p:nvPr/>
        </p:nvSpPr>
        <p:spPr>
          <a:xfrm>
            <a:off x="4762500" y="5177701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উন্মোচন করছে, খুলে দিচ্ছে।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65F490-B748-C0AA-11DC-0E96ED0E7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20DACA-D099-1224-AF7E-7706C08326CE}"/>
              </a:ext>
            </a:extLst>
          </p:cNvPr>
          <p:cNvSpPr txBox="1"/>
          <p:nvPr/>
        </p:nvSpPr>
        <p:spPr>
          <a:xfrm>
            <a:off x="457200" y="920621"/>
            <a:ext cx="10774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</a:t>
            </a:r>
          </a:p>
          <a:p>
            <a:pPr marL="742950" indent="-742950"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পানকৌ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জলে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______________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ডুব দেয়।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২. “টুপ টুপ” শব্দটি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______________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অনুকরণ।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৩. চুপ চুপ-ওই ডুব দেয়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______________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৪. দেয় ডুব টুপ টুপ ঘোমটার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______________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৫. “ঘোমটার বউটি” — এখানে পানকৌ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_____________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সঙ্গে তুলনা করা হয়েছে।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9A0E4E-5A63-0CAF-AAAC-3524C35D2B2C}"/>
              </a:ext>
            </a:extLst>
          </p:cNvPr>
          <p:cNvSpPr txBox="1"/>
          <p:nvPr/>
        </p:nvSpPr>
        <p:spPr>
          <a:xfrm>
            <a:off x="4419600" y="1478280"/>
            <a:ext cx="153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নিঃশব্দে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8FF3C0-2CF4-3B58-ED5E-59E0D1A42A7D}"/>
              </a:ext>
            </a:extLst>
          </p:cNvPr>
          <p:cNvSpPr txBox="1"/>
          <p:nvPr/>
        </p:nvSpPr>
        <p:spPr>
          <a:xfrm>
            <a:off x="5433060" y="2186166"/>
            <a:ext cx="105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F598B8-085C-716B-DC65-C9D725E7ADE6}"/>
              </a:ext>
            </a:extLst>
          </p:cNvPr>
          <p:cNvSpPr txBox="1"/>
          <p:nvPr/>
        </p:nvSpPr>
        <p:spPr>
          <a:xfrm>
            <a:off x="5433060" y="2712720"/>
            <a:ext cx="188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পানকৌটি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C08704-0DAB-C1F3-B609-D90CA9E95EB4}"/>
              </a:ext>
            </a:extLst>
          </p:cNvPr>
          <p:cNvSpPr txBox="1"/>
          <p:nvPr/>
        </p:nvSpPr>
        <p:spPr>
          <a:xfrm>
            <a:off x="6484620" y="325606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বৌটি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378A6A-F8BF-2117-9450-5B7AAEBFFD93}"/>
              </a:ext>
            </a:extLst>
          </p:cNvPr>
          <p:cNvSpPr txBox="1"/>
          <p:nvPr/>
        </p:nvSpPr>
        <p:spPr>
          <a:xfrm>
            <a:off x="8679180" y="3828306"/>
            <a:ext cx="2156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লাজুক বধূর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BCD15B4A-DB93-94E4-2BB5-47EC6318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7B98DE-A4F2-B180-65C6-4621E41F911E}"/>
              </a:ext>
            </a:extLst>
          </p:cNvPr>
          <p:cNvSpPr txBox="1"/>
          <p:nvPr/>
        </p:nvSpPr>
        <p:spPr>
          <a:xfrm>
            <a:off x="388620" y="1258282"/>
            <a:ext cx="116814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পানকৌড়িকে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“ঘোমটার বউটি”-র সঙ্গে তুলনা করার কারণ কী?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পানকৌটি ডুব দেয় লাজুক, নীরব, ধীরে ধীরে—ঠিক যেমন ঘোমটা টানা বধূ লাজুক ভঙ্গিতে এগোয়। এই সাদৃশ্য বোঝাতেই উপমাটি ব্যবহৃত।</a:t>
            </a:r>
          </a:p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“চুপ চুপ” ও “টুপ টুপ” শব্দগুলোর ব্যবহার কবিতার কোন বৈশিষ্ট্য প্রকাশ করে?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এই ধ্বনি-অনুকরণ শব্দগুলো কবিতায় চিত্রকল্প, বাস্তবতা ও লয়ের অনুভূতি বাড়িয়ে তোলে। পাঠকের মনে সত্যিকারের শব্দ বেজে ওঠে।</a:t>
            </a:r>
          </a:p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কবিতার লাইনে ব্যবহৃত ধ্বনি-অনুকরণ শব্দগুলোর গুরুত্ব ব্যাখ্যা করো।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“চুপ চুপ”, “টুপ টুপ”—এই শব্দগুলো জলের শব্দ ও নীরবতা অনুভব করায়। এগুলো কবিতাকে জীবন্ত, লয়যুক্ত ও শ্রুতিমধুর করে।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15589F-43B2-1FA4-F2DD-021CAB2453C6}"/>
              </a:ext>
            </a:extLst>
          </p:cNvPr>
          <p:cNvSpPr txBox="1"/>
          <p:nvPr/>
        </p:nvSpPr>
        <p:spPr>
          <a:xfrm>
            <a:off x="3992880" y="27432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u="sng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u="sng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13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C617C5-E00D-F74A-6374-9FEF83E64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B47FF4-C94C-2322-EC07-B6040A59DB08}"/>
              </a:ext>
            </a:extLst>
          </p:cNvPr>
          <p:cNvSpPr txBox="1"/>
          <p:nvPr/>
        </p:nvSpPr>
        <p:spPr>
          <a:xfrm>
            <a:off x="842010" y="1642378"/>
            <a:ext cx="105079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“টুপ টুপ” শব্দটি—</a:t>
            </a:r>
          </a:p>
          <a:p>
            <a:pPr marL="742950" indent="-742950">
              <a:buAutoNum type="alphaUcParenR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জলের শব্দের অনুকরণ   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ডাক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বাতাসের শব্দ                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বৃষ্টির শব্দ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কবিতায় ‘ঘোমটার বউটি’ বলতে বোঝানো হয়েছে—</a:t>
            </a:r>
          </a:p>
          <a:p>
            <a:pPr marL="742950" indent="-742950">
              <a:buAutoNum type="alphaUcParenR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বন-হাঁস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পানিকুমির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পানকৌটি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ঝুটিহাঁস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কবিতার পরিবেশ প্রধানত কোথায়?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বন-পাহাড়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সাগর তীর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চরাঞ্চল, নদীতীর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শহুরে পরিবেশ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097912-7ABF-DCAC-8A7A-F82C65C50141}"/>
              </a:ext>
            </a:extLst>
          </p:cNvPr>
          <p:cNvSpPr txBox="1"/>
          <p:nvPr/>
        </p:nvSpPr>
        <p:spPr>
          <a:xfrm>
            <a:off x="674370" y="2200811"/>
            <a:ext cx="601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00F00C-B8D2-FB30-EA71-0D15D684372E}"/>
              </a:ext>
            </a:extLst>
          </p:cNvPr>
          <p:cNvSpPr txBox="1"/>
          <p:nvPr/>
        </p:nvSpPr>
        <p:spPr>
          <a:xfrm>
            <a:off x="5955032" y="3745616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9557A4-09AB-701E-9111-9F2F8FDD91A6}"/>
              </a:ext>
            </a:extLst>
          </p:cNvPr>
          <p:cNvSpPr txBox="1"/>
          <p:nvPr/>
        </p:nvSpPr>
        <p:spPr>
          <a:xfrm>
            <a:off x="5162550" y="4904810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64DD22-CD01-1A24-2928-58D547DC023F}"/>
              </a:ext>
            </a:extLst>
          </p:cNvPr>
          <p:cNvSpPr txBox="1"/>
          <p:nvPr/>
        </p:nvSpPr>
        <p:spPr>
          <a:xfrm>
            <a:off x="4217670" y="537418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u="sng" dirty="0">
                <a:solidFill>
                  <a:srgbClr val="FF8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বলি </a:t>
            </a:r>
            <a:endParaRPr lang="en-US" sz="4000" b="1" u="sng" dirty="0">
              <a:solidFill>
                <a:srgbClr val="FF8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9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F723A7-42F6-81C4-A66C-16DB07F6C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08DEB3-4BDB-AD0D-15F1-40F2E733DB52}"/>
              </a:ext>
            </a:extLst>
          </p:cNvPr>
          <p:cNvSpPr txBox="1"/>
          <p:nvPr/>
        </p:nvSpPr>
        <p:spPr>
          <a:xfrm>
            <a:off x="1028700" y="1136064"/>
            <a:ext cx="105232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‘পানকৌড়ি’ কোন ধরনের প্রাণী?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জলচর স্তন্যপায়ী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সাপ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জলচর পাখি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b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কবিতার মূল অনুভূতি—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ভয়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কোলাহল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শান্ত সৌন্দর্য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"চুপ চুপ" কোন ধরনের শব্দ?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বিশেষ্য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ধ্বনি-অনুকরণ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</a:p>
          <a:p>
            <a:r>
              <a:rPr lang="en-US" sz="4000" b="1" dirty="0"/>
              <a:t>৭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কবিতায় কোন পাখিটি ডুব দেয়?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মাছরাঙা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বক 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পানকৌটি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শালিক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7807F2-0371-CA70-45ED-68FB80DD3934}"/>
              </a:ext>
            </a:extLst>
          </p:cNvPr>
          <p:cNvSpPr txBox="1"/>
          <p:nvPr/>
        </p:nvSpPr>
        <p:spPr>
          <a:xfrm>
            <a:off x="6141720" y="1734565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625B95-8C58-8D8E-B0B0-4F9F8511D5E7}"/>
              </a:ext>
            </a:extLst>
          </p:cNvPr>
          <p:cNvSpPr txBox="1"/>
          <p:nvPr/>
        </p:nvSpPr>
        <p:spPr>
          <a:xfrm>
            <a:off x="5480901" y="2721113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EAA9D5-0ADF-1431-A177-62994830BA02}"/>
              </a:ext>
            </a:extLst>
          </p:cNvPr>
          <p:cNvSpPr txBox="1"/>
          <p:nvPr/>
        </p:nvSpPr>
        <p:spPr>
          <a:xfrm>
            <a:off x="5166360" y="3834324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0D65C1-1407-EFF2-D9D0-D1FADF2FF720}"/>
              </a:ext>
            </a:extLst>
          </p:cNvPr>
          <p:cNvSpPr txBox="1"/>
          <p:nvPr/>
        </p:nvSpPr>
        <p:spPr>
          <a:xfrm>
            <a:off x="5897880" y="5014049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C93DF2-31B1-E03D-180A-A4949D3BF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F98363-17C2-8807-DCCF-E6A64CA89500}"/>
              </a:ext>
            </a:extLst>
          </p:cNvPr>
          <p:cNvSpPr txBox="1"/>
          <p:nvPr/>
        </p:nvSpPr>
        <p:spPr>
          <a:xfrm>
            <a:off x="1097280" y="1166842"/>
            <a:ext cx="9997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কবিতায় কোন অলঙ্কার সুস্পষ্ট?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উপমা  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রূপক  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অনুপ্রাস 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অতিশয়োক্তি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‘টুপ টুপ’ শব্দটি মূলত কোন ক্রিয়ার সঙ্গে জড়িত?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উড়া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হাঁটা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ডুব দেওয়া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ডাক দেওয়া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'ঘোমটার বউটি'—কোন বৈশিষ্ট্য তুলে ধরে?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সাহস  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ভীতি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লজ্জাশীলতা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ক্রোধ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‘চুপ চুপ’ শব্দটি মূলত কোন ইন্দ্রিয়ের সঙ্গে সম্পর্কিত?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দৃশ্য 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স্বাদ 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EB19FA-66FA-8C58-48D0-07F469B86FB7}"/>
              </a:ext>
            </a:extLst>
          </p:cNvPr>
          <p:cNvSpPr txBox="1"/>
          <p:nvPr/>
        </p:nvSpPr>
        <p:spPr>
          <a:xfrm>
            <a:off x="964205" y="1709824"/>
            <a:ext cx="63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43B78A-734E-F3B4-7D3E-ECEE91D3C096}"/>
              </a:ext>
            </a:extLst>
          </p:cNvPr>
          <p:cNvSpPr txBox="1"/>
          <p:nvPr/>
        </p:nvSpPr>
        <p:spPr>
          <a:xfrm>
            <a:off x="4770591" y="2721113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9D2D0-65F3-4B75-ACC8-7A48A3650705}"/>
              </a:ext>
            </a:extLst>
          </p:cNvPr>
          <p:cNvSpPr txBox="1"/>
          <p:nvPr/>
        </p:nvSpPr>
        <p:spPr>
          <a:xfrm>
            <a:off x="4770591" y="3852192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72DFD8-3AEB-2C76-8E9A-811218249367}"/>
              </a:ext>
            </a:extLst>
          </p:cNvPr>
          <p:cNvSpPr txBox="1"/>
          <p:nvPr/>
        </p:nvSpPr>
        <p:spPr>
          <a:xfrm>
            <a:off x="3120272" y="4983271"/>
            <a:ext cx="57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5CACDA-9488-54E4-76BF-BD93129E5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DA6BA0-98AB-DF2E-485D-1F98316E6C4C}"/>
              </a:ext>
            </a:extLst>
          </p:cNvPr>
          <p:cNvSpPr txBox="1"/>
          <p:nvPr/>
        </p:nvSpPr>
        <p:spPr>
          <a:xfrm>
            <a:off x="845820" y="426720"/>
            <a:ext cx="105003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 ‘ডুব দেয়’—এটি কোন পদ?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বিশেষ্য 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সর্বনাম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বিশেষণ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 কবিতায় প্রকৃতির কোন দিকটি বেশি ফুটে আছে?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ভয়ঙ্কর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রূপ           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রূপ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শান্ত–নির্মল রূপ       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রাজকীয় রূপ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পানকৌড়ি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কার তুলনা করা হয়েছে?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 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ঘোমটাওলা বউ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শিকারি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 কবিতায় ব্যবহৃত শব্দচিত্র—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বাস্তববাদ      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ছন্দ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ব্যঙ্গ    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9E9674-8FE2-9131-6846-DA0C5F6F6644}"/>
              </a:ext>
            </a:extLst>
          </p:cNvPr>
          <p:cNvSpPr txBox="1"/>
          <p:nvPr/>
        </p:nvSpPr>
        <p:spPr>
          <a:xfrm>
            <a:off x="8432041" y="1063402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982337-52EE-9F4D-508E-20107E7142AF}"/>
              </a:ext>
            </a:extLst>
          </p:cNvPr>
          <p:cNvSpPr txBox="1"/>
          <p:nvPr/>
        </p:nvSpPr>
        <p:spPr>
          <a:xfrm>
            <a:off x="748566" y="2974741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E7D9D1-7F2F-578A-746E-E4FE331BFC94}"/>
              </a:ext>
            </a:extLst>
          </p:cNvPr>
          <p:cNvSpPr txBox="1"/>
          <p:nvPr/>
        </p:nvSpPr>
        <p:spPr>
          <a:xfrm>
            <a:off x="2920188" y="4062413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EBE005-AEFD-1BB6-5697-2C00C5A37A11}"/>
              </a:ext>
            </a:extLst>
          </p:cNvPr>
          <p:cNvSpPr txBox="1"/>
          <p:nvPr/>
        </p:nvSpPr>
        <p:spPr>
          <a:xfrm>
            <a:off x="4954100" y="5289625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9372" y="1233516"/>
            <a:ext cx="3905323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1306" y="1233516"/>
            <a:ext cx="4329462" cy="350865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	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সাইফুল্লাহ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	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জ্ঞানপাড়া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পাথরঘাটা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	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বরগুনা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2975856"/>
            <a:ext cx="3334651" cy="3334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289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E4CB0B-4932-7D39-FBAE-83CEE93FB20B}"/>
              </a:ext>
            </a:extLst>
          </p:cNvPr>
          <p:cNvSpPr txBox="1"/>
          <p:nvPr/>
        </p:nvSpPr>
        <p:spPr>
          <a:xfrm>
            <a:off x="1394460" y="2468880"/>
            <a:ext cx="9403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১) বন-হাঁসের ডিম ঢেকে রাখার দৃশ্যের তাৎপর্য ব্যাখ্যা করো।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এই দৃশ্য মাতৃত্ব, যত্ন, সুরক্ষা ও প্রকৃতির কোমলতা প্রকাশ করে। বন-হাঁস তার ডিমকে শ্যাওলা দিয়ে ঢেকে নিরাপদ রাখে—যা খুব জীবন্ত চিত্রকল্প তৈরি করে। </a:t>
            </a:r>
          </a:p>
        </p:txBody>
      </p:sp>
    </p:spTree>
    <p:extLst>
      <p:ext uri="{BB962C8B-B14F-4D97-AF65-F5344CB8AC3E}">
        <p14:creationId xmlns:p14="http://schemas.microsoft.com/office/powerpoint/2010/main" val="14215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469ACE-F742-0DE0-06C0-090BE8183C51}"/>
              </a:ext>
            </a:extLst>
          </p:cNvPr>
          <p:cNvSpPr txBox="1"/>
          <p:nvPr/>
        </p:nvSpPr>
        <p:spPr>
          <a:xfrm>
            <a:off x="426719" y="2929413"/>
            <a:ext cx="113385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 .“কঞ্চির তীর-ঘর” বলতে বোঝায়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___________________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 “ডুব দেয় পানকৌড়ি”—এখানে “ডুব” শব্দটি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______________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পদ ।   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৩. বন-হাঁস ডিম তার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______________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ঢাকছে।         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৪. পানকৌড়ি পাখি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_____________________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ডুব দেয়।         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৫. “বন-হাঁস” শব্দের সমার্থক শব্দ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_____________________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1BA2AE-59B6-1840-2BAB-3BF171318C1E}"/>
              </a:ext>
            </a:extLst>
          </p:cNvPr>
          <p:cNvSpPr txBox="1"/>
          <p:nvPr/>
        </p:nvSpPr>
        <p:spPr>
          <a:xfrm>
            <a:off x="6629400" y="2941320"/>
            <a:ext cx="307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নদীতীরের কুঁড়েঘর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303945-7632-D465-6399-49DA49BE36E4}"/>
              </a:ext>
            </a:extLst>
          </p:cNvPr>
          <p:cNvSpPr txBox="1"/>
          <p:nvPr/>
        </p:nvSpPr>
        <p:spPr>
          <a:xfrm>
            <a:off x="7970520" y="3649206"/>
            <a:ext cx="1203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ক্রিয়া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40A39E-9666-79B8-ACB5-7C1F668C7BF4}"/>
              </a:ext>
            </a:extLst>
          </p:cNvPr>
          <p:cNvSpPr txBox="1"/>
          <p:nvPr/>
        </p:nvSpPr>
        <p:spPr>
          <a:xfrm>
            <a:off x="4465320" y="416052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শ্যাওলায়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4935BC-7352-1AFD-07DF-B3E404E46082}"/>
              </a:ext>
            </a:extLst>
          </p:cNvPr>
          <p:cNvSpPr txBox="1"/>
          <p:nvPr/>
        </p:nvSpPr>
        <p:spPr>
          <a:xfrm>
            <a:off x="4130040" y="4671835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চুপচাপ / নিঃশব্দে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BDDE98-668E-6605-3797-5F76AE3CBE66}"/>
              </a:ext>
            </a:extLst>
          </p:cNvPr>
          <p:cNvSpPr txBox="1"/>
          <p:nvPr/>
        </p:nvSpPr>
        <p:spPr>
          <a:xfrm>
            <a:off x="5989320" y="5213271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অরণ্যহাঁস / বুনোহাঁস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36F4E2-5D90-DFD6-21BA-161F54836D70}"/>
              </a:ext>
            </a:extLst>
          </p:cNvPr>
          <p:cNvSpPr txBox="1"/>
          <p:nvPr/>
        </p:nvSpPr>
        <p:spPr>
          <a:xfrm>
            <a:off x="4678680" y="1906784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 </a:t>
            </a:r>
          </a:p>
        </p:txBody>
      </p:sp>
    </p:spTree>
    <p:extLst>
      <p:ext uri="{BB962C8B-B14F-4D97-AF65-F5344CB8AC3E}">
        <p14:creationId xmlns:p14="http://schemas.microsoft.com/office/powerpoint/2010/main" val="30027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991E54-FD56-C3EE-FC04-7D4B50344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4F0F10-3641-442D-FFFE-C3CF65994C85}"/>
              </a:ext>
            </a:extLst>
          </p:cNvPr>
          <p:cNvSpPr txBox="1"/>
          <p:nvPr/>
        </p:nvSpPr>
        <p:spPr>
          <a:xfrm>
            <a:off x="960120" y="1930747"/>
            <a:ext cx="11338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বন-হাঁস তার ডিম __________ দিয়ে ঢেকে রাখে।        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 পানকৌড়ি পাখি ____________________ ডুব দিয়ে মাছ ধরে।         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৩. “ঘোমটার বউটি”—এখানে ‘বউটি’ শব্দটি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___________________________ বোঝায়।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৪. কঞ্চির তীর-ঘর সাধারণত __________________ অঞ্চলে দেখা যায়।    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৫. “জাগছে” শব্দের অর্থ __________________________।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8E5FDD-1789-06C1-CD9F-41794A72C122}"/>
              </a:ext>
            </a:extLst>
          </p:cNvPr>
          <p:cNvSpPr txBox="1"/>
          <p:nvPr/>
        </p:nvSpPr>
        <p:spPr>
          <a:xfrm>
            <a:off x="4267200" y="1930747"/>
            <a:ext cx="1569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শ্যাওলা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8A106C-16B6-4F3C-9B31-6B44A9AECAA2}"/>
              </a:ext>
            </a:extLst>
          </p:cNvPr>
          <p:cNvSpPr txBox="1"/>
          <p:nvPr/>
        </p:nvSpPr>
        <p:spPr>
          <a:xfrm>
            <a:off x="4030980" y="240661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চুপচাপ / নিঃশব্দে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47B8A0-5B78-F6EB-1035-13EB04173878}"/>
              </a:ext>
            </a:extLst>
          </p:cNvPr>
          <p:cNvSpPr txBox="1"/>
          <p:nvPr/>
        </p:nvSpPr>
        <p:spPr>
          <a:xfrm>
            <a:off x="1863090" y="3433732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পানকৌড়ি পাখিকে রূপকভাবে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5FE3DB-A5B4-09C0-C215-2E0BCA387CF5}"/>
              </a:ext>
            </a:extLst>
          </p:cNvPr>
          <p:cNvSpPr txBox="1"/>
          <p:nvPr/>
        </p:nvSpPr>
        <p:spPr>
          <a:xfrm>
            <a:off x="5292090" y="4106911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নদীতীর / চরাঞ্চল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6ABB8A-732C-0327-DC46-89B192BF1A1E}"/>
              </a:ext>
            </a:extLst>
          </p:cNvPr>
          <p:cNvSpPr txBox="1"/>
          <p:nvPr/>
        </p:nvSpPr>
        <p:spPr>
          <a:xfrm>
            <a:off x="4632960" y="4617481"/>
            <a:ext cx="4366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সজীব/জীবন ফিরে পাওয়া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610C73-2170-5723-C002-6536B3FA1CDF}"/>
              </a:ext>
            </a:extLst>
          </p:cNvPr>
          <p:cNvSpPr txBox="1"/>
          <p:nvPr/>
        </p:nvSpPr>
        <p:spPr>
          <a:xfrm>
            <a:off x="2346960" y="2316480"/>
            <a:ext cx="6202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১. ‘কঞ্চি’ বলতে কী বোঝায়?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২. ‘শ্যাওলা’ কী ধরনের জীব?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৩. ‘চুপ চুপ’ কোন ধরনের শব্দ?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৪. পানকৌটি কোথায় ডুব দেয়?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৫. বন-হাঁস কী কাজে ব্যস্ত?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765457-B787-1120-2710-B32FBB56B5DB}"/>
              </a:ext>
            </a:extLst>
          </p:cNvPr>
          <p:cNvSpPr txBox="1"/>
          <p:nvPr/>
        </p:nvSpPr>
        <p:spPr>
          <a:xfrm>
            <a:off x="1706880" y="2023837"/>
            <a:ext cx="87782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 বন-হাঁস তার ডিম ______ দিয়ে ঢেকে রাখে।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 পানকৌড়ি পাখি ______ ডুব দিয়ে মাছ ধরে।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৩. “ঘোমটার বউটি”—এখানে ‘বউটি’ শব্দটি ______ বোঝায়।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৪. কঞ্চির তীর-ঘর সাধারণত ______ অঞ্চলে দেখা যায়।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৫. “জাগছে” শব্দের অর্থ ______।</a:t>
            </a:r>
          </a:p>
          <a:p>
            <a:pPr algn="ctr"/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বন-হাঁসের ডিম ঢেকে রাখার দৃশ্যের তাৎপর্য ব্যাখ্যা করো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0447C5-E92E-0B25-BF47-F0F9D1C98C60}"/>
              </a:ext>
            </a:extLst>
          </p:cNvPr>
          <p:cNvSpPr txBox="1"/>
          <p:nvPr/>
        </p:nvSpPr>
        <p:spPr>
          <a:xfrm>
            <a:off x="4808220" y="850391"/>
            <a:ext cx="604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ও প্রশ্নের উত্তর লিখবে</a:t>
            </a:r>
          </a:p>
        </p:txBody>
      </p:sp>
    </p:spTree>
    <p:extLst>
      <p:ext uri="{BB962C8B-B14F-4D97-AF65-F5344CB8AC3E}">
        <p14:creationId xmlns:p14="http://schemas.microsoft.com/office/powerpoint/2010/main" val="39320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5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7640" y="452630"/>
            <a:ext cx="3292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7640" y="1468293"/>
            <a:ext cx="58301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পাঠ্যাংশ: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ea typeface="Nirmala UI" panose="020B0502040204020203" pitchFamily="34" charset="0"/>
                <a:cs typeface="NikoshBAN" pitchFamily="2" charset="0"/>
              </a:rPr>
              <a:t>ছিপখান</a:t>
            </a:r>
            <a:r>
              <a:rPr lang="en-US" sz="3600" b="1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ea typeface="Nirmala UI" panose="020B0502040204020203" pitchFamily="34" charset="0"/>
                <a:cs typeface="NikoshBAN" pitchFamily="2" charset="0"/>
              </a:rPr>
              <a:t>…. </a:t>
            </a:r>
            <a:r>
              <a:rPr lang="en-US" sz="3600" b="1" dirty="0" err="1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ea typeface="Nirmala UI" panose="020B0502040204020203" pitchFamily="34" charset="0"/>
                <a:cs typeface="NikoshBAN" pitchFamily="2" charset="0"/>
              </a:rPr>
              <a:t>পান্নার</a:t>
            </a:r>
            <a:r>
              <a:rPr lang="en-US" sz="3600" b="1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ea typeface="Nirmala UI" panose="020B0502040204020203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ea typeface="Nirmala UI" panose="020B0502040204020203" pitchFamily="34" charset="0"/>
                <a:cs typeface="NikoshBAN" pitchFamily="2" charset="0"/>
              </a:rPr>
              <a:t>টাঁকশাল</a:t>
            </a:r>
            <a:r>
              <a:rPr lang="en-US" sz="3600" b="1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ea typeface="Nirmala UI" panose="020B0502040204020203" pitchFamily="34" charset="0"/>
                <a:cs typeface="NikoshBAN" pitchFamily="2" charset="0"/>
              </a:rPr>
              <a:t>।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B20EC6-0042-5C80-F1DA-5531C7AD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5" y="382616"/>
            <a:ext cx="4624131" cy="61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C5461A-58C4-B421-EEE7-BA28C8231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86D1923-7714-3F46-5BDB-40B7028AF6BE}"/>
              </a:ext>
            </a:extLst>
          </p:cNvPr>
          <p:cNvSpPr txBox="1"/>
          <p:nvPr/>
        </p:nvSpPr>
        <p:spPr>
          <a:xfrm>
            <a:off x="5169108" y="704141"/>
            <a:ext cx="1853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u="sng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1915266-6600-9331-3BAE-4D3A7A30CCEC}"/>
              </a:ext>
            </a:extLst>
          </p:cNvPr>
          <p:cNvSpPr txBox="1"/>
          <p:nvPr/>
        </p:nvSpPr>
        <p:spPr>
          <a:xfrm>
            <a:off x="1065426" y="1613697"/>
            <a:ext cx="100611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32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১.১.১ বাক্য ও শব্দে ব্যবহৃত যুক্তবর্ণের ধ্বনি শুনে শনাক্ত করতে পারবে।</a:t>
            </a:r>
          </a:p>
          <a:p>
            <a:pPr lvl="1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৮.১.১ ছন্দের স্বাভাবিক গতি ও স্বরভঙ্গি রক্ষা করে ছড়া ও কবিতা আবৃত্তি</a:t>
            </a:r>
          </a:p>
          <a:p>
            <a:pPr lvl="1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করতে পারবে।</a:t>
            </a:r>
          </a:p>
          <a:p>
            <a:pPr lvl="1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১২.১.১ ছন্দের স্বাভাবিক গতি ও স্বরভঙ্গি রক্ষা করে ছড়া ও কবিতা বুঝে</a:t>
            </a:r>
          </a:p>
          <a:p>
            <a:pPr lvl="1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আবৃত্তি করতে পারবে।</a:t>
            </a:r>
          </a:p>
          <a:p>
            <a:pPr lvl="1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১৬.১.৪ পাঠের অন্তর্ভুক্ত ছড়া ও কবিতার মূলভাব বুঝে লিখতে পারবে।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FB4176-0749-8884-09AC-4B24C6187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B6C653-08A6-E214-D086-B3B2F0DB0AC7}"/>
              </a:ext>
            </a:extLst>
          </p:cNvPr>
          <p:cNvSpPr txBox="1"/>
          <p:nvPr/>
        </p:nvSpPr>
        <p:spPr>
          <a:xfrm>
            <a:off x="960120" y="1713369"/>
            <a:ext cx="10271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 ‘চর’ শব্দের অর্থ—</a:t>
            </a:r>
          </a:p>
          <a:p>
            <a:pPr marL="742950" indent="-742950">
              <a:buAutoNum type="alphaUcParenR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গভীর জল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নদীতে জেগে ওঠা নতুন ভূমি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বনের মধ্যকার পথ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কচি বাঁশ</a:t>
            </a:r>
            <a:b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 ‘শ্যাওলা’ কী ধরনের জীব?</a:t>
            </a:r>
          </a:p>
          <a:p>
            <a:pPr marL="742950" indent="-742950">
              <a:buAutoNum type="alphaUcParenR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ফুলগাছ 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শৈবাল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কীট 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৩. “কঞ্চির তীর-ঘর”—এখানে ‘কঞ্চি’ কী বোঝায়?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কচি গাছ 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কচি বাঁশ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পাড়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C0610C-A2A1-E069-7FC9-811307A1B7C3}"/>
              </a:ext>
            </a:extLst>
          </p:cNvPr>
          <p:cNvSpPr txBox="1"/>
          <p:nvPr/>
        </p:nvSpPr>
        <p:spPr>
          <a:xfrm>
            <a:off x="4008120" y="585252"/>
            <a:ext cx="435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জেনে নেই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5ECA31-6781-999E-096B-A3EC44453616}"/>
              </a:ext>
            </a:extLst>
          </p:cNvPr>
          <p:cNvSpPr txBox="1"/>
          <p:nvPr/>
        </p:nvSpPr>
        <p:spPr>
          <a:xfrm>
            <a:off x="4953000" y="2067312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0E508B-B86A-6138-A766-20248ED4629D}"/>
              </a:ext>
            </a:extLst>
          </p:cNvPr>
          <p:cNvSpPr txBox="1"/>
          <p:nvPr/>
        </p:nvSpPr>
        <p:spPr>
          <a:xfrm>
            <a:off x="3962400" y="3932307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BD9470-2747-33C0-BD31-5916E9464731}"/>
              </a:ext>
            </a:extLst>
          </p:cNvPr>
          <p:cNvSpPr txBox="1"/>
          <p:nvPr/>
        </p:nvSpPr>
        <p:spPr>
          <a:xfrm>
            <a:off x="3855720" y="4926687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6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916212-AC88-41B7-A62C-415CF37C4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E2E817-0730-5280-10A0-B2C9D3AEAEB7}"/>
              </a:ext>
            </a:extLst>
          </p:cNvPr>
          <p:cNvSpPr txBox="1"/>
          <p:nvPr/>
        </p:nvSpPr>
        <p:spPr>
          <a:xfrm>
            <a:off x="1325880" y="1720840"/>
            <a:ext cx="9951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৪. জাগছে’ শব্দটি কী প্রকাশ করে?</a:t>
            </a:r>
          </a:p>
          <a:p>
            <a:pPr marL="742950" indent="-742950">
              <a:buAutoNum type="alphaUcParenR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ঘুমোচ্ছে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উজ্জীবন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নিস্তব্ধতা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আতঙ্ক</a:t>
            </a:r>
            <a:b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৫. বন-হাঁস কী করছে?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সাঁতার কাটছে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আকাশে উড়ছে</a:t>
            </a:r>
            <a:b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ডিম খাচ্ছে   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ডিম শ্যাওলায় ঢেকে রাখছে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DC5536-9AE9-B10D-BEE4-76FB1C4B052B}"/>
              </a:ext>
            </a:extLst>
          </p:cNvPr>
          <p:cNvSpPr txBox="1"/>
          <p:nvPr/>
        </p:nvSpPr>
        <p:spPr>
          <a:xfrm flipH="1">
            <a:off x="4069080" y="2258586"/>
            <a:ext cx="54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764D28-DBE7-413C-9D13-64241F1D85D5}"/>
              </a:ext>
            </a:extLst>
          </p:cNvPr>
          <p:cNvSpPr txBox="1"/>
          <p:nvPr/>
        </p:nvSpPr>
        <p:spPr>
          <a:xfrm flipH="1">
            <a:off x="4617720" y="4445527"/>
            <a:ext cx="54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D40E8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b="1" dirty="0">
              <a:solidFill>
                <a:srgbClr val="D40E8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9064C2-93C9-16F1-994F-2292EDAE5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C57805-F969-D5B6-A557-63EB893F7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0633" r="34750" b="8350"/>
          <a:stretch>
            <a:fillRect/>
          </a:stretch>
        </p:blipFill>
        <p:spPr>
          <a:xfrm>
            <a:off x="3385441" y="395402"/>
            <a:ext cx="4749890" cy="6056057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49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056C79-77A6-5C4E-DEA2-EB5CDAAD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0A28CB-D7EA-2497-61A3-7F25AB540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37" y="751980"/>
            <a:ext cx="3308987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0756B7-178D-E963-22AA-7B1279B94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76" y="751980"/>
            <a:ext cx="3827007" cy="2143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6C7161-6E1D-284A-B0AF-442F7ED3C7F6}"/>
              </a:ext>
            </a:extLst>
          </p:cNvPr>
          <p:cNvSpPr txBox="1"/>
          <p:nvPr/>
        </p:nvSpPr>
        <p:spPr>
          <a:xfrm>
            <a:off x="1173480" y="3944025"/>
            <a:ext cx="4023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চুপ চুপ      ওই ডুব </a:t>
            </a: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দেয় পানকৌটি,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72268D-BEC8-BB90-B77F-D8668E0475AA}"/>
              </a:ext>
            </a:extLst>
          </p:cNvPr>
          <p:cNvSpPr txBox="1"/>
          <p:nvPr/>
        </p:nvSpPr>
        <p:spPr>
          <a:xfrm>
            <a:off x="7330440" y="4067135"/>
            <a:ext cx="3688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দ্যায় ডুব টুপ টুপ 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মটা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বৌটি!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9C8D9D7-5A7C-8473-2F49-7D9DEB24DC32}"/>
              </a:ext>
            </a:extLst>
          </p:cNvPr>
          <p:cNvCxnSpPr>
            <a:cxnSpLocks/>
          </p:cNvCxnSpPr>
          <p:nvPr/>
        </p:nvCxnSpPr>
        <p:spPr>
          <a:xfrm>
            <a:off x="2667000" y="4297680"/>
            <a:ext cx="670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7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A15DAA-5C31-3615-04F2-599AF2A31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59F251-3A0C-A88F-B3A3-F731C0C25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8" y="654362"/>
            <a:ext cx="4909698" cy="3375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020A24-058A-F7F6-B787-8623E2160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" b="10375"/>
          <a:stretch>
            <a:fillRect/>
          </a:stretch>
        </p:blipFill>
        <p:spPr>
          <a:xfrm>
            <a:off x="6513728" y="655320"/>
            <a:ext cx="4909698" cy="33887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5B0DA7-4DA3-0BDC-E40C-97EEEE5029CB}"/>
              </a:ext>
            </a:extLst>
          </p:cNvPr>
          <p:cNvSpPr txBox="1"/>
          <p:nvPr/>
        </p:nvSpPr>
        <p:spPr>
          <a:xfrm>
            <a:off x="1295400" y="4328160"/>
            <a:ext cx="3718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ঝকঝক কলসীর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বক্ বক্ শোন্ গো,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EB8EEC-E069-0F5C-FFF4-4988D2D652C1}"/>
              </a:ext>
            </a:extLst>
          </p:cNvPr>
          <p:cNvSpPr txBox="1"/>
          <p:nvPr/>
        </p:nvSpPr>
        <p:spPr>
          <a:xfrm>
            <a:off x="7325945" y="4328160"/>
            <a:ext cx="3285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ঘোমটায় ফাঁক বয়  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মন উন্মন্ গো।</a:t>
            </a:r>
          </a:p>
        </p:txBody>
      </p:sp>
    </p:spTree>
    <p:extLst>
      <p:ext uri="{BB962C8B-B14F-4D97-AF65-F5344CB8AC3E}">
        <p14:creationId xmlns:p14="http://schemas.microsoft.com/office/powerpoint/2010/main" val="36847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gla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ngla Theme" id="{35FA9EBE-4744-45E4-BE25-91657615086E}" vid="{4E732455-97D7-4B72-8733-D70887AA4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Bangla Theme</Template>
  <TotalTime>412</TotalTime>
  <Words>916</Words>
  <Application>Microsoft Office PowerPoint</Application>
  <PresentationFormat>Widescreen</PresentationFormat>
  <Paragraphs>188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NikoshBAN</vt:lpstr>
      <vt:lpstr>Nirmala UI</vt:lpstr>
      <vt:lpstr>Wingdings</vt:lpstr>
      <vt:lpstr>Bangla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Microsoft account</cp:lastModifiedBy>
  <cp:revision>32</cp:revision>
  <dcterms:created xsi:type="dcterms:W3CDTF">2025-12-06T04:04:24Z</dcterms:created>
  <dcterms:modified xsi:type="dcterms:W3CDTF">2026-05-29T01:25:43Z</dcterms:modified>
</cp:coreProperties>
</file>