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6" name="Google Shape;23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37" name="Google Shape;23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7" name="Google Shape;26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8" name="Google Shape;26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88" name="Google Shape;288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0" name="Google Shape;330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31" name="Google Shape;331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7" name="Google Shape;357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58" name="Google Shape;358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" name="Google Shape;2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6" name="Google Shape;2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1" name="Google Shape;5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7" name="Google Shape;20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B4E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2560320"/>
            <a:ext cx="9144000" cy="2583300"/>
          </a:xfrm>
          <a:prstGeom prst="rect">
            <a:avLst/>
          </a:prstGeom>
          <a:solidFill>
            <a:srgbClr val="1B3F6B"/>
          </a:solidFill>
          <a:ln cap="flat" cmpd="sng" w="12700">
            <a:solidFill>
              <a:srgbClr val="1B3F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1828800"/>
            <a:ext cx="9144000" cy="914400"/>
          </a:xfrm>
          <a:prstGeom prst="rect">
            <a:avLst/>
          </a:prstGeom>
          <a:solidFill>
            <a:srgbClr val="204E8A"/>
          </a:solidFill>
          <a:ln cap="flat" cmpd="sng" w="12700">
            <a:solidFill>
              <a:srgbClr val="204E8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0" y="1097280"/>
            <a:ext cx="9144000" cy="731400"/>
          </a:xfrm>
          <a:prstGeom prst="rect">
            <a:avLst/>
          </a:prstGeom>
          <a:solidFill>
            <a:srgbClr val="E8630A">
              <a:alpha val="70196"/>
            </a:srgbClr>
          </a:solidFill>
          <a:ln cap="flat" cmpd="sng" w="12700">
            <a:solidFill>
              <a:srgbClr val="E8630A">
                <a:alpha val="7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0" y="457200"/>
            <a:ext cx="9144000" cy="640200"/>
          </a:xfrm>
          <a:prstGeom prst="rect">
            <a:avLst/>
          </a:prstGeom>
          <a:solidFill>
            <a:srgbClr val="FFB800">
              <a:alpha val="60000"/>
            </a:srgbClr>
          </a:solidFill>
          <a:ln cap="flat" cmpd="sng" w="12700">
            <a:solidFill>
              <a:srgbClr val="FFB800">
                <a:alpha val="6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3657600" y="1371600"/>
            <a:ext cx="1828800" cy="18288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274320" y="91440"/>
            <a:ext cx="8595300" cy="100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B800"/>
              </a:buClr>
              <a:buSzPts val="4000"/>
              <a:buFont typeface="Georgia"/>
              <a:buNone/>
            </a:pPr>
            <a:r>
              <a:rPr b="1" i="0" lang="en-US" sz="4000" u="sng" cap="none" strike="noStrike">
                <a:solidFill>
                  <a:srgbClr val="FFB800"/>
                </a:solidFill>
                <a:latin typeface="Georgia"/>
                <a:ea typeface="Georgia"/>
                <a:cs typeface="Georgia"/>
                <a:sym typeface="Georgia"/>
              </a:rPr>
              <a:t>🌅  Welcome, Dear Students!</a:t>
            </a:r>
            <a:endParaRPr b="1" i="0" sz="40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914400" y="3200402"/>
            <a:ext cx="7315200" cy="128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Today's Lesson: Paragraph </a:t>
            </a:r>
            <a:endParaRPr b="1" i="0" sz="2600" u="none" cap="none" strike="noStrike">
              <a:solidFill>
                <a:srgbClr val="FFD700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"EARLY RISING"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EFE"/>
        </a:solidFill>
      </p:bgPr>
    </p:bg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2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922B21"/>
          </a:solidFill>
          <a:ln cap="flat" cmpd="sng" w="12700">
            <a:solidFill>
              <a:srgbClr val="922B2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2"/>
          <p:cNvSpPr/>
          <p:nvPr/>
        </p:nvSpPr>
        <p:spPr>
          <a:xfrm>
            <a:off x="274320" y="9144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⚠️  Effects of Sleeping Late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2"/>
          <p:cNvSpPr/>
          <p:nvPr/>
        </p:nvSpPr>
        <p:spPr>
          <a:xfrm>
            <a:off x="274320" y="1143000"/>
            <a:ext cx="4160520" cy="1143000"/>
          </a:xfrm>
          <a:prstGeom prst="rect">
            <a:avLst/>
          </a:prstGeom>
          <a:solidFill>
            <a:srgbClr val="FFE8E8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2"/>
          <p:cNvSpPr/>
          <p:nvPr/>
        </p:nvSpPr>
        <p:spPr>
          <a:xfrm>
            <a:off x="365760" y="123444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😴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2"/>
          <p:cNvSpPr/>
          <p:nvPr/>
        </p:nvSpPr>
        <p:spPr>
          <a:xfrm>
            <a:off x="1143000" y="125272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Laziness &amp; Fatigue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2"/>
          <p:cNvSpPr/>
          <p:nvPr/>
        </p:nvSpPr>
        <p:spPr>
          <a:xfrm>
            <a:off x="1143000" y="164592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Late risers feel tired and sluggish all day with no energy to work.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2"/>
          <p:cNvSpPr/>
          <p:nvPr/>
        </p:nvSpPr>
        <p:spPr>
          <a:xfrm>
            <a:off x="4709160" y="1143000"/>
            <a:ext cx="4160520" cy="1143000"/>
          </a:xfrm>
          <a:prstGeom prst="rect">
            <a:avLst/>
          </a:prstGeom>
          <a:solidFill>
            <a:srgbClr val="FFE8E8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2"/>
          <p:cNvSpPr/>
          <p:nvPr/>
        </p:nvSpPr>
        <p:spPr>
          <a:xfrm>
            <a:off x="4800600" y="123444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📉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5577840" y="125272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Poor Academic Results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/>
          <p:nvPr/>
        </p:nvSpPr>
        <p:spPr>
          <a:xfrm>
            <a:off x="5577840" y="164592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Missing morning study time leads to weak preparation and low grades.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/>
          <p:nvPr/>
        </p:nvSpPr>
        <p:spPr>
          <a:xfrm>
            <a:off x="274320" y="2423160"/>
            <a:ext cx="4160520" cy="1143000"/>
          </a:xfrm>
          <a:prstGeom prst="rect">
            <a:avLst/>
          </a:prstGeom>
          <a:solidFill>
            <a:srgbClr val="FFF0E0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12"/>
          <p:cNvSpPr/>
          <p:nvPr/>
        </p:nvSpPr>
        <p:spPr>
          <a:xfrm>
            <a:off x="365760" y="251460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⏰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/>
          <p:nvPr/>
        </p:nvSpPr>
        <p:spPr>
          <a:xfrm>
            <a:off x="1143000" y="253288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Late for School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2"/>
          <p:cNvSpPr/>
          <p:nvPr/>
        </p:nvSpPr>
        <p:spPr>
          <a:xfrm>
            <a:off x="1143000" y="292608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Students who sleep in are always rushing, arriving late and unprepared.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2"/>
          <p:cNvSpPr/>
          <p:nvPr/>
        </p:nvSpPr>
        <p:spPr>
          <a:xfrm>
            <a:off x="4709160" y="2423160"/>
            <a:ext cx="4160520" cy="1143000"/>
          </a:xfrm>
          <a:prstGeom prst="rect">
            <a:avLst/>
          </a:prstGeom>
          <a:solidFill>
            <a:srgbClr val="FFF0E0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2"/>
          <p:cNvSpPr/>
          <p:nvPr/>
        </p:nvSpPr>
        <p:spPr>
          <a:xfrm>
            <a:off x="4800600" y="251460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🍔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2"/>
          <p:cNvSpPr/>
          <p:nvPr/>
        </p:nvSpPr>
        <p:spPr>
          <a:xfrm>
            <a:off x="5577840" y="253288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Unhealthy Eating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2"/>
          <p:cNvSpPr/>
          <p:nvPr/>
        </p:nvSpPr>
        <p:spPr>
          <a:xfrm>
            <a:off x="5577840" y="292608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No time for breakfast means junk food and poor nutrition habits develop.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2"/>
          <p:cNvSpPr/>
          <p:nvPr/>
        </p:nvSpPr>
        <p:spPr>
          <a:xfrm>
            <a:off x="274320" y="3703320"/>
            <a:ext cx="4160520" cy="1143000"/>
          </a:xfrm>
          <a:prstGeom prst="rect">
            <a:avLst/>
          </a:prstGeom>
          <a:solidFill>
            <a:srgbClr val="FFE8E8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12"/>
          <p:cNvSpPr/>
          <p:nvPr/>
        </p:nvSpPr>
        <p:spPr>
          <a:xfrm>
            <a:off x="365760" y="379476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😟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/>
          <p:nvPr/>
        </p:nvSpPr>
        <p:spPr>
          <a:xfrm>
            <a:off x="1143000" y="381304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Stress &amp; Anxiety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2"/>
          <p:cNvSpPr/>
          <p:nvPr/>
        </p:nvSpPr>
        <p:spPr>
          <a:xfrm>
            <a:off x="1143000" y="420624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 rushed, unorganised morning creates stress that lasts the whole day.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2"/>
          <p:cNvSpPr/>
          <p:nvPr/>
        </p:nvSpPr>
        <p:spPr>
          <a:xfrm>
            <a:off x="4709160" y="3703320"/>
            <a:ext cx="4160520" cy="1143000"/>
          </a:xfrm>
          <a:prstGeom prst="rect">
            <a:avLst/>
          </a:prstGeom>
          <a:solidFill>
            <a:srgbClr val="FFE8E8"/>
          </a:solidFill>
          <a:ln cap="flat" cmpd="sng" w="12700">
            <a:solidFill>
              <a:srgbClr val="E74C3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2"/>
          <p:cNvSpPr/>
          <p:nvPr/>
        </p:nvSpPr>
        <p:spPr>
          <a:xfrm>
            <a:off x="4800600" y="3794760"/>
            <a:ext cx="7315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💔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2"/>
          <p:cNvSpPr/>
          <p:nvPr/>
        </p:nvSpPr>
        <p:spPr>
          <a:xfrm>
            <a:off x="5577840" y="3813048"/>
            <a:ext cx="3154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2B2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922B21"/>
                </a:solidFill>
                <a:latin typeface="Calibri"/>
                <a:ea typeface="Calibri"/>
                <a:cs typeface="Calibri"/>
                <a:sym typeface="Calibri"/>
              </a:rPr>
              <a:t>Health Problems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5577840" y="4206240"/>
            <a:ext cx="315468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Irregular sleep cycles cause obesity, weak immunity, and poor mental health.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2A1A"/>
        </a:solidFill>
      </p:bgPr>
    </p:bg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3"/>
          <p:cNvSpPr/>
          <p:nvPr/>
        </p:nvSpPr>
        <p:spPr>
          <a:xfrm>
            <a:off x="-457200" y="-457200"/>
            <a:ext cx="2743200" cy="2743200"/>
          </a:xfrm>
          <a:prstGeom prst="ellipse">
            <a:avLst/>
          </a:prstGeom>
          <a:solidFill>
            <a:srgbClr val="27AE60">
              <a:alpha val="20000"/>
            </a:srgbClr>
          </a:solidFill>
          <a:ln cap="flat" cmpd="sng" w="12700">
            <a:solidFill>
              <a:srgbClr val="27AE60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13"/>
          <p:cNvSpPr/>
          <p:nvPr/>
        </p:nvSpPr>
        <p:spPr>
          <a:xfrm>
            <a:off x="7315200" y="3017520"/>
            <a:ext cx="2560320" cy="2560320"/>
          </a:xfrm>
          <a:prstGeom prst="ellipse">
            <a:avLst/>
          </a:prstGeom>
          <a:solidFill>
            <a:srgbClr val="FFB800">
              <a:alpha val="20000"/>
            </a:srgbClr>
          </a:solidFill>
          <a:ln cap="flat" cmpd="sng" w="12700">
            <a:solidFill>
              <a:srgbClr val="FFB800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13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CEA0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7DCEA0"/>
                </a:solidFill>
                <a:latin typeface="Georgia"/>
                <a:ea typeface="Georgia"/>
                <a:cs typeface="Georgia"/>
                <a:sym typeface="Georgia"/>
              </a:rPr>
              <a:t>🌟  Inspiring Quotes on Early Rising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3"/>
          <p:cNvSpPr/>
          <p:nvPr/>
        </p:nvSpPr>
        <p:spPr>
          <a:xfrm>
            <a:off x="365760" y="1005840"/>
            <a:ext cx="8412480" cy="896112"/>
          </a:xfrm>
          <a:prstGeom prst="roundRect">
            <a:avLst>
              <a:gd fmla="val 10204" name="adj"/>
            </a:avLst>
          </a:prstGeom>
          <a:solidFill>
            <a:srgbClr val="1E8449">
              <a:alpha val="34901"/>
            </a:srgbClr>
          </a:solidFill>
          <a:ln cap="flat" cmpd="sng" w="12700">
            <a:solidFill>
              <a:srgbClr val="1E84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13"/>
          <p:cNvSpPr/>
          <p:nvPr/>
        </p:nvSpPr>
        <p:spPr>
          <a:xfrm>
            <a:off x="594360" y="1051560"/>
            <a:ext cx="71323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F8F0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E8F8F0"/>
                </a:solidFill>
                <a:latin typeface="Georgia"/>
                <a:ea typeface="Georgia"/>
                <a:cs typeface="Georgia"/>
                <a:sym typeface="Georgia"/>
              </a:rPr>
              <a:t>❝  "The early morning has gold in its mouth."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3"/>
          <p:cNvSpPr/>
          <p:nvPr/>
        </p:nvSpPr>
        <p:spPr>
          <a:xfrm>
            <a:off x="594360" y="1572768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— Benjamin Franklin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3"/>
          <p:cNvSpPr/>
          <p:nvPr/>
        </p:nvSpPr>
        <p:spPr>
          <a:xfrm>
            <a:off x="365760" y="2011680"/>
            <a:ext cx="8412480" cy="896112"/>
          </a:xfrm>
          <a:prstGeom prst="roundRect">
            <a:avLst>
              <a:gd fmla="val 10204" name="adj"/>
            </a:avLst>
          </a:prstGeom>
          <a:solidFill>
            <a:srgbClr val="0E6655">
              <a:alpha val="34901"/>
            </a:srgbClr>
          </a:solidFill>
          <a:ln cap="flat" cmpd="sng" w="12700">
            <a:solidFill>
              <a:srgbClr val="0E66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594360" y="2057400"/>
            <a:ext cx="71323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F8F0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E8F8F0"/>
                </a:solidFill>
                <a:latin typeface="Georgia"/>
                <a:ea typeface="Georgia"/>
                <a:cs typeface="Georgia"/>
                <a:sym typeface="Georgia"/>
              </a:rPr>
              <a:t>❝  "Lose an hour in the morning, and you will be all day hunting for it."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3"/>
          <p:cNvSpPr/>
          <p:nvPr/>
        </p:nvSpPr>
        <p:spPr>
          <a:xfrm>
            <a:off x="594360" y="2578608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— Richard Whately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3"/>
          <p:cNvSpPr/>
          <p:nvPr/>
        </p:nvSpPr>
        <p:spPr>
          <a:xfrm>
            <a:off x="365760" y="3017520"/>
            <a:ext cx="8412480" cy="896112"/>
          </a:xfrm>
          <a:prstGeom prst="roundRect">
            <a:avLst>
              <a:gd fmla="val 10204" name="adj"/>
            </a:avLst>
          </a:prstGeom>
          <a:solidFill>
            <a:srgbClr val="1A5276">
              <a:alpha val="34901"/>
            </a:srgbClr>
          </a:solidFill>
          <a:ln cap="flat" cmpd="sng" w="12700">
            <a:solidFill>
              <a:srgbClr val="1A527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/>
          <p:nvPr/>
        </p:nvSpPr>
        <p:spPr>
          <a:xfrm>
            <a:off x="594360" y="3063240"/>
            <a:ext cx="71323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F8F0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E8F8F0"/>
                </a:solidFill>
                <a:latin typeface="Georgia"/>
                <a:ea typeface="Georgia"/>
                <a:cs typeface="Georgia"/>
                <a:sym typeface="Georgia"/>
              </a:rPr>
              <a:t>❝  "Morning is an important time of day, because how you spend your morning can often tell you what kind of day you are going to have."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3"/>
          <p:cNvSpPr/>
          <p:nvPr/>
        </p:nvSpPr>
        <p:spPr>
          <a:xfrm>
            <a:off x="594360" y="3584448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— Lemony Snicket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3"/>
          <p:cNvSpPr/>
          <p:nvPr/>
        </p:nvSpPr>
        <p:spPr>
          <a:xfrm>
            <a:off x="365760" y="4023360"/>
            <a:ext cx="8412480" cy="896112"/>
          </a:xfrm>
          <a:prstGeom prst="roundRect">
            <a:avLst>
              <a:gd fmla="val 10204" name="adj"/>
            </a:avLst>
          </a:prstGeom>
          <a:solidFill>
            <a:srgbClr val="6C3483">
              <a:alpha val="34901"/>
            </a:srgbClr>
          </a:solidFill>
          <a:ln cap="flat" cmpd="sng" w="12700">
            <a:solidFill>
              <a:srgbClr val="6C348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3"/>
          <p:cNvSpPr/>
          <p:nvPr/>
        </p:nvSpPr>
        <p:spPr>
          <a:xfrm>
            <a:off x="594360" y="4069080"/>
            <a:ext cx="71323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F8F0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E8F8F0"/>
                </a:solidFill>
                <a:latin typeface="Georgia"/>
                <a:ea typeface="Georgia"/>
                <a:cs typeface="Georgia"/>
                <a:sym typeface="Georgia"/>
              </a:rPr>
              <a:t>❝  "Each morning we are born again. What we do today matters most."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3"/>
          <p:cNvSpPr/>
          <p:nvPr/>
        </p:nvSpPr>
        <p:spPr>
          <a:xfrm>
            <a:off x="594360" y="4590288"/>
            <a:ext cx="7772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— Buddha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9FF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4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6BA0"/>
          </a:solidFill>
          <a:ln cap="flat" cmpd="sng" w="12700">
            <a:solidFill>
              <a:srgbClr val="1A6B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4"/>
          <p:cNvSpPr/>
          <p:nvPr/>
        </p:nvSpPr>
        <p:spPr>
          <a:xfrm>
            <a:off x="182880" y="91440"/>
            <a:ext cx="87782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🌱  How to Develop the Habit of Early Rising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4"/>
          <p:cNvSpPr/>
          <p:nvPr/>
        </p:nvSpPr>
        <p:spPr>
          <a:xfrm>
            <a:off x="274320" y="111556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A6B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14"/>
          <p:cNvSpPr/>
          <p:nvPr/>
        </p:nvSpPr>
        <p:spPr>
          <a:xfrm>
            <a:off x="274320" y="1115568"/>
            <a:ext cx="502920" cy="1170432"/>
          </a:xfrm>
          <a:prstGeom prst="rect">
            <a:avLst/>
          </a:prstGeom>
          <a:solidFill>
            <a:srgbClr val="1A6BA0"/>
          </a:solidFill>
          <a:ln cap="flat" cmpd="sng" w="12700">
            <a:solidFill>
              <a:srgbClr val="1A6B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14"/>
          <p:cNvSpPr/>
          <p:nvPr/>
        </p:nvSpPr>
        <p:spPr>
          <a:xfrm>
            <a:off x="292608" y="1252728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🛏️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4"/>
          <p:cNvSpPr/>
          <p:nvPr/>
        </p:nvSpPr>
        <p:spPr>
          <a:xfrm>
            <a:off x="868680" y="1188720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6BA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A6BA0"/>
                </a:solidFill>
                <a:latin typeface="Calibri"/>
                <a:ea typeface="Calibri"/>
                <a:cs typeface="Calibri"/>
                <a:sym typeface="Calibri"/>
              </a:rPr>
              <a:t>Step 1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4"/>
          <p:cNvSpPr/>
          <p:nvPr/>
        </p:nvSpPr>
        <p:spPr>
          <a:xfrm>
            <a:off x="868680" y="1435608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Sleep Early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4"/>
          <p:cNvSpPr/>
          <p:nvPr/>
        </p:nvSpPr>
        <p:spPr>
          <a:xfrm>
            <a:off x="868680" y="1755648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Go to bed by 9–10 PM. "Early to bed" makes "early to rise" easy.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4"/>
          <p:cNvSpPr/>
          <p:nvPr/>
        </p:nvSpPr>
        <p:spPr>
          <a:xfrm>
            <a:off x="4709160" y="1115568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4"/>
          <p:cNvSpPr/>
          <p:nvPr/>
        </p:nvSpPr>
        <p:spPr>
          <a:xfrm>
            <a:off x="4709160" y="1115568"/>
            <a:ext cx="502920" cy="1170432"/>
          </a:xfrm>
          <a:prstGeom prst="rect">
            <a:avLst/>
          </a:prstGeom>
          <a:solidFill>
            <a:srgbClr val="27AE60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14"/>
          <p:cNvSpPr/>
          <p:nvPr/>
        </p:nvSpPr>
        <p:spPr>
          <a:xfrm>
            <a:off x="4727448" y="1252728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📵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14"/>
          <p:cNvSpPr/>
          <p:nvPr/>
        </p:nvSpPr>
        <p:spPr>
          <a:xfrm>
            <a:off x="5303520" y="1188720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AE60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27AE60"/>
                </a:solidFill>
                <a:latin typeface="Calibri"/>
                <a:ea typeface="Calibri"/>
                <a:cs typeface="Calibri"/>
                <a:sym typeface="Calibri"/>
              </a:rPr>
              <a:t>Step 2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4"/>
          <p:cNvSpPr/>
          <p:nvPr/>
        </p:nvSpPr>
        <p:spPr>
          <a:xfrm>
            <a:off x="5303520" y="1435608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No Screens at Night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14"/>
          <p:cNvSpPr/>
          <p:nvPr/>
        </p:nvSpPr>
        <p:spPr>
          <a:xfrm>
            <a:off x="5303520" y="1755648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Turn off phones and TV one hour before bedtime for better sleep quality.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4"/>
          <p:cNvSpPr/>
          <p:nvPr/>
        </p:nvSpPr>
        <p:spPr>
          <a:xfrm>
            <a:off x="274320" y="2414016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14"/>
          <p:cNvSpPr/>
          <p:nvPr/>
        </p:nvSpPr>
        <p:spPr>
          <a:xfrm>
            <a:off x="274320" y="2414016"/>
            <a:ext cx="502920" cy="1170432"/>
          </a:xfrm>
          <a:prstGeom prst="rect">
            <a:avLst/>
          </a:prstGeom>
          <a:solidFill>
            <a:srgbClr val="E8630A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14"/>
          <p:cNvSpPr/>
          <p:nvPr/>
        </p:nvSpPr>
        <p:spPr>
          <a:xfrm>
            <a:off x="292608" y="2551176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⏰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4"/>
          <p:cNvSpPr/>
          <p:nvPr/>
        </p:nvSpPr>
        <p:spPr>
          <a:xfrm>
            <a:off x="868680" y="2487168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630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E8630A"/>
                </a:solidFill>
                <a:latin typeface="Calibri"/>
                <a:ea typeface="Calibri"/>
                <a:cs typeface="Calibri"/>
                <a:sym typeface="Calibri"/>
              </a:rPr>
              <a:t>Step 3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4"/>
          <p:cNvSpPr/>
          <p:nvPr/>
        </p:nvSpPr>
        <p:spPr>
          <a:xfrm>
            <a:off x="868680" y="2734056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Set Your Alarm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4"/>
          <p:cNvSpPr/>
          <p:nvPr/>
        </p:nvSpPr>
        <p:spPr>
          <a:xfrm>
            <a:off x="868680" y="3054096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Place the alarm across the room so you must get up to turn it off.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4"/>
          <p:cNvSpPr/>
          <p:nvPr/>
        </p:nvSpPr>
        <p:spPr>
          <a:xfrm>
            <a:off x="4709160" y="2414016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14"/>
          <p:cNvSpPr/>
          <p:nvPr/>
        </p:nvSpPr>
        <p:spPr>
          <a:xfrm>
            <a:off x="4709160" y="2414016"/>
            <a:ext cx="502920" cy="1170432"/>
          </a:xfrm>
          <a:prstGeom prst="rect">
            <a:avLst/>
          </a:prstGeom>
          <a:solidFill>
            <a:srgbClr val="8E44AD"/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14"/>
          <p:cNvSpPr/>
          <p:nvPr/>
        </p:nvSpPr>
        <p:spPr>
          <a:xfrm>
            <a:off x="4727448" y="2551176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🌊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4"/>
          <p:cNvSpPr/>
          <p:nvPr/>
        </p:nvSpPr>
        <p:spPr>
          <a:xfrm>
            <a:off x="5303520" y="2487168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44AD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8E44AD"/>
                </a:solidFill>
                <a:latin typeface="Calibri"/>
                <a:ea typeface="Calibri"/>
                <a:cs typeface="Calibri"/>
                <a:sym typeface="Calibri"/>
              </a:rPr>
              <a:t>Step 4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4"/>
          <p:cNvSpPr/>
          <p:nvPr/>
        </p:nvSpPr>
        <p:spPr>
          <a:xfrm>
            <a:off x="5303520" y="2734056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Drink Water First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4"/>
          <p:cNvSpPr/>
          <p:nvPr/>
        </p:nvSpPr>
        <p:spPr>
          <a:xfrm>
            <a:off x="5303520" y="3054096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Drink a glass of cold water immediately after waking to feel alert.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4"/>
          <p:cNvSpPr/>
          <p:nvPr/>
        </p:nvSpPr>
        <p:spPr>
          <a:xfrm>
            <a:off x="274320" y="3712464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14"/>
          <p:cNvSpPr/>
          <p:nvPr/>
        </p:nvSpPr>
        <p:spPr>
          <a:xfrm>
            <a:off x="274320" y="3712464"/>
            <a:ext cx="502920" cy="1170432"/>
          </a:xfrm>
          <a:prstGeom prst="rect">
            <a:avLst/>
          </a:prstGeom>
          <a:solidFill>
            <a:srgbClr val="C0392B"/>
          </a:solidFill>
          <a:ln cap="flat" cmpd="sng" w="12700">
            <a:solidFill>
              <a:srgbClr val="C0392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8" name="Google Shape;318;p14"/>
          <p:cNvSpPr/>
          <p:nvPr/>
        </p:nvSpPr>
        <p:spPr>
          <a:xfrm>
            <a:off x="292608" y="3849624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📅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4"/>
          <p:cNvSpPr/>
          <p:nvPr/>
        </p:nvSpPr>
        <p:spPr>
          <a:xfrm>
            <a:off x="868680" y="3785616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392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C0392B"/>
                </a:solidFill>
                <a:latin typeface="Calibri"/>
                <a:ea typeface="Calibri"/>
                <a:cs typeface="Calibri"/>
                <a:sym typeface="Calibri"/>
              </a:rPr>
              <a:t>Step 5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4"/>
          <p:cNvSpPr/>
          <p:nvPr/>
        </p:nvSpPr>
        <p:spPr>
          <a:xfrm>
            <a:off x="868680" y="4032504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Build the Routine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4"/>
          <p:cNvSpPr/>
          <p:nvPr/>
        </p:nvSpPr>
        <p:spPr>
          <a:xfrm>
            <a:off x="868680" y="4352544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Start by waking 15 minutes earlier each day until you reach your goal time.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4"/>
          <p:cNvSpPr/>
          <p:nvPr/>
        </p:nvSpPr>
        <p:spPr>
          <a:xfrm>
            <a:off x="4709160" y="3712464"/>
            <a:ext cx="4160520" cy="1170432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1A8F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14"/>
          <p:cNvSpPr/>
          <p:nvPr/>
        </p:nvSpPr>
        <p:spPr>
          <a:xfrm>
            <a:off x="4709160" y="3712464"/>
            <a:ext cx="502920" cy="1170432"/>
          </a:xfrm>
          <a:prstGeom prst="rect">
            <a:avLst/>
          </a:prstGeom>
          <a:solidFill>
            <a:srgbClr val="1A8F6B"/>
          </a:solidFill>
          <a:ln cap="flat" cmpd="sng" w="12700">
            <a:solidFill>
              <a:srgbClr val="1A8F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14"/>
          <p:cNvSpPr/>
          <p:nvPr/>
        </p:nvSpPr>
        <p:spPr>
          <a:xfrm>
            <a:off x="4727448" y="3849624"/>
            <a:ext cx="50292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Calibri"/>
              <a:buNone/>
            </a:pPr>
            <a:r>
              <a:rPr b="0" i="0" lang="en-US" sz="2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🎁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4"/>
          <p:cNvSpPr/>
          <p:nvPr/>
        </p:nvSpPr>
        <p:spPr>
          <a:xfrm>
            <a:off x="5303520" y="3785616"/>
            <a:ext cx="3429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8F6B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1A8F6B"/>
                </a:solidFill>
                <a:latin typeface="Calibri"/>
                <a:ea typeface="Calibri"/>
                <a:cs typeface="Calibri"/>
                <a:sym typeface="Calibri"/>
              </a:rPr>
              <a:t>Step 6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4"/>
          <p:cNvSpPr/>
          <p:nvPr/>
        </p:nvSpPr>
        <p:spPr>
          <a:xfrm>
            <a:off x="5303520" y="4032504"/>
            <a:ext cx="342900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94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2940"/>
                </a:solidFill>
                <a:latin typeface="Calibri"/>
                <a:ea typeface="Calibri"/>
                <a:cs typeface="Calibri"/>
                <a:sym typeface="Calibri"/>
              </a:rPr>
              <a:t>Reward Yourself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4"/>
          <p:cNvSpPr/>
          <p:nvPr/>
        </p:nvSpPr>
        <p:spPr>
          <a:xfrm>
            <a:off x="5303520" y="4352544"/>
            <a:ext cx="342900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D3D3D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3D3D3D"/>
                </a:solidFill>
                <a:latin typeface="Calibri"/>
                <a:ea typeface="Calibri"/>
                <a:cs typeface="Calibri"/>
                <a:sym typeface="Calibri"/>
              </a:rPr>
              <a:t>Celebrate small wins — a good breakfast, a walk, or quiet reading time.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B2631"/>
        </a:solidFill>
      </p:bgPr>
    </p:bg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5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📋  Summary: Early Rising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5"/>
          <p:cNvSpPr/>
          <p:nvPr/>
        </p:nvSpPr>
        <p:spPr>
          <a:xfrm>
            <a:off x="274320" y="804672"/>
            <a:ext cx="859536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5C1E9"/>
              </a:buClr>
              <a:buSzPts val="1700"/>
              <a:buFont typeface="Calibri"/>
              <a:buNone/>
            </a:pPr>
            <a:r>
              <a:rPr b="0" i="1" lang="en-US" sz="1700" u="none" cap="none" strike="noStrike">
                <a:solidFill>
                  <a:srgbClr val="85C1E9"/>
                </a:solidFill>
                <a:latin typeface="Calibri"/>
                <a:ea typeface="Calibri"/>
                <a:cs typeface="Calibri"/>
                <a:sym typeface="Calibri"/>
              </a:rPr>
              <a:t>Key Takeaways for Students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5"/>
          <p:cNvSpPr/>
          <p:nvPr/>
        </p:nvSpPr>
        <p:spPr>
          <a:xfrm>
            <a:off x="320040" y="1371600"/>
            <a:ext cx="594360" cy="594360"/>
          </a:xfrm>
          <a:prstGeom prst="ellipse">
            <a:avLst/>
          </a:prstGeom>
          <a:solidFill>
            <a:srgbClr val="FFD700">
              <a:alpha val="80000"/>
            </a:srgbClr>
          </a:solidFill>
          <a:ln cap="flat" cmpd="sng" w="12700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15"/>
          <p:cNvSpPr/>
          <p:nvPr/>
        </p:nvSpPr>
        <p:spPr>
          <a:xfrm>
            <a:off x="320040" y="1371600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🌅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5"/>
          <p:cNvSpPr/>
          <p:nvPr/>
        </p:nvSpPr>
        <p:spPr>
          <a:xfrm>
            <a:off x="1005840" y="1417320"/>
            <a:ext cx="1645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Definition: 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5"/>
          <p:cNvSpPr/>
          <p:nvPr/>
        </p:nvSpPr>
        <p:spPr>
          <a:xfrm>
            <a:off x="2651760" y="1417320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8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5D8DC"/>
                </a:solidFill>
                <a:latin typeface="Calibri"/>
                <a:ea typeface="Calibri"/>
                <a:cs typeface="Calibri"/>
                <a:sym typeface="Calibri"/>
              </a:rPr>
              <a:t>Early rising is the habit of waking before sunrise to start the day productively.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5"/>
          <p:cNvSpPr/>
          <p:nvPr/>
        </p:nvSpPr>
        <p:spPr>
          <a:xfrm>
            <a:off x="320040" y="2130552"/>
            <a:ext cx="594360" cy="594360"/>
          </a:xfrm>
          <a:prstGeom prst="ellipse">
            <a:avLst/>
          </a:prstGeom>
          <a:solidFill>
            <a:srgbClr val="2ECC71">
              <a:alpha val="80000"/>
            </a:srgbClr>
          </a:solidFill>
          <a:ln cap="flat" cmpd="sng" w="12700">
            <a:solidFill>
              <a:srgbClr val="2ECC7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0" name="Google Shape;340;p15"/>
          <p:cNvSpPr/>
          <p:nvPr/>
        </p:nvSpPr>
        <p:spPr>
          <a:xfrm>
            <a:off x="320040" y="2130552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💪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5"/>
          <p:cNvSpPr/>
          <p:nvPr/>
        </p:nvSpPr>
        <p:spPr>
          <a:xfrm>
            <a:off x="1005840" y="2176272"/>
            <a:ext cx="1645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CC71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ECC71"/>
                </a:solidFill>
                <a:latin typeface="Calibri"/>
                <a:ea typeface="Calibri"/>
                <a:cs typeface="Calibri"/>
                <a:sym typeface="Calibri"/>
              </a:rPr>
              <a:t>Health: 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5"/>
          <p:cNvSpPr/>
          <p:nvPr/>
        </p:nvSpPr>
        <p:spPr>
          <a:xfrm>
            <a:off x="2651760" y="2176272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8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5D8DC"/>
                </a:solidFill>
                <a:latin typeface="Calibri"/>
                <a:ea typeface="Calibri"/>
                <a:cs typeface="Calibri"/>
                <a:sym typeface="Calibri"/>
              </a:rPr>
              <a:t>It improves physical health, mental clarity, mood, and overall well-being.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5"/>
          <p:cNvSpPr/>
          <p:nvPr/>
        </p:nvSpPr>
        <p:spPr>
          <a:xfrm>
            <a:off x="320040" y="2889504"/>
            <a:ext cx="594360" cy="594360"/>
          </a:xfrm>
          <a:prstGeom prst="ellipse">
            <a:avLst/>
          </a:prstGeom>
          <a:solidFill>
            <a:srgbClr val="3498DB">
              <a:alpha val="80000"/>
            </a:srgbClr>
          </a:solidFill>
          <a:ln cap="flat" cmpd="sng" w="12700">
            <a:solidFill>
              <a:srgbClr val="3498D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15"/>
          <p:cNvSpPr/>
          <p:nvPr/>
        </p:nvSpPr>
        <p:spPr>
          <a:xfrm>
            <a:off x="320040" y="2889504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📚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5"/>
          <p:cNvSpPr/>
          <p:nvPr/>
        </p:nvSpPr>
        <p:spPr>
          <a:xfrm>
            <a:off x="1005840" y="2935224"/>
            <a:ext cx="1645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498DB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3498DB"/>
                </a:solidFill>
                <a:latin typeface="Calibri"/>
                <a:ea typeface="Calibri"/>
                <a:cs typeface="Calibri"/>
                <a:sym typeface="Calibri"/>
              </a:rPr>
              <a:t>Academics: 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5"/>
          <p:cNvSpPr/>
          <p:nvPr/>
        </p:nvSpPr>
        <p:spPr>
          <a:xfrm>
            <a:off x="2651760" y="2935224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8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5D8DC"/>
                </a:solidFill>
                <a:latin typeface="Calibri"/>
                <a:ea typeface="Calibri"/>
                <a:cs typeface="Calibri"/>
                <a:sym typeface="Calibri"/>
              </a:rPr>
              <a:t>Students who rise early study better, score higher, and stay punctual.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5"/>
          <p:cNvSpPr/>
          <p:nvPr/>
        </p:nvSpPr>
        <p:spPr>
          <a:xfrm>
            <a:off x="320040" y="3648456"/>
            <a:ext cx="594360" cy="594360"/>
          </a:xfrm>
          <a:prstGeom prst="ellipse">
            <a:avLst/>
          </a:prstGeom>
          <a:solidFill>
            <a:srgbClr val="F39C12">
              <a:alpha val="80000"/>
            </a:srgbClr>
          </a:solidFill>
          <a:ln cap="flat" cmpd="sng" w="12700">
            <a:solidFill>
              <a:srgbClr val="F39C1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8" name="Google Shape;348;p15"/>
          <p:cNvSpPr/>
          <p:nvPr/>
        </p:nvSpPr>
        <p:spPr>
          <a:xfrm>
            <a:off x="320040" y="3648456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🏆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5"/>
          <p:cNvSpPr/>
          <p:nvPr/>
        </p:nvSpPr>
        <p:spPr>
          <a:xfrm>
            <a:off x="1005840" y="3694176"/>
            <a:ext cx="1645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9C12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39C12"/>
                </a:solidFill>
                <a:latin typeface="Calibri"/>
                <a:ea typeface="Calibri"/>
                <a:cs typeface="Calibri"/>
                <a:sym typeface="Calibri"/>
              </a:rPr>
              <a:t>Success: 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5"/>
          <p:cNvSpPr/>
          <p:nvPr/>
        </p:nvSpPr>
        <p:spPr>
          <a:xfrm>
            <a:off x="2651760" y="3694176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8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5D8DC"/>
                </a:solidFill>
                <a:latin typeface="Calibri"/>
                <a:ea typeface="Calibri"/>
                <a:cs typeface="Calibri"/>
                <a:sym typeface="Calibri"/>
              </a:rPr>
              <a:t>Every successful person in the world practices the habit of early rising.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5"/>
          <p:cNvSpPr/>
          <p:nvPr/>
        </p:nvSpPr>
        <p:spPr>
          <a:xfrm>
            <a:off x="320040" y="4407408"/>
            <a:ext cx="594360" cy="594360"/>
          </a:xfrm>
          <a:prstGeom prst="ellipse">
            <a:avLst/>
          </a:prstGeom>
          <a:solidFill>
            <a:srgbClr val="27AE60">
              <a:alpha val="80000"/>
            </a:srgbClr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2" name="Google Shape;352;p15"/>
          <p:cNvSpPr/>
          <p:nvPr/>
        </p:nvSpPr>
        <p:spPr>
          <a:xfrm>
            <a:off x="320040" y="4407408"/>
            <a:ext cx="59436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🌱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5"/>
          <p:cNvSpPr/>
          <p:nvPr/>
        </p:nvSpPr>
        <p:spPr>
          <a:xfrm>
            <a:off x="1005840" y="4453128"/>
            <a:ext cx="1645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AE6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27AE60"/>
                </a:solidFill>
                <a:latin typeface="Calibri"/>
                <a:ea typeface="Calibri"/>
                <a:cs typeface="Calibri"/>
                <a:sym typeface="Calibri"/>
              </a:rPr>
              <a:t>How To: 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5"/>
          <p:cNvSpPr/>
          <p:nvPr/>
        </p:nvSpPr>
        <p:spPr>
          <a:xfrm>
            <a:off x="2651760" y="4453128"/>
            <a:ext cx="62179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D8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5D8DC"/>
                </a:solidFill>
                <a:latin typeface="Calibri"/>
                <a:ea typeface="Calibri"/>
                <a:cs typeface="Calibri"/>
                <a:sym typeface="Calibri"/>
              </a:rPr>
              <a:t>Sleep early, avoid screens, set alarms, and reward yourself to build this habit.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B4E"/>
        </a:solidFill>
      </p:bgPr>
    </p:bg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16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0B4A1A"/>
          </a:solidFill>
          <a:ln cap="flat" cmpd="sng" w="12700">
            <a:solidFill>
              <a:srgbClr val="0B4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6"/>
          <p:cNvSpPr/>
          <p:nvPr/>
        </p:nvSpPr>
        <p:spPr>
          <a:xfrm>
            <a:off x="0" y="2286000"/>
            <a:ext cx="9144000" cy="1097400"/>
          </a:xfrm>
          <a:prstGeom prst="rect">
            <a:avLst/>
          </a:prstGeom>
          <a:solidFill>
            <a:srgbClr val="E8630A">
              <a:alpha val="50196"/>
            </a:srgbClr>
          </a:solidFill>
          <a:ln cap="flat" cmpd="sng" w="12700">
            <a:solidFill>
              <a:srgbClr val="E8630A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6"/>
          <p:cNvSpPr/>
          <p:nvPr/>
        </p:nvSpPr>
        <p:spPr>
          <a:xfrm>
            <a:off x="3474720" y="1280160"/>
            <a:ext cx="2194500" cy="2194500"/>
          </a:xfrm>
          <a:prstGeom prst="ellipse">
            <a:avLst/>
          </a:prstGeom>
          <a:solidFill>
            <a:srgbClr val="FFD7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63" name="Google Shape;363;p16"/>
          <p:cNvCxnSpPr/>
          <p:nvPr/>
        </p:nvCxnSpPr>
        <p:spPr>
          <a:xfrm flipH="1">
            <a:off x="2926200" y="0"/>
            <a:ext cx="731400" cy="7314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4" name="Google Shape;364;p16"/>
          <p:cNvCxnSpPr/>
          <p:nvPr/>
        </p:nvCxnSpPr>
        <p:spPr>
          <a:xfrm flipH="1">
            <a:off x="5303400" y="0"/>
            <a:ext cx="640200" cy="7314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5" name="Google Shape;365;p16"/>
          <p:cNvCxnSpPr/>
          <p:nvPr/>
        </p:nvCxnSpPr>
        <p:spPr>
          <a:xfrm flipH="1">
            <a:off x="6126600" y="914400"/>
            <a:ext cx="731400" cy="4572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6" name="Google Shape;366;p16"/>
          <p:cNvCxnSpPr/>
          <p:nvPr/>
        </p:nvCxnSpPr>
        <p:spPr>
          <a:xfrm rot="10800000">
            <a:off x="5943480" y="2011800"/>
            <a:ext cx="640200" cy="2742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7" name="Google Shape;367;p16"/>
          <p:cNvCxnSpPr/>
          <p:nvPr/>
        </p:nvCxnSpPr>
        <p:spPr>
          <a:xfrm>
            <a:off x="2286000" y="0"/>
            <a:ext cx="640200" cy="7314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8" name="Google Shape;368;p16"/>
          <p:cNvCxnSpPr/>
          <p:nvPr/>
        </p:nvCxnSpPr>
        <p:spPr>
          <a:xfrm>
            <a:off x="1371600" y="914400"/>
            <a:ext cx="914400" cy="4572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69" name="Google Shape;369;p16"/>
          <p:cNvCxnSpPr/>
          <p:nvPr/>
        </p:nvCxnSpPr>
        <p:spPr>
          <a:xfrm flipH="1" rot="10800000">
            <a:off x="1645920" y="2011800"/>
            <a:ext cx="822900" cy="274200"/>
          </a:xfrm>
          <a:prstGeom prst="straightConnector1">
            <a:avLst/>
          </a:prstGeom>
          <a:noFill/>
          <a:ln cap="flat" cmpd="sng" w="12700">
            <a:solidFill>
              <a:srgbClr val="FFD700">
                <a:alpha val="50196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70" name="Google Shape;370;p16"/>
          <p:cNvSpPr/>
          <p:nvPr/>
        </p:nvSpPr>
        <p:spPr>
          <a:xfrm>
            <a:off x="457200" y="4572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600"/>
              <a:buFont typeface="Georgia"/>
              <a:buNone/>
            </a:pPr>
            <a:r>
              <a:rPr b="1" i="0" lang="en-US" sz="36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🌟  Thank You, Dear Students! 🌟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6"/>
          <p:cNvSpPr/>
          <p:nvPr/>
        </p:nvSpPr>
        <p:spPr>
          <a:xfrm>
            <a:off x="1371600" y="3840480"/>
            <a:ext cx="64008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F5E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D5F5E3"/>
                </a:solidFill>
                <a:latin typeface="Calibri"/>
                <a:ea typeface="Calibri"/>
                <a:cs typeface="Calibri"/>
                <a:sym typeface="Calibri"/>
              </a:rPr>
              <a:t>🌸  Stay curious, stay disciplined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6"/>
          <p:cNvSpPr/>
          <p:nvPr/>
        </p:nvSpPr>
        <p:spPr>
          <a:xfrm>
            <a:off x="1371600" y="4187952"/>
            <a:ext cx="64008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F5E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D5F5E3"/>
                </a:solidFill>
                <a:latin typeface="Calibri"/>
                <a:ea typeface="Calibri"/>
                <a:cs typeface="Calibri"/>
                <a:sym typeface="Calibri"/>
              </a:rPr>
              <a:t>🌸  Always be punctual and sincere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6"/>
          <p:cNvSpPr/>
          <p:nvPr/>
        </p:nvSpPr>
        <p:spPr>
          <a:xfrm>
            <a:off x="1371600" y="4535424"/>
            <a:ext cx="6400800" cy="32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5F5E3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D5F5E3"/>
                </a:solidFill>
                <a:latin typeface="Calibri"/>
                <a:ea typeface="Calibri"/>
                <a:cs typeface="Calibri"/>
                <a:sym typeface="Calibri"/>
              </a:rPr>
              <a:t>🌸  Make early rising your daily habit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6"/>
          <p:cNvSpPr/>
          <p:nvPr/>
        </p:nvSpPr>
        <p:spPr>
          <a:xfrm>
            <a:off x="457200" y="4800600"/>
            <a:ext cx="8229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B3D3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7FB3D3"/>
                </a:solidFill>
                <a:latin typeface="Calibri"/>
                <a:ea typeface="Calibri"/>
                <a:cs typeface="Calibri"/>
                <a:sym typeface="Calibri"/>
              </a:rPr>
              <a:t>Prepared by Your Teacher  •  Early Rising Lesson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A5C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/>
          <p:nvPr/>
        </p:nvSpPr>
        <p:spPr>
          <a:xfrm>
            <a:off x="0" y="0"/>
            <a:ext cx="3108900" cy="5143500"/>
          </a:xfrm>
          <a:prstGeom prst="rect">
            <a:avLst/>
          </a:prstGeom>
          <a:solidFill>
            <a:srgbClr val="E8630A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411480" y="457200"/>
            <a:ext cx="2286000" cy="2286000"/>
          </a:xfrm>
          <a:prstGeom prst="ellipse">
            <a:avLst/>
          </a:prstGeom>
          <a:solidFill>
            <a:srgbClr val="A61C00"/>
          </a:solidFill>
          <a:ln cap="flat" cmpd="sng" w="1905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Abdus Samad</a:t>
            </a:r>
            <a:endParaRPr b="0" i="0" sz="3000" u="none" cap="none" strike="noStrike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4"/>
          <p:cNvSpPr/>
          <p:nvPr/>
        </p:nvSpPr>
        <p:spPr>
          <a:xfrm>
            <a:off x="91440" y="2880360"/>
            <a:ext cx="2926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alibri"/>
              <a:buNone/>
            </a:pPr>
            <a:r>
              <a:rPr b="1" i="0" lang="en-US" sz="3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Your Teacher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3383280" y="274320"/>
            <a:ext cx="5486400" cy="77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Meet Your Teacher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3383280" y="1078992"/>
            <a:ext cx="5303400" cy="45600"/>
          </a:xfrm>
          <a:prstGeom prst="rect">
            <a:avLst/>
          </a:prstGeom>
          <a:solidFill>
            <a:srgbClr val="FFB8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3383280" y="1234440"/>
            <a:ext cx="5394900" cy="594300"/>
          </a:xfrm>
          <a:prstGeom prst="roundRect">
            <a:avLst>
              <a:gd fmla="val 12308" name="adj"/>
            </a:avLst>
          </a:prstGeom>
          <a:solidFill>
            <a:srgbClr val="FFFFFF">
              <a:alpha val="10196"/>
            </a:srgbClr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3520440" y="1307592"/>
            <a:ext cx="1554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📚  Subject: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5074920" y="1307592"/>
            <a:ext cx="35661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Botany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3383280" y="1947672"/>
            <a:ext cx="5394900" cy="594300"/>
          </a:xfrm>
          <a:prstGeom prst="roundRect">
            <a:avLst>
              <a:gd fmla="val 12308" name="adj"/>
            </a:avLst>
          </a:prstGeom>
          <a:solidFill>
            <a:srgbClr val="FFFFFF">
              <a:alpha val="10196"/>
            </a:srgbClr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3520440" y="2020824"/>
            <a:ext cx="1554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🎓  Qualification: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5074920" y="2020824"/>
            <a:ext cx="35661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M.Sc, B.Ed.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3383280" y="2660904"/>
            <a:ext cx="5394900" cy="594300"/>
          </a:xfrm>
          <a:prstGeom prst="roundRect">
            <a:avLst>
              <a:gd fmla="val 12308" name="adj"/>
            </a:avLst>
          </a:prstGeom>
          <a:solidFill>
            <a:srgbClr val="FFFFFF">
              <a:alpha val="10196"/>
            </a:srgbClr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3520440" y="2734056"/>
            <a:ext cx="1554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🏫  School: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5074920" y="2734056"/>
            <a:ext cx="35661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Bhatera High  School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3383280" y="3374136"/>
            <a:ext cx="5394900" cy="594300"/>
          </a:xfrm>
          <a:prstGeom prst="roundRect">
            <a:avLst>
              <a:gd fmla="val 12308" name="adj"/>
            </a:avLst>
          </a:prstGeom>
          <a:solidFill>
            <a:srgbClr val="FFFFFF">
              <a:alpha val="10196"/>
            </a:srgbClr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3520440" y="3447288"/>
            <a:ext cx="1554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⭐  Experience: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5074920" y="3447288"/>
            <a:ext cx="35661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12+ Years of Teaching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3383280" y="4087368"/>
            <a:ext cx="5394900" cy="594300"/>
          </a:xfrm>
          <a:prstGeom prst="roundRect">
            <a:avLst>
              <a:gd fmla="val 12308" name="adj"/>
            </a:avLst>
          </a:prstGeom>
          <a:solidFill>
            <a:srgbClr val="FFFFFF">
              <a:alpha val="10196"/>
            </a:srgbClr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3520440" y="4160520"/>
            <a:ext cx="15546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💡  Motto: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5074920" y="4160520"/>
            <a:ext cx="3566100" cy="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"Knowledge is the key to success!"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DF0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8B3E"/>
          </a:solidFill>
          <a:ln cap="flat" cmpd="sng" w="12700">
            <a:solidFill>
              <a:srgbClr val="2E8B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274320" y="9144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Georgia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📖  What is Early Rising?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457200" y="1188720"/>
            <a:ext cx="8229600" cy="1280160"/>
          </a:xfrm>
          <a:prstGeom prst="roundRect">
            <a:avLst>
              <a:gd fmla="val 10714" name="adj"/>
            </a:avLst>
          </a:prstGeom>
          <a:solidFill>
            <a:srgbClr val="C8F5D0"/>
          </a:solidFill>
          <a:ln cap="flat" cmpd="sng" w="12700">
            <a:solidFill>
              <a:srgbClr val="2E8B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85800" y="126187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4A26"/>
              </a:buClr>
              <a:buSzPts val="1600"/>
              <a:buFont typeface="Georgia"/>
              <a:buNone/>
            </a:pPr>
            <a:r>
              <a:rPr b="0" i="1" lang="en-US" sz="1600" u="none" cap="none" strike="noStrike">
                <a:solidFill>
                  <a:srgbClr val="1A4A26"/>
                </a:solidFill>
                <a:latin typeface="Georgia"/>
                <a:ea typeface="Georgia"/>
                <a:cs typeface="Georgia"/>
                <a:sym typeface="Georgia"/>
              </a:rPr>
              <a:t>"Early rising means the habit of waking up early in the morning, before sunrise or at dawn, to start the day with energy, peace, and purpose."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274320" y="2651760"/>
            <a:ext cx="2743200" cy="2194560"/>
          </a:xfrm>
          <a:prstGeom prst="rect">
            <a:avLst/>
          </a:prstGeom>
          <a:solidFill>
            <a:srgbClr val="D6EEF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274320" y="274320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🌄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274320" y="33832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The Habit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365760" y="3749040"/>
            <a:ext cx="256032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Waking up before or at sunrise every single day with discipline.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3200400" y="2651760"/>
            <a:ext cx="2743200" cy="2194560"/>
          </a:xfrm>
          <a:prstGeom prst="rect">
            <a:avLst/>
          </a:prstGeom>
          <a:solidFill>
            <a:srgbClr val="FFE8CC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3200400" y="274320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🕰️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3200400" y="33832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500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C05000"/>
                </a:solidFill>
                <a:latin typeface="Calibri"/>
                <a:ea typeface="Calibri"/>
                <a:cs typeface="Calibri"/>
                <a:sym typeface="Calibri"/>
              </a:rPr>
              <a:t>The Time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3291840" y="3749040"/>
            <a:ext cx="256032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Typically between 4:00 AM – 6:00 AM, before others are awake.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6126480" y="2651760"/>
            <a:ext cx="2743200" cy="2194560"/>
          </a:xfrm>
          <a:prstGeom prst="rect">
            <a:avLst/>
          </a:prstGeom>
          <a:solidFill>
            <a:srgbClr val="E8FFE8"/>
          </a:solidFill>
          <a:ln cap="flat" cmpd="sng" w="12700">
            <a:solidFill>
              <a:srgbClr val="2E8B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6126480" y="2743200"/>
            <a:ext cx="27432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Calibri"/>
              <a:buNone/>
            </a:pPr>
            <a:r>
              <a:rPr b="0" i="0" lang="en-US" sz="3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🌿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6126480" y="33832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6B2A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1A6B2A"/>
                </a:solidFill>
                <a:latin typeface="Calibri"/>
                <a:ea typeface="Calibri"/>
                <a:cs typeface="Calibri"/>
                <a:sym typeface="Calibri"/>
              </a:rPr>
              <a:t>The Mindset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6217920" y="3749040"/>
            <a:ext cx="256032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Embracing the fresh, quiet morning hours for growth and success.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D2B4E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"/>
          <p:cNvSpPr/>
          <p:nvPr/>
        </p:nvSpPr>
        <p:spPr>
          <a:xfrm>
            <a:off x="-731520" y="-731520"/>
            <a:ext cx="2743200" cy="2743200"/>
          </a:xfrm>
          <a:prstGeom prst="ellipse">
            <a:avLst/>
          </a:prstGeom>
          <a:solidFill>
            <a:srgbClr val="FFB800">
              <a:alpha val="20000"/>
            </a:srgbClr>
          </a:solidFill>
          <a:ln cap="flat" cmpd="sng" w="12700">
            <a:solidFill>
              <a:srgbClr val="FFB800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7498080" y="3200400"/>
            <a:ext cx="2286000" cy="2286000"/>
          </a:xfrm>
          <a:prstGeom prst="ellipse">
            <a:avLst/>
          </a:prstGeom>
          <a:solidFill>
            <a:srgbClr val="E8630A">
              <a:alpha val="20000"/>
            </a:srgbClr>
          </a:solidFill>
          <a:ln cap="flat" cmpd="sng" w="12700">
            <a:solidFill>
              <a:srgbClr val="E8630A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457200" y="18288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800"/>
              <a:buFont typeface="Georgia"/>
              <a:buNone/>
            </a:pPr>
            <a:r>
              <a:rPr b="1" i="0" lang="en-US" sz="38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Introduction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6EEFF"/>
              </a:buClr>
              <a:buSzPts val="2000"/>
              <a:buFont typeface="Calibri"/>
              <a:buNone/>
            </a:pPr>
            <a:r>
              <a:rPr b="0" i="1" lang="en-US" sz="2000" u="none" cap="none" strike="noStrike">
                <a:solidFill>
                  <a:srgbClr val="D6EEFF"/>
                </a:solidFill>
                <a:latin typeface="Calibri"/>
                <a:ea typeface="Calibri"/>
                <a:cs typeface="Calibri"/>
                <a:sym typeface="Calibri"/>
              </a:rPr>
              <a:t>to the Paragraph: Early Rising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457200" y="1417320"/>
            <a:ext cx="8229600" cy="36576"/>
          </a:xfrm>
          <a:prstGeom prst="rect">
            <a:avLst/>
          </a:prstGeom>
          <a:solidFill>
            <a:srgbClr val="FFB8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365760" y="1645920"/>
            <a:ext cx="502920" cy="502920"/>
          </a:xfrm>
          <a:prstGeom prst="ellipse">
            <a:avLst/>
          </a:prstGeom>
          <a:solidFill>
            <a:srgbClr val="FFB8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365760" y="164592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D2B4E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1005840" y="1600200"/>
            <a:ext cx="76809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Early rising is one of the best habits a person can develop. It brings both physical and mental benefits.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365760" y="2743200"/>
            <a:ext cx="502920" cy="502920"/>
          </a:xfrm>
          <a:prstGeom prst="ellipse">
            <a:avLst/>
          </a:prstGeom>
          <a:solidFill>
            <a:srgbClr val="FFB8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365760" y="274320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D2B4E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1005840" y="2697480"/>
            <a:ext cx="76809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The great philosopher Benjamin Franklin once said: "Early to bed and early to rise makes a man healthy, wealthy, and wise."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365760" y="3840480"/>
            <a:ext cx="502920" cy="502920"/>
          </a:xfrm>
          <a:prstGeom prst="ellipse">
            <a:avLst/>
          </a:prstGeom>
          <a:solidFill>
            <a:srgbClr val="FFB800"/>
          </a:solidFill>
          <a:ln cap="flat" cmpd="sng" w="12700">
            <a:solidFill>
              <a:srgbClr val="FFB8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365760" y="384048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2B4E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D2B4E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1005840" y="3794760"/>
            <a:ext cx="768096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People who rise early have more time to plan their day, exercise, and achieve their goals with calm focus.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8F8F0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7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2E8B3E"/>
          </a:solidFill>
          <a:ln cap="flat" cmpd="sng" w="12700">
            <a:solidFill>
              <a:srgbClr val="2E8B3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274320" y="9144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💪  Health Benefits of Early Rising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7"/>
          <p:cNvSpPr/>
          <p:nvPr/>
        </p:nvSpPr>
        <p:spPr>
          <a:xfrm>
            <a:off x="228600" y="1188720"/>
            <a:ext cx="2788920" cy="1691640"/>
          </a:xfrm>
          <a:prstGeom prst="rect">
            <a:avLst/>
          </a:prstGeom>
          <a:solidFill>
            <a:srgbClr val="D1F5E3"/>
          </a:solidFill>
          <a:ln cap="flat" cmpd="sng" w="12700">
            <a:solidFill>
              <a:srgbClr val="27AE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"/>
          <p:cNvSpPr/>
          <p:nvPr/>
        </p:nvSpPr>
        <p:spPr>
          <a:xfrm>
            <a:off x="228600" y="12801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😴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228600" y="18470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7AE6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7AE60"/>
                </a:solidFill>
                <a:latin typeface="Calibri"/>
                <a:ea typeface="Calibri"/>
                <a:cs typeface="Calibri"/>
                <a:sym typeface="Calibri"/>
              </a:rPr>
              <a:t>Better Sleep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320040" y="21488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Early risers fall asleep on time, completing the full sleep cycle for true rest.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3172968" y="1188720"/>
            <a:ext cx="2788920" cy="1691640"/>
          </a:xfrm>
          <a:prstGeom prst="rect">
            <a:avLst/>
          </a:prstGeom>
          <a:solidFill>
            <a:srgbClr val="C8F0E8"/>
          </a:solidFill>
          <a:ln cap="flat" cmpd="sng" w="12700">
            <a:solidFill>
              <a:srgbClr val="1ABC9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7"/>
          <p:cNvSpPr/>
          <p:nvPr/>
        </p:nvSpPr>
        <p:spPr>
          <a:xfrm>
            <a:off x="3172968" y="12801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🏃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7"/>
          <p:cNvSpPr/>
          <p:nvPr/>
        </p:nvSpPr>
        <p:spPr>
          <a:xfrm>
            <a:off x="3172968" y="18470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BC9C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ABC9C"/>
                </a:solidFill>
                <a:latin typeface="Calibri"/>
                <a:ea typeface="Calibri"/>
                <a:cs typeface="Calibri"/>
                <a:sym typeface="Calibri"/>
              </a:rPr>
              <a:t>Exercise Time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7"/>
          <p:cNvSpPr/>
          <p:nvPr/>
        </p:nvSpPr>
        <p:spPr>
          <a:xfrm>
            <a:off x="3264408" y="21488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Morning hours are perfect for jogging, yoga, or stretching to keep the body fit.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6117336" y="1188720"/>
            <a:ext cx="2788920" cy="1691640"/>
          </a:xfrm>
          <a:prstGeom prst="rect">
            <a:avLst/>
          </a:prstGeom>
          <a:solidFill>
            <a:srgbClr val="D5F5E3"/>
          </a:solidFill>
          <a:ln cap="flat" cmpd="sng" w="12700">
            <a:solidFill>
              <a:srgbClr val="2ECC7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7"/>
          <p:cNvSpPr/>
          <p:nvPr/>
        </p:nvSpPr>
        <p:spPr>
          <a:xfrm>
            <a:off x="6117336" y="12801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🧠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7"/>
          <p:cNvSpPr/>
          <p:nvPr/>
        </p:nvSpPr>
        <p:spPr>
          <a:xfrm>
            <a:off x="6117336" y="18470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ECC71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2ECC71"/>
                </a:solidFill>
                <a:latin typeface="Calibri"/>
                <a:ea typeface="Calibri"/>
                <a:cs typeface="Calibri"/>
                <a:sym typeface="Calibri"/>
              </a:rPr>
              <a:t>Fresh Mind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7"/>
          <p:cNvSpPr/>
          <p:nvPr/>
        </p:nvSpPr>
        <p:spPr>
          <a:xfrm>
            <a:off x="6208776" y="21488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The brain is most active in the morning, boosting memory and concentration.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7"/>
          <p:cNvSpPr/>
          <p:nvPr/>
        </p:nvSpPr>
        <p:spPr>
          <a:xfrm>
            <a:off x="228600" y="3017520"/>
            <a:ext cx="2788920" cy="1691640"/>
          </a:xfrm>
          <a:prstGeom prst="rect">
            <a:avLst/>
          </a:prstGeom>
          <a:solidFill>
            <a:srgbClr val="E8F5D1"/>
          </a:solidFill>
          <a:ln cap="flat" cmpd="sng" w="12700">
            <a:solidFill>
              <a:srgbClr val="7EC72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7"/>
          <p:cNvSpPr/>
          <p:nvPr/>
        </p:nvSpPr>
        <p:spPr>
          <a:xfrm>
            <a:off x="228600" y="31089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🍎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228600" y="36758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EC72A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7EC72A"/>
                </a:solidFill>
                <a:latin typeface="Calibri"/>
                <a:ea typeface="Calibri"/>
                <a:cs typeface="Calibri"/>
                <a:sym typeface="Calibri"/>
              </a:rPr>
              <a:t>Healthy Eating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320040" y="39776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Early risers have time for a nutritious breakfast, the most important meal.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3172968" y="3017520"/>
            <a:ext cx="2788920" cy="1691640"/>
          </a:xfrm>
          <a:prstGeom prst="rect">
            <a:avLst/>
          </a:prstGeom>
          <a:solidFill>
            <a:srgbClr val="F5EED1"/>
          </a:solidFill>
          <a:ln cap="flat" cmpd="sng" w="12700">
            <a:solidFill>
              <a:srgbClr val="E8A02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7"/>
          <p:cNvSpPr/>
          <p:nvPr/>
        </p:nvSpPr>
        <p:spPr>
          <a:xfrm>
            <a:off x="3172968" y="31089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☀️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7"/>
          <p:cNvSpPr/>
          <p:nvPr/>
        </p:nvSpPr>
        <p:spPr>
          <a:xfrm>
            <a:off x="3172968" y="36758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A020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A020"/>
                </a:solidFill>
                <a:latin typeface="Calibri"/>
                <a:ea typeface="Calibri"/>
                <a:cs typeface="Calibri"/>
                <a:sym typeface="Calibri"/>
              </a:rPr>
              <a:t>Vitamin 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3264408" y="39776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Exposure to morning sunlight provides essential Vitamin D for strong bones.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6117336" y="3017520"/>
            <a:ext cx="2788920" cy="1691640"/>
          </a:xfrm>
          <a:prstGeom prst="rect">
            <a:avLst/>
          </a:prstGeom>
          <a:solidFill>
            <a:srgbClr val="F5D1E8"/>
          </a:solidFill>
          <a:ln cap="flat" cmpd="sng" w="12700">
            <a:solidFill>
              <a:srgbClr val="E8429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6117336" y="3108960"/>
            <a:ext cx="278892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❤️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6117336" y="3675888"/>
            <a:ext cx="2788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4292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E84292"/>
                </a:solidFill>
                <a:latin typeface="Calibri"/>
                <a:ea typeface="Calibri"/>
                <a:cs typeface="Calibri"/>
                <a:sym typeface="Calibri"/>
              </a:rPr>
              <a:t>Heart Health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6208776" y="3977640"/>
            <a:ext cx="260604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C3E50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2C3E50"/>
                </a:solidFill>
                <a:latin typeface="Calibri"/>
                <a:ea typeface="Calibri"/>
                <a:cs typeface="Calibri"/>
                <a:sym typeface="Calibri"/>
              </a:rPr>
              <a:t>Studies show early risers have lower stress, reducing risk of heart disease.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0533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8"/>
          <p:cNvSpPr/>
          <p:nvPr/>
        </p:nvSpPr>
        <p:spPr>
          <a:xfrm>
            <a:off x="6858000" y="182880"/>
            <a:ext cx="2560320" cy="2560320"/>
          </a:xfrm>
          <a:prstGeom prst="ellipse">
            <a:avLst/>
          </a:prstGeom>
          <a:solidFill>
            <a:srgbClr val="6C3483">
              <a:alpha val="40000"/>
            </a:srgbClr>
          </a:solidFill>
          <a:ln cap="flat" cmpd="sng" w="12700">
            <a:solidFill>
              <a:srgbClr val="6C3483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8"/>
          <p:cNvSpPr/>
          <p:nvPr/>
        </p:nvSpPr>
        <p:spPr>
          <a:xfrm>
            <a:off x="274320" y="13716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7BDE2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D7BDE2"/>
                </a:solidFill>
                <a:latin typeface="Georgia"/>
                <a:ea typeface="Georgia"/>
                <a:cs typeface="Georgia"/>
                <a:sym typeface="Georgia"/>
              </a:rPr>
              <a:t>🧘  Mental &amp; Spiritual Benefits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8"/>
          <p:cNvSpPr/>
          <p:nvPr/>
        </p:nvSpPr>
        <p:spPr>
          <a:xfrm>
            <a:off x="365760" y="1097280"/>
            <a:ext cx="8412480" cy="822960"/>
          </a:xfrm>
          <a:prstGeom prst="rect">
            <a:avLst/>
          </a:prstGeom>
          <a:solidFill>
            <a:srgbClr val="9B59B6">
              <a:alpha val="25098"/>
            </a:srgbClr>
          </a:solidFill>
          <a:ln cap="flat" cmpd="sng" w="12700">
            <a:solidFill>
              <a:srgbClr val="9B59B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8"/>
          <p:cNvSpPr/>
          <p:nvPr/>
        </p:nvSpPr>
        <p:spPr>
          <a:xfrm>
            <a:off x="457200" y="1188720"/>
            <a:ext cx="685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🧘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8"/>
          <p:cNvSpPr/>
          <p:nvPr/>
        </p:nvSpPr>
        <p:spPr>
          <a:xfrm>
            <a:off x="1234440" y="1234440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Inner Peace: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8"/>
          <p:cNvSpPr/>
          <p:nvPr/>
        </p:nvSpPr>
        <p:spPr>
          <a:xfrm>
            <a:off x="3063240" y="1188720"/>
            <a:ext cx="5577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DAE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8DAEF"/>
                </a:solidFill>
                <a:latin typeface="Calibri"/>
                <a:ea typeface="Calibri"/>
                <a:cs typeface="Calibri"/>
                <a:sym typeface="Calibri"/>
              </a:rPr>
              <a:t>The quiet morning hours allow meditation and peaceful thoughts before the world wakes up.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8"/>
          <p:cNvSpPr/>
          <p:nvPr/>
        </p:nvSpPr>
        <p:spPr>
          <a:xfrm>
            <a:off x="365760" y="2057400"/>
            <a:ext cx="8412480" cy="822960"/>
          </a:xfrm>
          <a:prstGeom prst="rect">
            <a:avLst/>
          </a:prstGeom>
          <a:solidFill>
            <a:srgbClr val="8E44AD">
              <a:alpha val="25098"/>
            </a:srgbClr>
          </a:solidFill>
          <a:ln cap="flat" cmpd="sng" w="12700">
            <a:solidFill>
              <a:srgbClr val="8E44A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457200" y="2148840"/>
            <a:ext cx="685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📿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1234440" y="2194560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Spiritual Growth: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8"/>
          <p:cNvSpPr/>
          <p:nvPr/>
        </p:nvSpPr>
        <p:spPr>
          <a:xfrm>
            <a:off x="3063240" y="2148840"/>
            <a:ext cx="5577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DAE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8DAEF"/>
                </a:solidFill>
                <a:latin typeface="Calibri"/>
                <a:ea typeface="Calibri"/>
                <a:cs typeface="Calibri"/>
                <a:sym typeface="Calibri"/>
              </a:rPr>
              <a:t>Many religions recommend early morning prayers, making the soul calm and spiritually strong.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8"/>
          <p:cNvSpPr/>
          <p:nvPr/>
        </p:nvSpPr>
        <p:spPr>
          <a:xfrm>
            <a:off x="365760" y="3017520"/>
            <a:ext cx="8412480" cy="822960"/>
          </a:xfrm>
          <a:prstGeom prst="rect">
            <a:avLst/>
          </a:prstGeom>
          <a:solidFill>
            <a:srgbClr val="6C3483">
              <a:alpha val="25098"/>
            </a:srgbClr>
          </a:solidFill>
          <a:ln cap="flat" cmpd="sng" w="12700">
            <a:solidFill>
              <a:srgbClr val="6C348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457200" y="3108960"/>
            <a:ext cx="685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🎯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1234440" y="3154680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Goal Setting: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3063240" y="3108960"/>
            <a:ext cx="5577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DAE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8DAEF"/>
                </a:solidFill>
                <a:latin typeface="Calibri"/>
                <a:ea typeface="Calibri"/>
                <a:cs typeface="Calibri"/>
                <a:sym typeface="Calibri"/>
              </a:rPr>
              <a:t>Early risers take time to plan their day's goals, staying focused and organised.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365760" y="3977640"/>
            <a:ext cx="8412480" cy="822960"/>
          </a:xfrm>
          <a:prstGeom prst="rect">
            <a:avLst/>
          </a:prstGeom>
          <a:solidFill>
            <a:srgbClr val="A569BD">
              <a:alpha val="25098"/>
            </a:srgbClr>
          </a:solidFill>
          <a:ln cap="flat" cmpd="sng" w="12700">
            <a:solidFill>
              <a:srgbClr val="A569B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8"/>
          <p:cNvSpPr/>
          <p:nvPr/>
        </p:nvSpPr>
        <p:spPr>
          <a:xfrm>
            <a:off x="457200" y="4069080"/>
            <a:ext cx="6858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😊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8"/>
          <p:cNvSpPr/>
          <p:nvPr/>
        </p:nvSpPr>
        <p:spPr>
          <a:xfrm>
            <a:off x="1234440" y="4114800"/>
            <a:ext cx="18288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Positive Mood: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3063240" y="4069080"/>
            <a:ext cx="5577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DAE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8DAEF"/>
                </a:solidFill>
                <a:latin typeface="Calibri"/>
                <a:ea typeface="Calibri"/>
                <a:cs typeface="Calibri"/>
                <a:sym typeface="Calibri"/>
              </a:rPr>
              <a:t>Morning light and calm surroundings release serotonin, making you happy and optimistic.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7BDE2"/>
              </a:buClr>
              <a:buSzPts val="1400"/>
              <a:buFont typeface="Georgia"/>
              <a:buNone/>
            </a:pPr>
            <a:r>
              <a:rPr b="0" i="1" lang="en-US" sz="1400" u="none" cap="none" strike="noStrike">
                <a:solidFill>
                  <a:srgbClr val="D7BDE2"/>
                </a:solidFill>
                <a:latin typeface="Georgia"/>
                <a:ea typeface="Georgia"/>
                <a:cs typeface="Georgia"/>
                <a:sym typeface="Georgia"/>
              </a:rPr>
              <a:t>✨  "The morning is a fresh start — embrace it!"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8E8"/>
        </a:solid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E8630A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274320" y="9144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🏆  Early Rising &amp; Success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457200" y="1097280"/>
            <a:ext cx="8229600" cy="1097280"/>
          </a:xfrm>
          <a:prstGeom prst="roundRect">
            <a:avLst>
              <a:gd fmla="val 10000" name="adj"/>
            </a:avLst>
          </a:prstGeom>
          <a:solidFill>
            <a:srgbClr val="FDEBD0"/>
          </a:solidFill>
          <a:ln cap="flat" cmpd="sng" w="12700">
            <a:solidFill>
              <a:srgbClr val="E8630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9"/>
          <p:cNvSpPr/>
          <p:nvPr/>
        </p:nvSpPr>
        <p:spPr>
          <a:xfrm>
            <a:off x="640080" y="1143000"/>
            <a:ext cx="7863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3C00"/>
              </a:buClr>
              <a:buSzPts val="1500"/>
              <a:buFont typeface="Georgia"/>
              <a:buNone/>
            </a:pPr>
            <a:r>
              <a:rPr b="0" i="1" lang="en-US" sz="1500" u="none" cap="none" strike="noStrike">
                <a:solidFill>
                  <a:srgbClr val="7D3C00"/>
                </a:solidFill>
                <a:latin typeface="Georgia"/>
                <a:ea typeface="Georgia"/>
                <a:cs typeface="Georgia"/>
                <a:sym typeface="Georgia"/>
              </a:rPr>
              <a:t>💬  "Early to bed and early to rise makes a man healthy, wealthy, and wise."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D3C00"/>
              </a:buClr>
              <a:buSzPts val="1500"/>
              <a:buFont typeface="Georgia"/>
              <a:buNone/>
            </a:pPr>
            <a:r>
              <a:rPr b="0" i="1" lang="en-US" sz="1500" u="none" cap="none" strike="noStrike">
                <a:solidFill>
                  <a:srgbClr val="7D3C00"/>
                </a:solidFill>
                <a:latin typeface="Georgia"/>
                <a:ea typeface="Georgia"/>
                <a:cs typeface="Georgia"/>
                <a:sym typeface="Georgia"/>
              </a:rPr>
              <a:t>— Benjamin Franklin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777240" y="2331720"/>
            <a:ext cx="1005840" cy="1005840"/>
          </a:xfrm>
          <a:prstGeom prst="ellipse">
            <a:avLst/>
          </a:prstGeom>
          <a:solidFill>
            <a:srgbClr val="FFD7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777240" y="2331720"/>
            <a:ext cx="1005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👑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9"/>
          <p:cNvSpPr/>
          <p:nvPr/>
        </p:nvSpPr>
        <p:spPr>
          <a:xfrm>
            <a:off x="228600" y="338328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Tim Cook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9"/>
          <p:cNvSpPr/>
          <p:nvPr/>
        </p:nvSpPr>
        <p:spPr>
          <a:xfrm>
            <a:off x="228600" y="3730752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CEO, Apple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9"/>
          <p:cNvSpPr/>
          <p:nvPr/>
        </p:nvSpPr>
        <p:spPr>
          <a:xfrm>
            <a:off x="228600" y="4023360"/>
            <a:ext cx="20116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63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E8630A"/>
                </a:solidFill>
                <a:latin typeface="Calibri"/>
                <a:ea typeface="Calibri"/>
                <a:cs typeface="Calibri"/>
                <a:sym typeface="Calibri"/>
              </a:rPr>
              <a:t>Wakes up at 3:45 AM daily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2953512" y="2331720"/>
            <a:ext cx="1005840" cy="1005840"/>
          </a:xfrm>
          <a:prstGeom prst="ellipse">
            <a:avLst/>
          </a:prstGeom>
          <a:solidFill>
            <a:srgbClr val="FFB800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2953512" y="2331720"/>
            <a:ext cx="1005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🎯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9"/>
          <p:cNvSpPr/>
          <p:nvPr/>
        </p:nvSpPr>
        <p:spPr>
          <a:xfrm>
            <a:off x="2404872" y="338328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Elon Musk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2404872" y="3730752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Entrepreneur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2404872" y="4023360"/>
            <a:ext cx="20116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63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E8630A"/>
                </a:solidFill>
                <a:latin typeface="Calibri"/>
                <a:ea typeface="Calibri"/>
                <a:cs typeface="Calibri"/>
                <a:sym typeface="Calibri"/>
              </a:rPr>
              <a:t>Rises at 6 AM to plan &amp; exercise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5129784" y="2331720"/>
            <a:ext cx="1005840" cy="1005840"/>
          </a:xfrm>
          <a:prstGeom prst="ellipse">
            <a:avLst/>
          </a:prstGeom>
          <a:solidFill>
            <a:srgbClr val="E8630A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9"/>
          <p:cNvSpPr/>
          <p:nvPr/>
        </p:nvSpPr>
        <p:spPr>
          <a:xfrm>
            <a:off x="5129784" y="2331720"/>
            <a:ext cx="1005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📖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4581144" y="338328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Oprah Winfrey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4581144" y="3730752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Media Icon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4581144" y="4023360"/>
            <a:ext cx="20116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63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E8630A"/>
                </a:solidFill>
                <a:latin typeface="Calibri"/>
                <a:ea typeface="Calibri"/>
                <a:cs typeface="Calibri"/>
                <a:sym typeface="Calibri"/>
              </a:rPr>
              <a:t>Starts day at 6 AM with meditation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7306056" y="2331720"/>
            <a:ext cx="1005840" cy="1005840"/>
          </a:xfrm>
          <a:prstGeom prst="ellipse">
            <a:avLst/>
          </a:prstGeom>
          <a:solidFill>
            <a:srgbClr val="C0392B"/>
          </a:solidFill>
          <a:ln cap="flat" cmpd="sng" w="127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7306056" y="2331720"/>
            <a:ext cx="10058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🌍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6757416" y="338328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333333"/>
                </a:solidFill>
                <a:latin typeface="Calibri"/>
                <a:ea typeface="Calibri"/>
                <a:cs typeface="Calibri"/>
                <a:sym typeface="Calibri"/>
              </a:rPr>
              <a:t>Barack Obama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6757416" y="3730752"/>
            <a:ext cx="201168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Former President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6757416" y="4023360"/>
            <a:ext cx="20116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63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E8630A"/>
                </a:solidFill>
                <a:latin typeface="Calibri"/>
                <a:ea typeface="Calibri"/>
                <a:cs typeface="Calibri"/>
                <a:sym typeface="Calibri"/>
              </a:rPr>
              <a:t>Early morning workouts every day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F4FF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0"/>
          <p:cNvSpPr/>
          <p:nvPr/>
        </p:nvSpPr>
        <p:spPr>
          <a:xfrm>
            <a:off x="274320" y="91440"/>
            <a:ext cx="85953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Georgia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🎓  Why Students Should Rise Early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320040" y="1115568"/>
            <a:ext cx="8503920" cy="694944"/>
          </a:xfrm>
          <a:prstGeom prst="rect">
            <a:avLst/>
          </a:prstGeom>
          <a:solidFill>
            <a:srgbClr val="D6EEF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411480" y="1207008"/>
            <a:ext cx="502920" cy="502920"/>
          </a:xfrm>
          <a:prstGeom prst="ellipse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0"/>
          <p:cNvSpPr/>
          <p:nvPr/>
        </p:nvSpPr>
        <p:spPr>
          <a:xfrm>
            <a:off x="411480" y="1207008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1005840" y="1225296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Better Exam Preparation: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3657600" y="1225296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1A3A5C"/>
                </a:solidFill>
                <a:latin typeface="Calibri"/>
                <a:ea typeface="Calibri"/>
                <a:cs typeface="Calibri"/>
                <a:sym typeface="Calibri"/>
              </a:rPr>
              <a:t>Morning study is more effective; concepts are absorbed faster in the quiet hours.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0"/>
          <p:cNvSpPr/>
          <p:nvPr/>
        </p:nvSpPr>
        <p:spPr>
          <a:xfrm>
            <a:off x="320040" y="1883664"/>
            <a:ext cx="8503920" cy="694944"/>
          </a:xfrm>
          <a:prstGeom prst="rect">
            <a:avLst/>
          </a:prstGeom>
          <a:solidFill>
            <a:srgbClr val="DBEAFE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411480" y="1975104"/>
            <a:ext cx="502920" cy="502920"/>
          </a:xfrm>
          <a:prstGeom prst="ellipse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0"/>
          <p:cNvSpPr/>
          <p:nvPr/>
        </p:nvSpPr>
        <p:spPr>
          <a:xfrm>
            <a:off x="411480" y="1975104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10"/>
          <p:cNvSpPr/>
          <p:nvPr/>
        </p:nvSpPr>
        <p:spPr>
          <a:xfrm>
            <a:off x="1005840" y="1993392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Punctuality at School: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10"/>
          <p:cNvSpPr/>
          <p:nvPr/>
        </p:nvSpPr>
        <p:spPr>
          <a:xfrm>
            <a:off x="3657600" y="1993392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1A3A5C"/>
                </a:solidFill>
                <a:latin typeface="Calibri"/>
                <a:ea typeface="Calibri"/>
                <a:cs typeface="Calibri"/>
                <a:sym typeface="Calibri"/>
              </a:rPr>
              <a:t>Early risers never rush — they arrive at school on time, calm and ready to learn.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10"/>
          <p:cNvSpPr/>
          <p:nvPr/>
        </p:nvSpPr>
        <p:spPr>
          <a:xfrm>
            <a:off x="320040" y="2651760"/>
            <a:ext cx="8503920" cy="694944"/>
          </a:xfrm>
          <a:prstGeom prst="rect">
            <a:avLst/>
          </a:prstGeom>
          <a:solidFill>
            <a:srgbClr val="C7E8F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0"/>
          <p:cNvSpPr/>
          <p:nvPr/>
        </p:nvSpPr>
        <p:spPr>
          <a:xfrm>
            <a:off x="411480" y="2743200"/>
            <a:ext cx="502920" cy="502920"/>
          </a:xfrm>
          <a:prstGeom prst="ellipse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10"/>
          <p:cNvSpPr/>
          <p:nvPr/>
        </p:nvSpPr>
        <p:spPr>
          <a:xfrm>
            <a:off x="411480" y="2743200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10"/>
          <p:cNvSpPr/>
          <p:nvPr/>
        </p:nvSpPr>
        <p:spPr>
          <a:xfrm>
            <a:off x="1005840" y="2761488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Complete Homework on Time: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0"/>
          <p:cNvSpPr/>
          <p:nvPr/>
        </p:nvSpPr>
        <p:spPr>
          <a:xfrm>
            <a:off x="3657600" y="2761488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1A3A5C"/>
                </a:solidFill>
                <a:latin typeface="Calibri"/>
                <a:ea typeface="Calibri"/>
                <a:cs typeface="Calibri"/>
                <a:sym typeface="Calibri"/>
              </a:rPr>
              <a:t>Morning hours provide extra time to complete homework and revise lessons.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0"/>
          <p:cNvSpPr/>
          <p:nvPr/>
        </p:nvSpPr>
        <p:spPr>
          <a:xfrm>
            <a:off x="320040" y="3419856"/>
            <a:ext cx="8503920" cy="694944"/>
          </a:xfrm>
          <a:prstGeom prst="rect">
            <a:avLst/>
          </a:prstGeom>
          <a:solidFill>
            <a:srgbClr val="D0E8F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10"/>
          <p:cNvSpPr/>
          <p:nvPr/>
        </p:nvSpPr>
        <p:spPr>
          <a:xfrm>
            <a:off x="411480" y="3511296"/>
            <a:ext cx="502920" cy="502920"/>
          </a:xfrm>
          <a:prstGeom prst="ellipse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0"/>
          <p:cNvSpPr/>
          <p:nvPr/>
        </p:nvSpPr>
        <p:spPr>
          <a:xfrm>
            <a:off x="411480" y="3511296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10"/>
          <p:cNvSpPr/>
          <p:nvPr/>
        </p:nvSpPr>
        <p:spPr>
          <a:xfrm>
            <a:off x="1005840" y="3529584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Fresh &amp; Alert in Class: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0"/>
          <p:cNvSpPr/>
          <p:nvPr/>
        </p:nvSpPr>
        <p:spPr>
          <a:xfrm>
            <a:off x="3657600" y="3529584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1A3A5C"/>
                </a:solidFill>
                <a:latin typeface="Calibri"/>
                <a:ea typeface="Calibri"/>
                <a:cs typeface="Calibri"/>
                <a:sym typeface="Calibri"/>
              </a:rPr>
              <a:t>Students who sleep early and rise early are more attentive and energetic.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0"/>
          <p:cNvSpPr/>
          <p:nvPr/>
        </p:nvSpPr>
        <p:spPr>
          <a:xfrm>
            <a:off x="320040" y="4187952"/>
            <a:ext cx="8503920" cy="694944"/>
          </a:xfrm>
          <a:prstGeom prst="rect">
            <a:avLst/>
          </a:prstGeom>
          <a:solidFill>
            <a:srgbClr val="BFD9F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0"/>
          <p:cNvSpPr/>
          <p:nvPr/>
        </p:nvSpPr>
        <p:spPr>
          <a:xfrm>
            <a:off x="411480" y="4279392"/>
            <a:ext cx="502920" cy="502920"/>
          </a:xfrm>
          <a:prstGeom prst="ellipse">
            <a:avLst/>
          </a:prstGeom>
          <a:solidFill>
            <a:srgbClr val="1B7FBF"/>
          </a:solidFill>
          <a:ln cap="flat" cmpd="sng" w="12700">
            <a:solidFill>
              <a:srgbClr val="1B7FB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0"/>
          <p:cNvSpPr/>
          <p:nvPr/>
        </p:nvSpPr>
        <p:spPr>
          <a:xfrm>
            <a:off x="411480" y="4279392"/>
            <a:ext cx="5029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Calibri"/>
              <a:buNone/>
            </a:pPr>
            <a:r>
              <a:rPr b="1" i="0" lang="en-US" sz="15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1005840" y="4297680"/>
            <a:ext cx="2651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B7FBF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1B7FBF"/>
                </a:solidFill>
                <a:latin typeface="Calibri"/>
                <a:ea typeface="Calibri"/>
                <a:cs typeface="Calibri"/>
                <a:sym typeface="Calibri"/>
              </a:rPr>
              <a:t>Build Discipline: 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3657600" y="4297680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3A5C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1A3A5C"/>
                </a:solidFill>
                <a:latin typeface="Calibri"/>
                <a:ea typeface="Calibri"/>
                <a:cs typeface="Calibri"/>
                <a:sym typeface="Calibri"/>
              </a:rPr>
              <a:t>Waking early every day builds lifelong discipline — the foundation of success.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C2833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1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200"/>
              <a:buFont typeface="Georgia"/>
              <a:buNone/>
            </a:pPr>
            <a:r>
              <a:rPr b="1" i="0" lang="en-US" sz="3200" u="none" cap="none" strike="noStrike">
                <a:solidFill>
                  <a:srgbClr val="FFD700"/>
                </a:solidFill>
                <a:latin typeface="Georgia"/>
                <a:ea typeface="Georgia"/>
                <a:cs typeface="Georgia"/>
                <a:sym typeface="Georgia"/>
              </a:rPr>
              <a:t>⏰  An Ideal Morning Routine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1"/>
          <p:cNvSpPr/>
          <p:nvPr/>
        </p:nvSpPr>
        <p:spPr>
          <a:xfrm>
            <a:off x="274320" y="100584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6C3483">
              <a:alpha val="70196"/>
            </a:srgbClr>
          </a:solidFill>
          <a:ln cap="flat" cmpd="sng" w="12700">
            <a:solidFill>
              <a:srgbClr val="6C348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1"/>
          <p:cNvSpPr/>
          <p:nvPr/>
        </p:nvSpPr>
        <p:spPr>
          <a:xfrm>
            <a:off x="384048" y="109728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4:30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1"/>
          <p:cNvSpPr/>
          <p:nvPr/>
        </p:nvSpPr>
        <p:spPr>
          <a:xfrm>
            <a:off x="365760" y="141732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🌙  Wake Up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1"/>
          <p:cNvSpPr/>
          <p:nvPr/>
        </p:nvSpPr>
        <p:spPr>
          <a:xfrm>
            <a:off x="365760" y="181051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Rise gently, say a prayer of gratitude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1"/>
          <p:cNvSpPr/>
          <p:nvPr/>
        </p:nvSpPr>
        <p:spPr>
          <a:xfrm>
            <a:off x="274320" y="233172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1A5276">
              <a:alpha val="70196"/>
            </a:srgbClr>
          </a:solidFill>
          <a:ln cap="flat" cmpd="sng" w="12700">
            <a:solidFill>
              <a:srgbClr val="1A527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11"/>
          <p:cNvSpPr/>
          <p:nvPr/>
        </p:nvSpPr>
        <p:spPr>
          <a:xfrm>
            <a:off x="384048" y="242316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4:45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1"/>
          <p:cNvSpPr/>
          <p:nvPr/>
        </p:nvSpPr>
        <p:spPr>
          <a:xfrm>
            <a:off x="365760" y="27432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🚿  Freshen Up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1"/>
          <p:cNvSpPr/>
          <p:nvPr/>
        </p:nvSpPr>
        <p:spPr>
          <a:xfrm>
            <a:off x="365760" y="313639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Wash face, brush teeth, feel refreshed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1"/>
          <p:cNvSpPr/>
          <p:nvPr/>
        </p:nvSpPr>
        <p:spPr>
          <a:xfrm>
            <a:off x="274320" y="365760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1E8449">
              <a:alpha val="70196"/>
            </a:srgbClr>
          </a:solidFill>
          <a:ln cap="flat" cmpd="sng" w="12700">
            <a:solidFill>
              <a:srgbClr val="1E844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11"/>
          <p:cNvSpPr/>
          <p:nvPr/>
        </p:nvSpPr>
        <p:spPr>
          <a:xfrm>
            <a:off x="384048" y="374904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5:00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1"/>
          <p:cNvSpPr/>
          <p:nvPr/>
        </p:nvSpPr>
        <p:spPr>
          <a:xfrm>
            <a:off x="365760" y="406908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🧘  Exercise / Walk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1"/>
          <p:cNvSpPr/>
          <p:nvPr/>
        </p:nvSpPr>
        <p:spPr>
          <a:xfrm>
            <a:off x="365760" y="446227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Light jogging or stretching in fresh air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1"/>
          <p:cNvSpPr/>
          <p:nvPr/>
        </p:nvSpPr>
        <p:spPr>
          <a:xfrm>
            <a:off x="4709160" y="100584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B7770D">
              <a:alpha val="70196"/>
            </a:srgbClr>
          </a:solidFill>
          <a:ln cap="flat" cmpd="sng" w="12700">
            <a:solidFill>
              <a:srgbClr val="B7770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1"/>
          <p:cNvSpPr/>
          <p:nvPr/>
        </p:nvSpPr>
        <p:spPr>
          <a:xfrm>
            <a:off x="4818888" y="109728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5:30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1"/>
          <p:cNvSpPr/>
          <p:nvPr/>
        </p:nvSpPr>
        <p:spPr>
          <a:xfrm>
            <a:off x="4800600" y="141732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📖  Study / Read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1"/>
          <p:cNvSpPr/>
          <p:nvPr/>
        </p:nvSpPr>
        <p:spPr>
          <a:xfrm>
            <a:off x="4800600" y="181051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Revise lessons while the mind is sharp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1"/>
          <p:cNvSpPr/>
          <p:nvPr/>
        </p:nvSpPr>
        <p:spPr>
          <a:xfrm>
            <a:off x="4709160" y="233172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A04000">
              <a:alpha val="70196"/>
            </a:srgbClr>
          </a:solidFill>
          <a:ln cap="flat" cmpd="sng" w="12700">
            <a:solidFill>
              <a:srgbClr val="A04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11"/>
          <p:cNvSpPr/>
          <p:nvPr/>
        </p:nvSpPr>
        <p:spPr>
          <a:xfrm>
            <a:off x="4818888" y="242316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6:15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1"/>
          <p:cNvSpPr/>
          <p:nvPr/>
        </p:nvSpPr>
        <p:spPr>
          <a:xfrm>
            <a:off x="4800600" y="274320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🍳  Healthy Breakfast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1"/>
          <p:cNvSpPr/>
          <p:nvPr/>
        </p:nvSpPr>
        <p:spPr>
          <a:xfrm>
            <a:off x="4800600" y="313639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Nutritious meal for the day's energy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1"/>
          <p:cNvSpPr/>
          <p:nvPr/>
        </p:nvSpPr>
        <p:spPr>
          <a:xfrm>
            <a:off x="4709160" y="3657600"/>
            <a:ext cx="4160520" cy="1188720"/>
          </a:xfrm>
          <a:prstGeom prst="roundRect">
            <a:avLst>
              <a:gd fmla="val 7692" name="adj"/>
            </a:avLst>
          </a:prstGeom>
          <a:solidFill>
            <a:srgbClr val="1F618D">
              <a:alpha val="70196"/>
            </a:srgbClr>
          </a:solidFill>
          <a:ln cap="flat" cmpd="sng" w="12700">
            <a:solidFill>
              <a:srgbClr val="1F618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1"/>
          <p:cNvSpPr/>
          <p:nvPr/>
        </p:nvSpPr>
        <p:spPr>
          <a:xfrm>
            <a:off x="4818888" y="3749040"/>
            <a:ext cx="1371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Calibri"/>
                <a:ea typeface="Calibri"/>
                <a:cs typeface="Calibri"/>
                <a:sym typeface="Calibri"/>
              </a:rPr>
              <a:t>7:00 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1"/>
          <p:cNvSpPr/>
          <p:nvPr/>
        </p:nvSpPr>
        <p:spPr>
          <a:xfrm>
            <a:off x="4800600" y="4069080"/>
            <a:ext cx="393192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🏫  Ready for School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1"/>
          <p:cNvSpPr/>
          <p:nvPr/>
        </p:nvSpPr>
        <p:spPr>
          <a:xfrm>
            <a:off x="4800600" y="4462272"/>
            <a:ext cx="39319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E5FF"/>
              </a:buClr>
              <a:buSzPts val="1150"/>
              <a:buFont typeface="Calibri"/>
              <a:buNone/>
            </a:pPr>
            <a:r>
              <a:rPr b="0" i="1" lang="en-US" sz="1150" u="none" cap="none" strike="noStrike">
                <a:solidFill>
                  <a:srgbClr val="CCE5FF"/>
                </a:solidFill>
                <a:latin typeface="Calibri"/>
                <a:ea typeface="Calibri"/>
                <a:cs typeface="Calibri"/>
                <a:sym typeface="Calibri"/>
              </a:rPr>
              <a:t>Calm, organised, and fully prepared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