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81" r:id="rId3"/>
    <p:sldId id="290" r:id="rId4"/>
    <p:sldId id="282" r:id="rId5"/>
    <p:sldId id="284" r:id="rId6"/>
    <p:sldId id="262" r:id="rId7"/>
    <p:sldId id="266" r:id="rId8"/>
    <p:sldId id="257" r:id="rId9"/>
    <p:sldId id="265" r:id="rId10"/>
    <p:sldId id="275" r:id="rId11"/>
    <p:sldId id="267" r:id="rId12"/>
    <p:sldId id="268" r:id="rId13"/>
    <p:sldId id="269" r:id="rId14"/>
    <p:sldId id="271" r:id="rId15"/>
    <p:sldId id="261" r:id="rId16"/>
    <p:sldId id="285" r:id="rId17"/>
    <p:sldId id="272" r:id="rId18"/>
    <p:sldId id="258" r:id="rId19"/>
    <p:sldId id="259" r:id="rId20"/>
    <p:sldId id="273" r:id="rId21"/>
    <p:sldId id="286" r:id="rId22"/>
    <p:sldId id="260" r:id="rId23"/>
    <p:sldId id="270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9CFE1-CB56-45F7-A691-3B2A128E4FE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A8AE8D0-338D-4898-95EE-0A02856F9544}">
      <dgm:prSet phldrT="[Text]"/>
      <dgm:spPr/>
      <dgm:t>
        <a:bodyPr/>
        <a:lstStyle/>
        <a:p>
          <a:endParaRPr lang="en-US" dirty="0"/>
        </a:p>
      </dgm:t>
    </dgm:pt>
    <dgm:pt modelId="{3F58E4C9-6493-4E0D-A716-D016331055AE}" type="sibTrans" cxnId="{0B0F082F-F956-48DD-84EA-BF6719E02C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7A89EA67-0CE7-4313-B7C0-1EA13266C5EB}" type="parTrans" cxnId="{0B0F082F-F956-48DD-84EA-BF6719E02C69}">
      <dgm:prSet/>
      <dgm:spPr/>
      <dgm:t>
        <a:bodyPr/>
        <a:lstStyle/>
        <a:p>
          <a:endParaRPr lang="en-US"/>
        </a:p>
      </dgm:t>
    </dgm:pt>
    <dgm:pt modelId="{A7D7E878-DDC6-4C04-97F8-3D520CE8E743}" type="pres">
      <dgm:prSet presAssocID="{9419CFE1-CB56-45F7-A691-3B2A128E4FEC}" presName="Name0" presStyleCnt="0">
        <dgm:presLayoutVars>
          <dgm:dir/>
        </dgm:presLayoutVars>
      </dgm:prSet>
      <dgm:spPr/>
    </dgm:pt>
    <dgm:pt modelId="{5B9A1412-C619-4074-B3AE-A8F2EF8077EC}" type="pres">
      <dgm:prSet presAssocID="{3F58E4C9-6493-4E0D-A716-D016331055AE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27F312B8-74A1-4944-BDD8-86A8CD49245D}" type="pres">
      <dgm:prSet presAssocID="{AA8AE8D0-338D-4898-95EE-0A02856F954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3B228-2C48-47A2-996C-EE379CCB28A1}" type="pres">
      <dgm:prSet presAssocID="{9419CFE1-CB56-45F7-A691-3B2A128E4FEC}" presName="maxNode" presStyleCnt="0"/>
      <dgm:spPr/>
    </dgm:pt>
    <dgm:pt modelId="{519431A5-6099-4CEE-8888-DCA8D90B2BE4}" type="pres">
      <dgm:prSet presAssocID="{9419CFE1-CB56-45F7-A691-3B2A128E4FEC}" presName="Name33" presStyleCnt="0"/>
      <dgm:spPr/>
    </dgm:pt>
  </dgm:ptLst>
  <dgm:cxnLst>
    <dgm:cxn modelId="{79D0C115-7C62-43BF-85DD-FF3F29CF80A2}" type="presOf" srcId="{9419CFE1-CB56-45F7-A691-3B2A128E4FEC}" destId="{A7D7E878-DDC6-4C04-97F8-3D520CE8E743}" srcOrd="0" destOrd="0" presId="urn:microsoft.com/office/officeart/2008/layout/AccentedPicture"/>
    <dgm:cxn modelId="{E28E6454-BAFF-4B4B-8C16-143F462B2C6D}" type="presOf" srcId="{AA8AE8D0-338D-4898-95EE-0A02856F9544}" destId="{27F312B8-74A1-4944-BDD8-86A8CD49245D}" srcOrd="0" destOrd="0" presId="urn:microsoft.com/office/officeart/2008/layout/AccentedPicture"/>
    <dgm:cxn modelId="{0B0F082F-F956-48DD-84EA-BF6719E02C69}" srcId="{9419CFE1-CB56-45F7-A691-3B2A128E4FEC}" destId="{AA8AE8D0-338D-4898-95EE-0A02856F9544}" srcOrd="0" destOrd="0" parTransId="{7A89EA67-0CE7-4313-B7C0-1EA13266C5EB}" sibTransId="{3F58E4C9-6493-4E0D-A716-D016331055AE}"/>
    <dgm:cxn modelId="{A7FB6FE8-3E1A-4216-A984-835AC6B60D84}" type="presOf" srcId="{3F58E4C9-6493-4E0D-A716-D016331055AE}" destId="{5B9A1412-C619-4074-B3AE-A8F2EF8077EC}" srcOrd="0" destOrd="0" presId="urn:microsoft.com/office/officeart/2008/layout/AccentedPicture"/>
    <dgm:cxn modelId="{B8B2DCF5-FBD9-44AC-ACE3-AA9CAEE22E9D}" type="presParOf" srcId="{A7D7E878-DDC6-4C04-97F8-3D520CE8E743}" destId="{5B9A1412-C619-4074-B3AE-A8F2EF8077EC}" srcOrd="0" destOrd="0" presId="urn:microsoft.com/office/officeart/2008/layout/AccentedPicture"/>
    <dgm:cxn modelId="{A2624D44-2141-4D54-B948-B0773A2BF5F2}" type="presParOf" srcId="{A7D7E878-DDC6-4C04-97F8-3D520CE8E743}" destId="{27F312B8-74A1-4944-BDD8-86A8CD49245D}" srcOrd="1" destOrd="0" presId="urn:microsoft.com/office/officeart/2008/layout/AccentedPicture"/>
    <dgm:cxn modelId="{964C678E-D2B7-406D-B67E-0B0A3CAB69EB}" type="presParOf" srcId="{A7D7E878-DDC6-4C04-97F8-3D520CE8E743}" destId="{F1B3B228-2C48-47A2-996C-EE379CCB28A1}" srcOrd="2" destOrd="0" presId="urn:microsoft.com/office/officeart/2008/layout/AccentedPicture"/>
    <dgm:cxn modelId="{61A3890C-4A98-4434-A138-DFAE027D70D1}" type="presParOf" srcId="{F1B3B228-2C48-47A2-996C-EE379CCB28A1}" destId="{519431A5-6099-4CEE-8888-DCA8D90B2BE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A1412-C619-4074-B3AE-A8F2EF8077EC}">
      <dsp:nvSpPr>
        <dsp:cNvPr id="0" name=""/>
        <dsp:cNvSpPr/>
      </dsp:nvSpPr>
      <dsp:spPr>
        <a:xfrm>
          <a:off x="159250" y="0"/>
          <a:ext cx="3725654" cy="475211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312B8-74A1-4944-BDD8-86A8CD49245D}">
      <dsp:nvSpPr>
        <dsp:cNvPr id="0" name=""/>
        <dsp:cNvSpPr/>
      </dsp:nvSpPr>
      <dsp:spPr>
        <a:xfrm>
          <a:off x="308276" y="1900843"/>
          <a:ext cx="2868753" cy="285126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8276" y="1900843"/>
        <a:ext cx="2868753" cy="2851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16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425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4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06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2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0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5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2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0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6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670850-1DDA-4CC4-AA01-6727F12F041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221149-0090-4C42-908C-42A431CD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2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80494" y="2769853"/>
            <a:ext cx="7301133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WELCOME</a:t>
            </a:r>
            <a:endParaRPr lang="en-US" sz="80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655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43441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8" y="1364228"/>
            <a:ext cx="3025609" cy="287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92" y="1364228"/>
            <a:ext cx="3231287" cy="2953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54" y="1364228"/>
            <a:ext cx="2823997" cy="2941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71" y="375478"/>
            <a:ext cx="1919292" cy="11755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4650" y="4986338"/>
            <a:ext cx="6343650" cy="94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Various kinds of birds</a:t>
            </a:r>
          </a:p>
        </p:txBody>
      </p:sp>
    </p:spTree>
    <p:extLst>
      <p:ext uri="{BB962C8B-B14F-4D97-AF65-F5344CB8AC3E}">
        <p14:creationId xmlns:p14="http://schemas.microsoft.com/office/powerpoint/2010/main" val="197595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85871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7" y="929094"/>
            <a:ext cx="4784758" cy="4032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11" y="908283"/>
            <a:ext cx="4789284" cy="405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632364" y="5555673"/>
            <a:ext cx="6483927" cy="775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Tidal wave</a:t>
            </a:r>
          </a:p>
        </p:txBody>
      </p:sp>
    </p:spTree>
    <p:extLst>
      <p:ext uri="{BB962C8B-B14F-4D97-AF65-F5344CB8AC3E}">
        <p14:creationId xmlns:p14="http://schemas.microsoft.com/office/powerpoint/2010/main" val="406561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30452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" y="1048956"/>
            <a:ext cx="5105400" cy="381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23" y="1048955"/>
            <a:ext cx="5035330" cy="381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3574473" y="5389418"/>
            <a:ext cx="5250872" cy="858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Cyclone</a:t>
            </a:r>
          </a:p>
        </p:txBody>
      </p:sp>
    </p:spTree>
    <p:extLst>
      <p:ext uri="{BB962C8B-B14F-4D97-AF65-F5344CB8AC3E}">
        <p14:creationId xmlns:p14="http://schemas.microsoft.com/office/powerpoint/2010/main" val="40595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72016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4" y="1122630"/>
            <a:ext cx="5024485" cy="3766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92" y="1122629"/>
            <a:ext cx="5024486" cy="3766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588327" y="5375564"/>
            <a:ext cx="4904509" cy="886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 Tsunami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2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44308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1270" y="4753070"/>
            <a:ext cx="24625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Palm leaves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6" y="1052479"/>
            <a:ext cx="3567066" cy="3438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80" y="1052479"/>
            <a:ext cx="3272827" cy="3438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57" y="1052479"/>
            <a:ext cx="3625914" cy="3438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23715" y="4753070"/>
            <a:ext cx="24625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Wood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7763" y="4780810"/>
            <a:ext cx="24625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Honey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63" y="4468386"/>
            <a:ext cx="1229621" cy="13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35802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3741" y="1023042"/>
            <a:ext cx="10927533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Wildlife- </a:t>
            </a:r>
            <a:r>
              <a:rPr lang="en-US" sz="2000" b="1" dirty="0" err="1" smtClean="0">
                <a:solidFill>
                  <a:schemeClr val="bg1"/>
                </a:solidFill>
              </a:rPr>
              <a:t>বন্যপ্রাণি</a:t>
            </a:r>
            <a:r>
              <a:rPr lang="en-US" sz="2000" b="1" dirty="0" smtClean="0">
                <a:solidFill>
                  <a:schemeClr val="bg1"/>
                </a:solidFill>
              </a:rPr>
              <a:t>- wild animal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Guard-</a:t>
            </a:r>
            <a:r>
              <a:rPr lang="en-US" sz="2000" b="1" dirty="0" err="1" smtClean="0">
                <a:solidFill>
                  <a:schemeClr val="bg1"/>
                </a:solidFill>
              </a:rPr>
              <a:t>রক্ষা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করা</a:t>
            </a:r>
            <a:r>
              <a:rPr lang="en-US" sz="2000" b="1" dirty="0" smtClean="0">
                <a:solidFill>
                  <a:schemeClr val="bg1"/>
                </a:solidFill>
              </a:rPr>
              <a:t>-  protect against danger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Habitat- </a:t>
            </a:r>
            <a:r>
              <a:rPr lang="en-US" sz="2000" b="1" dirty="0" err="1" smtClean="0">
                <a:solidFill>
                  <a:schemeClr val="bg1"/>
                </a:solidFill>
              </a:rPr>
              <a:t>আবাসস্থল</a:t>
            </a:r>
            <a:r>
              <a:rPr lang="en-US" sz="2000" b="1" dirty="0" smtClean="0">
                <a:solidFill>
                  <a:schemeClr val="bg1"/>
                </a:solidFill>
              </a:rPr>
              <a:t>- the natural home of </a:t>
            </a:r>
            <a:r>
              <a:rPr lang="en-US" sz="2000" b="1" dirty="0" err="1" smtClean="0">
                <a:solidFill>
                  <a:schemeClr val="bg1"/>
                </a:solidFill>
              </a:rPr>
              <a:t>animals,plants</a:t>
            </a:r>
            <a:r>
              <a:rPr lang="en-US" sz="2000" b="1" dirty="0" smtClean="0">
                <a:solidFill>
                  <a:schemeClr val="bg1"/>
                </a:solidFill>
              </a:rPr>
              <a:t> or other organism.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Endangered-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বিলুপ্ত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প্রায়</a:t>
            </a:r>
            <a:r>
              <a:rPr lang="en-US" sz="2000" b="1" dirty="0" smtClean="0">
                <a:solidFill>
                  <a:schemeClr val="bg1"/>
                </a:solidFill>
              </a:rPr>
              <a:t>- animal species seriously at a very high risk 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Sourch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err="1" smtClean="0">
                <a:solidFill>
                  <a:schemeClr val="bg1"/>
                </a:solidFill>
              </a:rPr>
              <a:t>উৎস-a</a:t>
            </a:r>
            <a:r>
              <a:rPr lang="en-US" sz="2000" b="1" dirty="0" smtClean="0">
                <a:solidFill>
                  <a:schemeClr val="bg1"/>
                </a:solidFill>
              </a:rPr>
              <a:t> place or thing from which something originates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Honey- </a:t>
            </a:r>
            <a:r>
              <a:rPr lang="en-US" sz="2000" b="1" dirty="0" err="1" smtClean="0">
                <a:solidFill>
                  <a:schemeClr val="bg1"/>
                </a:solidFill>
              </a:rPr>
              <a:t>মধু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Livelihood- </a:t>
            </a:r>
            <a:r>
              <a:rPr lang="en-US" sz="2000" b="1" dirty="0" err="1" smtClean="0">
                <a:solidFill>
                  <a:schemeClr val="bg1"/>
                </a:solidFill>
              </a:rPr>
              <a:t>জীবিকা</a:t>
            </a:r>
            <a:r>
              <a:rPr lang="en-US" sz="2000" b="1" dirty="0" smtClean="0">
                <a:solidFill>
                  <a:schemeClr val="bg1"/>
                </a:solidFill>
              </a:rPr>
              <a:t>- assets and activities including job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Country- </a:t>
            </a:r>
            <a:r>
              <a:rPr lang="en-US" sz="2000" b="1" dirty="0" err="1" smtClean="0">
                <a:solidFill>
                  <a:schemeClr val="bg1"/>
                </a:solidFill>
              </a:rPr>
              <a:t>দেশ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Disaster- </a:t>
            </a:r>
            <a:r>
              <a:rPr lang="en-US" sz="2000" b="1" dirty="0" err="1" smtClean="0">
                <a:solidFill>
                  <a:schemeClr val="bg1"/>
                </a:solidFill>
              </a:rPr>
              <a:t>দুর্যোগ</a:t>
            </a:r>
            <a:r>
              <a:rPr lang="en-US" sz="2000" b="1" dirty="0" smtClean="0">
                <a:solidFill>
                  <a:schemeClr val="bg1"/>
                </a:solidFill>
              </a:rPr>
              <a:t>-calamity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Various-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রকম</a:t>
            </a:r>
            <a:r>
              <a:rPr lang="en-US" sz="2000" b="1" dirty="0" smtClean="0">
                <a:solidFill>
                  <a:schemeClr val="bg1"/>
                </a:solidFill>
              </a:rPr>
              <a:t>- several different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Attraction- </a:t>
            </a:r>
            <a:r>
              <a:rPr lang="en-US" sz="2000" b="1" dirty="0" err="1" smtClean="0">
                <a:solidFill>
                  <a:schemeClr val="bg1"/>
                </a:solidFill>
              </a:rPr>
              <a:t>আকর্ষণ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Cyclone- </a:t>
            </a:r>
            <a:r>
              <a:rPr lang="en-US" sz="2000" b="1" dirty="0" err="1" smtClean="0">
                <a:solidFill>
                  <a:schemeClr val="bg1"/>
                </a:solidFill>
              </a:rPr>
              <a:t>ঘূর্ণিঝড়</a:t>
            </a:r>
            <a:r>
              <a:rPr lang="en-US" sz="2000" b="1" dirty="0" smtClean="0">
                <a:solidFill>
                  <a:schemeClr val="bg1"/>
                </a:solidFill>
              </a:rPr>
              <a:t>- a large scale ,rotating system of winds and storms that spins inward </a:t>
            </a:r>
            <a:r>
              <a:rPr lang="en-US" sz="2000" b="1" dirty="0" err="1" smtClean="0">
                <a:solidFill>
                  <a:schemeClr val="bg1"/>
                </a:solidFill>
              </a:rPr>
              <a:t>arounda</a:t>
            </a:r>
            <a:r>
              <a:rPr lang="en-US" sz="2000" b="1" dirty="0" smtClean="0">
                <a:solidFill>
                  <a:schemeClr val="bg1"/>
                </a:solidFill>
              </a:rPr>
              <a:t> low – pressure center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Tsunami- </a:t>
            </a:r>
            <a:r>
              <a:rPr lang="en-US" sz="2000" b="1" dirty="0" err="1" smtClean="0">
                <a:solidFill>
                  <a:schemeClr val="bg1"/>
                </a:solidFill>
              </a:rPr>
              <a:t>সুনামি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889" y="296088"/>
            <a:ext cx="450149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prstTxWarp prst="textCurveDown">
              <a:avLst>
                <a:gd name="adj" fmla="val 36688"/>
              </a:avLst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New words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73491" y="48490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069" y="153909"/>
            <a:ext cx="11796666" cy="6473228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2827" y="2095180"/>
            <a:ext cx="561314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Model  reading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946" y="4119956"/>
            <a:ext cx="917116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6600" b="1" dirty="0">
                <a:solidFill>
                  <a:schemeClr val="bg1"/>
                </a:solidFill>
              </a:rPr>
              <a:t>Individual   reading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187637" y="3008741"/>
            <a:ext cx="1330859" cy="946087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73655" y="570368"/>
            <a:ext cx="846499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Open your book at page </a:t>
            </a:r>
            <a:r>
              <a:rPr lang="en-US" sz="4000" b="1" dirty="0" smtClean="0">
                <a:solidFill>
                  <a:srgbClr val="FF0000"/>
                </a:solidFill>
              </a:rPr>
              <a:t>36.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016" y="153909"/>
            <a:ext cx="11869093" cy="65909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986" y="660779"/>
            <a:ext cx="11294198" cy="5940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. What  animals are found  in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?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Answer: Royal Bengal Tiger , spotted deer, salt water – crocodile, Irrawaddy dolphin and various types of beautiful birds are found in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ii. What do people collect from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for their livelihood ?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Answer </a:t>
            </a:r>
            <a:r>
              <a:rPr lang="en-US" sz="2000" b="1" dirty="0">
                <a:solidFill>
                  <a:schemeClr val="bg1"/>
                </a:solidFill>
              </a:rPr>
              <a:t>: people </a:t>
            </a:r>
            <a:r>
              <a:rPr lang="en-US" sz="2000" b="1" dirty="0" smtClean="0">
                <a:solidFill>
                  <a:schemeClr val="bg1"/>
                </a:solidFill>
              </a:rPr>
              <a:t>collect palm leaves, wood and honey  </a:t>
            </a:r>
            <a:r>
              <a:rPr lang="en-US" sz="2000" b="1" dirty="0">
                <a:solidFill>
                  <a:schemeClr val="bg1"/>
                </a:solidFill>
              </a:rPr>
              <a:t>from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chemeClr val="bg1"/>
                </a:solidFill>
              </a:rPr>
              <a:t>for their livelihood 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iii. Why is it important to protect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?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Answer : To keep our country  safe from natural disasters, it is important to protect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iv. Who visit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?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Answer : Tourist from home and abroad visit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 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v. How do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helps us  ? Write two sentences.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Answer ;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helps us in many ways-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1.It guards our land from tsunami , cyclones, and tidal waves.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2. The </a:t>
            </a:r>
            <a:r>
              <a:rPr lang="en-US" sz="2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000" b="1" dirty="0" smtClean="0">
                <a:solidFill>
                  <a:schemeClr val="bg1"/>
                </a:solidFill>
              </a:rPr>
              <a:t> is a habitat for many endangered animals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6949" y="199114"/>
            <a:ext cx="87184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Ask and answer the question. Make </a:t>
            </a:r>
            <a:r>
              <a:rPr lang="en-US" sz="2400" b="1" dirty="0" err="1" smtClean="0">
                <a:solidFill>
                  <a:schemeClr val="bg1"/>
                </a:solidFill>
              </a:rPr>
              <a:t>wh</a:t>
            </a:r>
            <a:r>
              <a:rPr lang="en-US" sz="2400" b="1" dirty="0" smtClean="0">
                <a:solidFill>
                  <a:schemeClr val="bg1"/>
                </a:solidFill>
              </a:rPr>
              <a:t> –question.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72016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769545"/>
            <a:ext cx="10907485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Protect</a:t>
            </a:r>
            <a:r>
              <a:rPr lang="en-US" sz="3600" b="1" dirty="0">
                <a:solidFill>
                  <a:schemeClr val="bg1"/>
                </a:solidFill>
              </a:rPr>
              <a:t>- Trees protect the environment.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Strong</a:t>
            </a:r>
            <a:r>
              <a:rPr lang="en-US" sz="3600" b="1" dirty="0">
                <a:solidFill>
                  <a:schemeClr val="bg1"/>
                </a:solidFill>
              </a:rPr>
              <a:t>- Sima is strong in English.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Safe</a:t>
            </a:r>
            <a:r>
              <a:rPr lang="en-US" sz="3600" b="1" dirty="0">
                <a:solidFill>
                  <a:schemeClr val="bg1"/>
                </a:solidFill>
              </a:rPr>
              <a:t>- We should drink safe water.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Natural</a:t>
            </a:r>
            <a:r>
              <a:rPr lang="en-US" sz="3600" b="1" dirty="0">
                <a:solidFill>
                  <a:schemeClr val="bg1"/>
                </a:solidFill>
              </a:rPr>
              <a:t>- Natural food is helpful for the children.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Disaster</a:t>
            </a:r>
            <a:r>
              <a:rPr lang="en-US" sz="3600" b="1" dirty="0">
                <a:solidFill>
                  <a:schemeClr val="bg1"/>
                </a:solidFill>
              </a:rPr>
              <a:t>- Cyclone Aila is a natural disaster.</a:t>
            </a:r>
          </a:p>
        </p:txBody>
      </p:sp>
    </p:spTree>
    <p:extLst>
      <p:ext uri="{BB962C8B-B14F-4D97-AF65-F5344CB8AC3E}">
        <p14:creationId xmlns:p14="http://schemas.microsoft.com/office/powerpoint/2010/main" val="60336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72016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1202" y="399430"/>
            <a:ext cx="1084411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Rearrange the words in the correct order to make meaningful sentences.[</a:t>
            </a:r>
            <a:r>
              <a:rPr lang="en-US" sz="2800" b="1" dirty="0">
                <a:solidFill>
                  <a:srgbClr val="FF0000"/>
                </a:solidFill>
              </a:rPr>
              <a:t>Make sure you put a capital </a:t>
            </a:r>
            <a:r>
              <a:rPr lang="en-US" sz="2800" b="1" dirty="0" smtClean="0">
                <a:solidFill>
                  <a:srgbClr val="FF0000"/>
                </a:solidFill>
              </a:rPr>
              <a:t>letter at </a:t>
            </a:r>
            <a:r>
              <a:rPr lang="en-US" sz="2800" b="1" dirty="0">
                <a:solidFill>
                  <a:srgbClr val="FF0000"/>
                </a:solidFill>
              </a:rPr>
              <a:t>the start and </a:t>
            </a:r>
            <a:r>
              <a:rPr lang="en-US" sz="2800" b="1" dirty="0" err="1">
                <a:solidFill>
                  <a:srgbClr val="FF0000"/>
                </a:solidFill>
              </a:rPr>
              <a:t>fullstop</a:t>
            </a:r>
            <a:r>
              <a:rPr lang="en-US" sz="2800" b="1" dirty="0">
                <a:solidFill>
                  <a:srgbClr val="FF0000"/>
                </a:solidFill>
              </a:rPr>
              <a:t>  or question mark at the end of the sentence</a:t>
            </a:r>
            <a:r>
              <a:rPr lang="en-US" sz="2800" b="1" dirty="0">
                <a:solidFill>
                  <a:schemeClr val="bg1"/>
                </a:solidFill>
              </a:rPr>
              <a:t>.]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E16553-FD70-CD8B-96D2-7A4B5001E2BA}"/>
              </a:ext>
            </a:extLst>
          </p:cNvPr>
          <p:cNvSpPr txBox="1"/>
          <p:nvPr/>
        </p:nvSpPr>
        <p:spPr>
          <a:xfrm>
            <a:off x="651203" y="2442726"/>
            <a:ext cx="1105094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en-US" sz="2800" b="1" dirty="0">
                <a:solidFill>
                  <a:schemeClr val="bg1"/>
                </a:solidFill>
              </a:rPr>
              <a:t>. located/in/districts/</a:t>
            </a:r>
            <a:r>
              <a:rPr lang="en-US" sz="2800" b="1" dirty="0" err="1">
                <a:solidFill>
                  <a:schemeClr val="bg1"/>
                </a:solidFill>
              </a:rPr>
              <a:t>Satkhira</a:t>
            </a:r>
            <a:r>
              <a:rPr lang="en-US" sz="2800" b="1" dirty="0">
                <a:solidFill>
                  <a:schemeClr val="bg1"/>
                </a:solidFill>
              </a:rPr>
              <a:t>/it/Khulna/is/</a:t>
            </a:r>
            <a:r>
              <a:rPr lang="en-US" sz="2800" b="1" dirty="0" err="1">
                <a:solidFill>
                  <a:schemeClr val="bg1"/>
                </a:solidFill>
              </a:rPr>
              <a:t>Bagherhat</a:t>
            </a:r>
            <a:r>
              <a:rPr lang="en-US" sz="2800" b="1" dirty="0">
                <a:solidFill>
                  <a:schemeClr val="bg1"/>
                </a:solidFill>
              </a:rPr>
              <a:t> and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ii. Sundarbans/us/many/in/ways/helps/the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iii. Habitat/many/animals/endangered/for/a/ is/it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iv.people</a:t>
            </a:r>
            <a:r>
              <a:rPr lang="en-US" sz="2800" b="1" dirty="0">
                <a:solidFill>
                  <a:schemeClr val="bg1"/>
                </a:solidFill>
              </a:rPr>
              <a:t>/forest/local/and/honey/from/wood/collect/this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v. Ferocious /very/a/the/Royal Bengal Tiger/is/animal</a:t>
            </a:r>
          </a:p>
        </p:txBody>
      </p:sp>
    </p:spTree>
    <p:extLst>
      <p:ext uri="{BB962C8B-B14F-4D97-AF65-F5344CB8AC3E}">
        <p14:creationId xmlns:p14="http://schemas.microsoft.com/office/powerpoint/2010/main" val="22322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26374438"/>
              </p:ext>
            </p:extLst>
          </p:nvPr>
        </p:nvGraphicFramePr>
        <p:xfrm>
          <a:off x="1151300" y="775854"/>
          <a:ext cx="4044155" cy="475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10917382" y="17872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82145" y="1870359"/>
            <a:ext cx="4087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ABIDA SULTANA</a:t>
            </a:r>
          </a:p>
          <a:p>
            <a:r>
              <a:rPr lang="en-US" dirty="0" smtClean="0"/>
              <a:t>Assistant Teacher</a:t>
            </a:r>
          </a:p>
          <a:p>
            <a:r>
              <a:rPr lang="en-US" dirty="0" err="1" smtClean="0"/>
              <a:t>Reboti</a:t>
            </a:r>
            <a:r>
              <a:rPr lang="en-US" dirty="0" smtClean="0"/>
              <a:t> Roman </a:t>
            </a:r>
            <a:r>
              <a:rPr lang="en-US" dirty="0" err="1" smtClean="0"/>
              <a:t>Govt</a:t>
            </a:r>
            <a:r>
              <a:rPr lang="en-US" dirty="0" smtClean="0"/>
              <a:t> Primary School</a:t>
            </a:r>
          </a:p>
          <a:p>
            <a:r>
              <a:rPr lang="en-US" dirty="0" err="1" smtClean="0"/>
              <a:t>Muglabazar</a:t>
            </a:r>
            <a:r>
              <a:rPr lang="en-US" dirty="0" smtClean="0"/>
              <a:t>, South </a:t>
            </a:r>
            <a:r>
              <a:rPr lang="en-US" dirty="0" err="1" smtClean="0"/>
              <a:t>Surma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Sylhet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Class : Five </a:t>
            </a:r>
          </a:p>
          <a:p>
            <a:r>
              <a:rPr lang="en-US" dirty="0" smtClean="0"/>
              <a:t>Subject : English </a:t>
            </a:r>
          </a:p>
          <a:p>
            <a:r>
              <a:rPr lang="en-US" dirty="0" smtClean="0"/>
              <a:t>Unit – 7 </a:t>
            </a:r>
          </a:p>
          <a:p>
            <a:r>
              <a:rPr lang="en-US" dirty="0" smtClean="0"/>
              <a:t>Tittle : The </a:t>
            </a:r>
            <a:r>
              <a:rPr lang="en-US" dirty="0" err="1" smtClean="0"/>
              <a:t>Sundarbans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72016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1718" y="289711"/>
            <a:ext cx="622878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Choose the best answer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513" y="1157335"/>
            <a:ext cx="11334937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en-US" sz="2800" b="1" dirty="0" smtClean="0">
                <a:solidFill>
                  <a:schemeClr val="bg1"/>
                </a:solidFill>
              </a:rPr>
              <a:t>What is the name of our national animal ?</a:t>
            </a:r>
          </a:p>
          <a:p>
            <a:pPr marL="514350" indent="-514350">
              <a:buAutoNum type="alphaLcPeriod"/>
            </a:pPr>
            <a:r>
              <a:rPr lang="en-US" sz="2800" b="1" dirty="0" smtClean="0">
                <a:solidFill>
                  <a:schemeClr val="bg1"/>
                </a:solidFill>
              </a:rPr>
              <a:t>Elephant          b. Crocodile           c.  Deer       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d. The Royal Bengal Tiger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ii. What does the </a:t>
            </a:r>
            <a:r>
              <a:rPr lang="en-US" sz="28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800" b="1" dirty="0" smtClean="0">
                <a:solidFill>
                  <a:schemeClr val="bg1"/>
                </a:solidFill>
              </a:rPr>
              <a:t> help to protect Bangladesh from ?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a. Flood and landslides     b. Hurricanes and Tornadoes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c. Tsunamis, cyclones and tidal waves      d. Earthquakes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iii. Who visit the </a:t>
            </a:r>
            <a:r>
              <a:rPr lang="en-US" sz="28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800" b="1" dirty="0" smtClean="0">
                <a:solidFill>
                  <a:schemeClr val="bg1"/>
                </a:solidFill>
              </a:rPr>
              <a:t> ?</a:t>
            </a:r>
          </a:p>
          <a:p>
            <a:pPr marL="514350" indent="-514350">
              <a:buAutoNum type="alphaLcPeriod"/>
            </a:pPr>
            <a:r>
              <a:rPr lang="en-US" sz="2800" b="1" dirty="0" smtClean="0">
                <a:solidFill>
                  <a:schemeClr val="bg1"/>
                </a:solidFill>
              </a:rPr>
              <a:t>Only locals    b. Tourists from home and abroad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c. Only scientist    d. Only journalists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6" y="2100405"/>
            <a:ext cx="530520" cy="520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5" y="3788824"/>
            <a:ext cx="530520" cy="520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48" y="5056361"/>
            <a:ext cx="530520" cy="520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5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908" y="172016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063" y="398353"/>
            <a:ext cx="1073741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Fill in the blanks with </a:t>
            </a:r>
            <a:r>
              <a:rPr lang="en-US" sz="2400" b="1" dirty="0" err="1" smtClean="0">
                <a:solidFill>
                  <a:schemeClr val="bg1"/>
                </a:solidFill>
              </a:rPr>
              <a:t>appropiate</a:t>
            </a:r>
            <a:r>
              <a:rPr lang="en-US" sz="2400" b="1" dirty="0" smtClean="0">
                <a:solidFill>
                  <a:schemeClr val="bg1"/>
                </a:solidFill>
              </a:rPr>
              <a:t> word from the text/ box.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260" y="1327531"/>
            <a:ext cx="11126709" cy="4832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</a:rPr>
              <a:t>. The </a:t>
            </a:r>
            <a:r>
              <a:rPr lang="en-US" sz="24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400" b="1" dirty="0" smtClean="0">
                <a:solidFill>
                  <a:schemeClr val="bg1"/>
                </a:solidFill>
              </a:rPr>
              <a:t>  is a habitat for many--------------------------------  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ii. The </a:t>
            </a:r>
            <a:r>
              <a:rPr lang="en-US" sz="24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400" b="1" dirty="0" smtClean="0">
                <a:solidFill>
                  <a:schemeClr val="bg1"/>
                </a:solidFill>
              </a:rPr>
              <a:t> ---------------------- our country in many ways.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iii. ----------------------- ----declared </a:t>
            </a:r>
            <a:r>
              <a:rPr lang="en-US" sz="24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400" b="1" dirty="0" smtClean="0">
                <a:solidFill>
                  <a:schemeClr val="bg1"/>
                </a:solidFill>
              </a:rPr>
              <a:t> as a World Heritage Site in 1998.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iv. It is also a good source of palm -----------------,  wood and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-------------------   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v. The Royal Bengal Tiger  is our national  --------------------  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1002" y="1689609"/>
            <a:ext cx="3490111" cy="325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ndangered animals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9767" y="2421981"/>
            <a:ext cx="1854451" cy="325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protects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522" y="3073652"/>
            <a:ext cx="2151706" cy="325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UNESCO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0744" y="4235467"/>
            <a:ext cx="1780515" cy="325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leaves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722" y="4689105"/>
            <a:ext cx="1729213" cy="325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honey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8123" y="5390982"/>
            <a:ext cx="1896702" cy="325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animal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229" y="172015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1447" y="784051"/>
            <a:ext cx="100494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Discuss and make a list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how </a:t>
            </a:r>
            <a:r>
              <a:rPr lang="en-US" sz="2800" b="1" dirty="0" smtClean="0">
                <a:solidFill>
                  <a:schemeClr val="bg1"/>
                </a:solidFill>
              </a:rPr>
              <a:t>to the </a:t>
            </a:r>
            <a:r>
              <a:rPr lang="en-US" sz="2800" b="1" dirty="0">
                <a:solidFill>
                  <a:schemeClr val="bg1"/>
                </a:solidFill>
              </a:rPr>
              <a:t>Sundarbans help </a:t>
            </a:r>
            <a:r>
              <a:rPr lang="en-US" sz="2800" b="1" dirty="0" smtClean="0">
                <a:solidFill>
                  <a:schemeClr val="bg1"/>
                </a:solidFill>
              </a:rPr>
              <a:t>us.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F95DCA-5A80-2E16-8B16-47F7B4731F21}"/>
              </a:ext>
            </a:extLst>
          </p:cNvPr>
          <p:cNvSpPr txBox="1"/>
          <p:nvPr/>
        </p:nvSpPr>
        <p:spPr>
          <a:xfrm>
            <a:off x="2172079" y="1919306"/>
            <a:ext cx="431268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Group - </a:t>
            </a:r>
            <a:r>
              <a:rPr lang="en-US" sz="3600" b="1" dirty="0">
                <a:solidFill>
                  <a:srgbClr val="FF0000"/>
                </a:solidFill>
              </a:rPr>
              <a:t>Cyclone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E122E4-2333-B39F-2284-EA3FA8CBD61F}"/>
              </a:ext>
            </a:extLst>
          </p:cNvPr>
          <p:cNvSpPr txBox="1"/>
          <p:nvPr/>
        </p:nvSpPr>
        <p:spPr>
          <a:xfrm>
            <a:off x="4059833" y="3399574"/>
            <a:ext cx="431268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Group </a:t>
            </a:r>
            <a:r>
              <a:rPr lang="en-US" sz="3600" b="1" dirty="0" smtClean="0">
                <a:solidFill>
                  <a:srgbClr val="FF0000"/>
                </a:solidFill>
              </a:rPr>
              <a:t>- Tsunami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DB9C67-D0FB-F6CE-E443-94830D555772}"/>
              </a:ext>
            </a:extLst>
          </p:cNvPr>
          <p:cNvSpPr txBox="1"/>
          <p:nvPr/>
        </p:nvSpPr>
        <p:spPr>
          <a:xfrm>
            <a:off x="6218656" y="4690188"/>
            <a:ext cx="496582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Group - </a:t>
            </a:r>
            <a:r>
              <a:rPr lang="en-US" sz="3600" b="1" dirty="0">
                <a:solidFill>
                  <a:srgbClr val="FF0000"/>
                </a:solidFill>
              </a:rPr>
              <a:t>Tidal wave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8" y="1724673"/>
            <a:ext cx="1158725" cy="1158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60" y="3143378"/>
            <a:ext cx="1158725" cy="1158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76" y="4433992"/>
            <a:ext cx="1371599" cy="1158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222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72016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88466" y="353086"/>
            <a:ext cx="6618084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Presentation- Group work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406" y="1112068"/>
            <a:ext cx="10956203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The </a:t>
            </a:r>
            <a:r>
              <a:rPr lang="en-US" sz="3600" b="1" u="sng" dirty="0" err="1" smtClean="0">
                <a:solidFill>
                  <a:schemeClr val="bg1"/>
                </a:solidFill>
              </a:rPr>
              <a:t>Sundarbans</a:t>
            </a:r>
            <a:r>
              <a:rPr lang="en-US" sz="3600" b="1" u="sng" dirty="0" smtClean="0">
                <a:solidFill>
                  <a:schemeClr val="bg1"/>
                </a:solidFill>
              </a:rPr>
              <a:t> helps us in many ways-</a:t>
            </a:r>
          </a:p>
          <a:p>
            <a:endParaRPr lang="en-US" sz="3600" b="1" u="sng" dirty="0" smtClean="0">
              <a:solidFill>
                <a:schemeClr val="bg1"/>
              </a:solidFill>
            </a:endParaRPr>
          </a:p>
          <a:p>
            <a:pPr marL="457200" indent="-457200">
              <a:buAutoNum type="alphaLcPeriod"/>
            </a:pPr>
            <a:r>
              <a:rPr lang="en-US" sz="2400" b="1" dirty="0" smtClean="0">
                <a:solidFill>
                  <a:schemeClr val="bg1"/>
                </a:solidFill>
              </a:rPr>
              <a:t>The strong roots of the mangrove trees save the land from big wave.</a:t>
            </a:r>
          </a:p>
          <a:p>
            <a:pPr marL="457200" indent="-457200">
              <a:buAutoNum type="alphaL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The roots keep our land safe from coastal erosion.</a:t>
            </a:r>
          </a:p>
          <a:p>
            <a:pPr marL="457200" indent="-457200">
              <a:buAutoNum type="alphaL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It guards our land from tsunami , cyclones and tidal wave.</a:t>
            </a:r>
          </a:p>
          <a:p>
            <a:pPr marL="457200" indent="-457200">
              <a:buAutoNum type="alphaL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It is also a good source of palm leaves, wood and honey.</a:t>
            </a:r>
          </a:p>
          <a:p>
            <a:pPr marL="457200" indent="-457200">
              <a:buAutoNum type="alphaL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2400" b="1" dirty="0" smtClean="0">
                <a:solidFill>
                  <a:schemeClr val="bg1"/>
                </a:solidFill>
              </a:rPr>
              <a:t> is the habitat for many endangered animals.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069" y="-30454"/>
            <a:ext cx="11796666" cy="6473228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822" y="4332506"/>
            <a:ext cx="1027719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Write a sort passage about </a:t>
            </a:r>
            <a:r>
              <a:rPr lang="en-US" sz="4000" b="1" dirty="0" err="1" smtClean="0">
                <a:solidFill>
                  <a:schemeClr val="bg1"/>
                </a:solidFill>
              </a:rPr>
              <a:t>Sundarbans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71" y="1322801"/>
            <a:ext cx="5604095" cy="2842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3020291" y="318655"/>
            <a:ext cx="5167745" cy="775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6277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E95EE3-CFDD-A829-1C6F-F71B2684E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34A79E-3119-1447-2D81-B36CA2B9390A}"/>
              </a:ext>
            </a:extLst>
          </p:cNvPr>
          <p:cNvSpPr txBox="1"/>
          <p:nvPr/>
        </p:nvSpPr>
        <p:spPr>
          <a:xfrm>
            <a:off x="818087" y="1357746"/>
            <a:ext cx="10195560" cy="297872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13800" b="1" dirty="0" smtClean="0">
                <a:ln w="76200">
                  <a:solidFill>
                    <a:srgbClr val="FF0000"/>
                  </a:solidFill>
                </a:ln>
                <a:solidFill>
                  <a:srgbClr val="92D050"/>
                </a:solidFill>
              </a:rPr>
              <a:t>Thank You</a:t>
            </a:r>
            <a:endParaRPr lang="en-US" sz="13800" b="1" dirty="0">
              <a:ln w="76200">
                <a:solidFill>
                  <a:srgbClr val="FF00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79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273" y="2784768"/>
            <a:ext cx="6192981" cy="231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Title- The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Sundarbans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Class- Five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Subject- English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Unit-7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Lesson-2  (The Royal—</a:t>
            </a:r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sundarbans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.),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Page- 36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Time- 40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Date-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16/05/2026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5" y="277090"/>
            <a:ext cx="9948523" cy="186691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The </a:t>
            </a:r>
            <a:r>
              <a:rPr lang="en-US" sz="9600" b="1" dirty="0" err="1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Sundarbans</a:t>
            </a:r>
            <a:endParaRPr lang="en-US" sz="9600" b="1" dirty="0">
              <a:ln w="38100"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283" y="193279"/>
            <a:ext cx="11760452" cy="6337426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58012" y="371192"/>
            <a:ext cx="50789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Learning Outcomes-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796" y="1736916"/>
            <a:ext cx="10882265" cy="4062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Learning Outcomes-</a:t>
            </a:r>
          </a:p>
          <a:p>
            <a:r>
              <a:rPr lang="en-US" b="1" dirty="0">
                <a:solidFill>
                  <a:schemeClr val="bg1"/>
                </a:solidFill>
              </a:rPr>
              <a:t>Students will be able to </a:t>
            </a:r>
            <a:r>
              <a:rPr lang="en-US" b="1" dirty="0" smtClean="0">
                <a:solidFill>
                  <a:schemeClr val="bg1"/>
                </a:solidFill>
              </a:rPr>
              <a:t>–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Listening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1.2.1  recognize which syllable in a word is stressed.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1.3.1   recognize which  word  in a sentences are stressed.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        </a:t>
            </a:r>
            <a:r>
              <a:rPr lang="en-US" b="1" dirty="0">
                <a:solidFill>
                  <a:schemeClr val="bg1"/>
                </a:solidFill>
              </a:rPr>
              <a:t>Speaking: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 1.1.2      say sentences with proper intonation.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  6.1.2    say what other are doing.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  6.2.1    talk about people, objects, events etc.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 Reading:</a:t>
            </a:r>
          </a:p>
          <a:p>
            <a:r>
              <a:rPr lang="en-US" b="1" dirty="0">
                <a:solidFill>
                  <a:schemeClr val="bg1"/>
                </a:solidFill>
              </a:rPr>
              <a:t>     1.7.1      read paragraphs, </a:t>
            </a:r>
            <a:r>
              <a:rPr lang="en-US" b="1" dirty="0" err="1">
                <a:solidFill>
                  <a:schemeClr val="bg1"/>
                </a:solidFill>
              </a:rPr>
              <a:t>dialogoues</a:t>
            </a:r>
            <a:r>
              <a:rPr lang="en-US" b="1" dirty="0">
                <a:solidFill>
                  <a:schemeClr val="bg1"/>
                </a:solidFill>
              </a:rPr>
              <a:t> , stories, letter and other text.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 </a:t>
            </a:r>
            <a:r>
              <a:rPr lang="en-US" sz="2000" b="1" dirty="0">
                <a:solidFill>
                  <a:schemeClr val="bg1"/>
                </a:solidFill>
              </a:rPr>
              <a:t>5.1.1    read silently with understanding paragraph.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7.1.1    recognize punctuation marks and read accordingly.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21927" y="1047342"/>
            <a:ext cx="512618" cy="518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024" y="226337"/>
            <a:ext cx="11678970" cy="6346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0794" y="675413"/>
            <a:ext cx="956951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can you see in the picture ? Can you guess  what may be our today’s lesson 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77" y="1863153"/>
            <a:ext cx="3238949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89" y="1863153"/>
            <a:ext cx="3627517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" y="1863153"/>
            <a:ext cx="3238949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own Arrow 2"/>
          <p:cNvSpPr/>
          <p:nvPr/>
        </p:nvSpPr>
        <p:spPr>
          <a:xfrm>
            <a:off x="10709564" y="81436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708073" y="1044745"/>
            <a:ext cx="678872" cy="386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-12345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A8D054-747F-D939-79C1-7401EAF46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54211"/>
            <a:ext cx="4413971" cy="4071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2544AA-FB32-2723-16A5-77F6FDFF4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26" y="954211"/>
            <a:ext cx="4413971" cy="4071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90465" y="332281"/>
            <a:ext cx="979293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Look at the pictures . What can you see in the picture 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4473" y="5375564"/>
            <a:ext cx="4821382" cy="69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ROYAL BENGAL TIGER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44308"/>
            <a:ext cx="11869093" cy="6455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3" y="815032"/>
            <a:ext cx="4446994" cy="4223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58" y="815032"/>
            <a:ext cx="4372918" cy="4176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394364" y="5430982"/>
            <a:ext cx="4876800" cy="69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                        Spotted </a:t>
            </a:r>
            <a:r>
              <a:rPr lang="en-US" sz="3200" b="1" dirty="0">
                <a:solidFill>
                  <a:schemeClr val="tx1"/>
                </a:solidFill>
              </a:rPr>
              <a:t>Deer</a:t>
            </a:r>
          </a:p>
        </p:txBody>
      </p:sp>
    </p:spTree>
    <p:extLst>
      <p:ext uri="{BB962C8B-B14F-4D97-AF65-F5344CB8AC3E}">
        <p14:creationId xmlns:p14="http://schemas.microsoft.com/office/powerpoint/2010/main" val="30448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25" y="401782"/>
            <a:ext cx="11869093" cy="61283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8" y="1294483"/>
            <a:ext cx="4837381" cy="3123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4" y="1274678"/>
            <a:ext cx="4837381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505200" y="4973782"/>
            <a:ext cx="5167745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Salt water   Crocodile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8" y="100017"/>
            <a:ext cx="11636336" cy="6500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86" y="1098513"/>
            <a:ext cx="4243055" cy="3902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45" y="1098513"/>
            <a:ext cx="4243055" cy="3902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44362" y="5489508"/>
            <a:ext cx="5306291" cy="70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Irrawaddy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Dolphin</a:t>
            </a:r>
          </a:p>
        </p:txBody>
      </p:sp>
    </p:spTree>
    <p:extLst>
      <p:ext uri="{BB962C8B-B14F-4D97-AF65-F5344CB8AC3E}">
        <p14:creationId xmlns:p14="http://schemas.microsoft.com/office/powerpoint/2010/main" val="52529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6675</TotalTime>
  <Words>778</Words>
  <Application>Microsoft Office PowerPoint</Application>
  <PresentationFormat>Widescreen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account</cp:lastModifiedBy>
  <cp:revision>117</cp:revision>
  <dcterms:created xsi:type="dcterms:W3CDTF">2026-05-04T14:36:02Z</dcterms:created>
  <dcterms:modified xsi:type="dcterms:W3CDTF">2026-05-27T06:42:17Z</dcterms:modified>
</cp:coreProperties>
</file>