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08" r:id="rId2"/>
    <p:sldId id="377" r:id="rId3"/>
    <p:sldId id="396" r:id="rId4"/>
    <p:sldId id="381" r:id="rId5"/>
    <p:sldId id="382" r:id="rId6"/>
    <p:sldId id="383" r:id="rId7"/>
    <p:sldId id="42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C5"/>
    <a:srgbClr val="FF8F8F"/>
    <a:srgbClr val="FB57E7"/>
    <a:srgbClr val="FEC2F7"/>
    <a:srgbClr val="79DCFF"/>
    <a:srgbClr val="43CEFF"/>
    <a:srgbClr val="37F30B"/>
    <a:srgbClr val="3BF73F"/>
    <a:srgbClr val="E34FC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6775C-1EB2-4470-8724-9AEBE4219502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18A4E-B5E8-4909-8414-6D8E1B3B9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8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18A4E-B5E8-4909-8414-6D8E1B3B9D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17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38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71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5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7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29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5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8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6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19909234">
            <a:off x="893780" y="2967335"/>
            <a:ext cx="10404451" cy="9233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0"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</a:rPr>
              <a:t>www.youtube.com/@bdmamunsir</a:t>
            </a:r>
            <a:endParaRPr lang="en-US" sz="5400" b="1" cap="none" spc="50" dirty="0">
              <a:ln w="0">
                <a:noFill/>
              </a:ln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372" y="6376591"/>
            <a:ext cx="457200" cy="452847"/>
          </a:xfrm>
          <a:prstGeom prst="rect">
            <a:avLst/>
          </a:prstGeom>
        </p:spPr>
      </p:pic>
      <p:sp>
        <p:nvSpPr>
          <p:cNvPr id="5" name="Rounded Rectangle 4"/>
          <p:cNvSpPr/>
          <p:nvPr userDrawn="1"/>
        </p:nvSpPr>
        <p:spPr>
          <a:xfrm>
            <a:off x="0" y="6352316"/>
            <a:ext cx="4811844" cy="4576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spc="15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Gmail : 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7780068" y="6400305"/>
            <a:ext cx="4411932" cy="4576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www.facebook.com/bdmamunsir  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2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slide" Target="slide4.xml"/><Relationship Id="rId3" Type="http://schemas.microsoft.com/office/2007/relationships/hdphoto" Target="../media/hdphoto2.wdp"/><Relationship Id="rId7" Type="http://schemas.microsoft.com/office/2007/relationships/hdphoto" Target="../media/hdphoto4.wdp"/><Relationship Id="rId12" Type="http://schemas.openxmlformats.org/officeDocument/2006/relationships/image" Target="../media/image170.png"/><Relationship Id="rId17" Type="http://schemas.microsoft.com/office/2007/relationships/hdphoto" Target="../media/hdphoto5.wdp"/><Relationship Id="rId2" Type="http://schemas.openxmlformats.org/officeDocument/2006/relationships/image" Target="../media/image4.png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microsoft.com/office/2007/relationships/hdphoto" Target="../media/hdphoto3.wdp"/><Relationship Id="rId15" Type="http://schemas.openxmlformats.org/officeDocument/2006/relationships/image" Target="../media/image190.png"/><Relationship Id="rId4" Type="http://schemas.openxmlformats.org/officeDocument/2006/relationships/image" Target="../media/image5.png"/><Relationship Id="rId14" Type="http://schemas.openxmlformats.org/officeDocument/2006/relationships/image" Target="../media/image18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3" Type="http://schemas.microsoft.com/office/2007/relationships/hdphoto" Target="../media/hdphoto2.wdp"/><Relationship Id="rId7" Type="http://schemas.openxmlformats.org/officeDocument/2006/relationships/image" Target="../media/image12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4.wdp"/><Relationship Id="rId10" Type="http://schemas.openxmlformats.org/officeDocument/2006/relationships/slide" Target="slide3.xml"/><Relationship Id="rId4" Type="http://schemas.openxmlformats.org/officeDocument/2006/relationships/image" Target="../media/image6.png"/><Relationship Id="rId9" Type="http://schemas.openxmlformats.org/officeDocument/2006/relationships/image" Target="../media/image1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png"/><Relationship Id="rId3" Type="http://schemas.microsoft.com/office/2007/relationships/hdphoto" Target="../media/hdphoto2.wdp"/><Relationship Id="rId7" Type="http://schemas.openxmlformats.org/officeDocument/2006/relationships/image" Target="../media/image12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6.png"/><Relationship Id="rId11" Type="http://schemas.openxmlformats.org/officeDocument/2006/relationships/image" Target="../media/image131.png"/><Relationship Id="rId5" Type="http://schemas.openxmlformats.org/officeDocument/2006/relationships/image" Target="../media/image125.png"/><Relationship Id="rId10" Type="http://schemas.openxmlformats.org/officeDocument/2006/relationships/image" Target="../media/image130.png"/><Relationship Id="rId4" Type="http://schemas.openxmlformats.org/officeDocument/2006/relationships/image" Target="../media/image640.png"/><Relationship Id="rId9" Type="http://schemas.openxmlformats.org/officeDocument/2006/relationships/image" Target="../media/image12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13" Type="http://schemas.openxmlformats.org/officeDocument/2006/relationships/image" Target="../media/image140.png"/><Relationship Id="rId3" Type="http://schemas.microsoft.com/office/2007/relationships/hdphoto" Target="../media/hdphoto2.wdp"/><Relationship Id="rId7" Type="http://schemas.openxmlformats.org/officeDocument/2006/relationships/image" Target="../media/image134.png"/><Relationship Id="rId12" Type="http://schemas.openxmlformats.org/officeDocument/2006/relationships/image" Target="../media/image139.png"/><Relationship Id="rId2" Type="http://schemas.openxmlformats.org/officeDocument/2006/relationships/image" Target="../media/image4.png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png"/><Relationship Id="rId11" Type="http://schemas.openxmlformats.org/officeDocument/2006/relationships/image" Target="../media/image138.png"/><Relationship Id="rId5" Type="http://schemas.openxmlformats.org/officeDocument/2006/relationships/image" Target="../media/image132.png"/><Relationship Id="rId15" Type="http://schemas.openxmlformats.org/officeDocument/2006/relationships/image" Target="../media/image142.png"/><Relationship Id="rId10" Type="http://schemas.openxmlformats.org/officeDocument/2006/relationships/image" Target="../media/image137.png"/><Relationship Id="rId4" Type="http://schemas.openxmlformats.org/officeDocument/2006/relationships/image" Target="../media/image640.png"/><Relationship Id="rId9" Type="http://schemas.openxmlformats.org/officeDocument/2006/relationships/image" Target="../media/image136.png"/><Relationship Id="rId14" Type="http://schemas.openxmlformats.org/officeDocument/2006/relationships/image" Target="../media/image14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1999" cy="70788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000" b="1" cap="none" spc="0" dirty="0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000" b="1" cap="none" spc="0" dirty="0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			  </a:t>
            </a:r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000" b="1" cap="none" spc="0" dirty="0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000" b="1" cap="none" spc="0" dirty="0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000" b="1" cap="none" spc="0" dirty="0">
              <a:solidFill>
                <a:srgbClr val="E34FC3"/>
              </a:solidFill>
              <a:effectLst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" t="4562" r="4806" b="10877"/>
          <a:stretch/>
        </p:blipFill>
        <p:spPr>
          <a:xfrm>
            <a:off x="9853715" y="923329"/>
            <a:ext cx="2240311" cy="29126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11" name="Regular Pentagon 10"/>
          <p:cNvSpPr/>
          <p:nvPr/>
        </p:nvSpPr>
        <p:spPr>
          <a:xfrm>
            <a:off x="5061857" y="3709108"/>
            <a:ext cx="6918374" cy="2540870"/>
          </a:xfrm>
          <a:prstGeom prst="pentagon">
            <a:avLst/>
          </a:prstGeom>
          <a:gradFill flip="none" rotWithShape="1">
            <a:gsLst>
              <a:gs pos="0">
                <a:srgbClr val="3BF73F"/>
              </a:gs>
              <a:gs pos="45000">
                <a:srgbClr val="FFFF00"/>
              </a:gs>
              <a:gs pos="79000">
                <a:schemeClr val="bg1"/>
              </a:gs>
              <a:gs pos="100000">
                <a:srgbClr val="FB57E7"/>
              </a:gs>
            </a:gsLst>
            <a:lin ang="5400000" scaled="1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পরিমিতি</a:t>
            </a:r>
            <a:endParaRPr lang="en-US" sz="4800" dirty="0" smtClean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endParaRPr lang="en-US" sz="28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অনুশীলনী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১৬.১</a:t>
            </a:r>
            <a:endParaRPr lang="en-US" sz="48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5757895" y="923330"/>
            <a:ext cx="4193793" cy="3065937"/>
          </a:xfrm>
          <a:prstGeom prst="cloudCallout">
            <a:avLst>
              <a:gd name="adj1" fmla="val 39547"/>
              <a:gd name="adj2" fmla="val 66428"/>
            </a:avLst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57896" y="1065971"/>
            <a:ext cx="3810647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</a:t>
            </a:r>
            <a:r>
              <a:rPr lang="en-US" sz="44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44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44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54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r"/>
            <a:r>
              <a:rPr lang="en-US" sz="6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6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66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9654" y="1429962"/>
            <a:ext cx="5558589" cy="202278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7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7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54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99653" y="2939086"/>
            <a:ext cx="5558590" cy="77002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200"/>
              </a:spcBef>
            </a:pPr>
            <a:r>
              <a:rPr lang="en-US" sz="2400" spc="15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 minute Teaching</a:t>
            </a:r>
            <a:endParaRPr lang="en-US" sz="2400" spc="15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160864" y="5062534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/>
                <a:solidFill>
                  <a:srgbClr val="FF0000"/>
                </a:solidFill>
                <a:latin typeface="Arial Black" panose="020B0A04020102020204" pitchFamily="34" charset="0"/>
                <a:cs typeface="BrahmaputraMJ" pitchFamily="2" charset="0"/>
              </a:rPr>
              <a:t>08</a:t>
            </a:r>
            <a:endParaRPr lang="en-US" sz="2400" b="1" dirty="0">
              <a:ln/>
              <a:solidFill>
                <a:srgbClr val="FF0000"/>
              </a:solidFill>
              <a:latin typeface="Arial Black" panose="020B0A04020102020204" pitchFamily="34" charset="0"/>
              <a:cs typeface="BrahmaputraMJ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0" y="4589171"/>
            <a:ext cx="4236426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Nine –Ten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24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8" grpId="0"/>
      <p:bldP spid="9" grpId="0" animBg="1"/>
      <p:bldP spid="10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27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16629" y="15461"/>
            <a:ext cx="7344853" cy="769441"/>
          </a:xfrm>
          <a:prstGeom prst="rect">
            <a:avLst/>
          </a:prstGeom>
          <a:solidFill>
            <a:srgbClr val="37F30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১৬.১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প্রয়োজনীয়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সূত্র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সমূহ</a:t>
            </a:r>
            <a:endParaRPr lang="en-US" sz="4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497" y="780457"/>
            <a:ext cx="2970326" cy="3648589"/>
          </a:xfrm>
          <a:prstGeom prst="rect">
            <a:avLst/>
          </a:prstGeom>
        </p:spPr>
      </p:pic>
      <p:pic>
        <p:nvPicPr>
          <p:cNvPr id="19" name="Picture 18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r="44409"/>
          <a:stretch/>
        </p:blipFill>
        <p:spPr>
          <a:xfrm>
            <a:off x="132779" y="3218734"/>
            <a:ext cx="3675812" cy="786478"/>
          </a:xfrm>
          <a:prstGeom prst="rect">
            <a:avLst/>
          </a:prstGeom>
        </p:spPr>
      </p:pic>
      <p:sp>
        <p:nvSpPr>
          <p:cNvPr id="17" name="TextBox 16">
            <a:hlinkClick r:id="" action="ppaction://noaction"/>
          </p:cNvPr>
          <p:cNvSpPr txBox="1"/>
          <p:nvPr/>
        </p:nvSpPr>
        <p:spPr>
          <a:xfrm>
            <a:off x="-1" y="4136658"/>
            <a:ext cx="122190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৬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.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পিথাগোরাসের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সূত্র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: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সমকোনী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বাহুর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করতে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ব্যবহৃত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হয়</a:t>
            </a:r>
            <a:endParaRPr lang="en-US" sz="3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581870" y="4559851"/>
            <a:ext cx="2122491" cy="2143480"/>
            <a:chOff x="3256947" y="2076940"/>
            <a:chExt cx="2889308" cy="29668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810429" y="4219949"/>
                  <a:ext cx="362171" cy="5538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৯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oMath>
                    </m:oMathPara>
                  </a14:m>
                  <a:endParaRPr lang="en-US" sz="3600" dirty="0">
                    <a:latin typeface="Arial Black" panose="020B0A04020102020204" pitchFamily="34" charset="0"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10429" y="4219949"/>
                  <a:ext cx="362171" cy="553806"/>
                </a:xfrm>
                <a:prstGeom prst="rect">
                  <a:avLst/>
                </a:prstGeom>
                <a:blipFill>
                  <a:blip r:embed="rId12"/>
                  <a:stretch>
                    <a:fillRect r="-1181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" name="Group 23"/>
            <p:cNvGrpSpPr/>
            <p:nvPr/>
          </p:nvGrpSpPr>
          <p:grpSpPr>
            <a:xfrm>
              <a:off x="3256947" y="2076940"/>
              <a:ext cx="2889308" cy="2966865"/>
              <a:chOff x="3256947" y="2076940"/>
              <a:chExt cx="2889308" cy="2966865"/>
            </a:xfrm>
          </p:grpSpPr>
          <p:sp>
            <p:nvSpPr>
              <p:cNvPr id="26" name="Right Triangle 25"/>
              <p:cNvSpPr/>
              <p:nvPr/>
            </p:nvSpPr>
            <p:spPr>
              <a:xfrm flipH="1">
                <a:off x="3836713" y="2323036"/>
                <a:ext cx="1791771" cy="2441686"/>
              </a:xfrm>
              <a:prstGeom prst="rtTriangle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628484" y="2076940"/>
                <a:ext cx="362171" cy="724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 Black" panose="020B0A04020102020204" pitchFamily="34" charset="0"/>
                  </a:rPr>
                  <a:t>A</a:t>
                </a:r>
                <a:endParaRPr lang="en-US" sz="2800" dirty="0">
                  <a:latin typeface="Arial Black" panose="020B0A04020102020204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784084" y="4284248"/>
                <a:ext cx="362171" cy="724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 Black" panose="020B0A04020102020204" pitchFamily="34" charset="0"/>
                  </a:rPr>
                  <a:t>B</a:t>
                </a:r>
                <a:endParaRPr lang="en-US" sz="2800" dirty="0">
                  <a:latin typeface="Arial Black" panose="020B0A04020102020204" pitchFamily="34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256947" y="4319598"/>
                <a:ext cx="362170" cy="724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Arial Black" panose="020B0A04020102020204" pitchFamily="34" charset="0"/>
                  </a:rPr>
                  <a:t>C</a:t>
                </a:r>
              </a:p>
            </p:txBody>
          </p:sp>
          <p:sp>
            <p:nvSpPr>
              <p:cNvPr id="30" name="Half Frame 29"/>
              <p:cNvSpPr/>
              <p:nvPr/>
            </p:nvSpPr>
            <p:spPr>
              <a:xfrm>
                <a:off x="4810429" y="4082143"/>
                <a:ext cx="875642" cy="701030"/>
              </a:xfrm>
              <a:prstGeom prst="halfFrame">
                <a:avLst>
                  <a:gd name="adj1" fmla="val 8155"/>
                  <a:gd name="adj2" fmla="val 8155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hlinkClick r:id="" action="ppaction://noaction"/>
              </p:cNvPr>
              <p:cNvSpPr txBox="1"/>
              <p:nvPr/>
            </p:nvSpPr>
            <p:spPr>
              <a:xfrm>
                <a:off x="3398227" y="5079427"/>
                <a:ext cx="3623441" cy="5815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অতিভুজ</m:t>
                          </m:r>
                        </m:e>
                        <m:sup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২</m:t>
                          </m:r>
                        </m:sup>
                      </m:sSup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লম্ব</m:t>
                          </m:r>
                        </m:e>
                        <m:sup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২</m:t>
                          </m:r>
                        </m:sup>
                      </m:sSup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ভূমি</m:t>
                          </m:r>
                        </m:e>
                        <m:sup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২</m:t>
                          </m:r>
                        </m:sup>
                      </m:sSup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8227" y="5079427"/>
                <a:ext cx="3623441" cy="58156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675812" y="5750666"/>
                <a:ext cx="3623441" cy="4406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5812" y="5750666"/>
                <a:ext cx="3623441" cy="44063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302602" y="1799223"/>
            <a:ext cx="6191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ভুমি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= BC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=b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এবং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AB=AC=a</a:t>
            </a:r>
            <a:endParaRPr lang="en-US" sz="3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667" y="2860745"/>
            <a:ext cx="3540626" cy="13779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3529" y="997576"/>
            <a:ext cx="3823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৫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18" action="ppaction://hlinksldjump"/>
              </a:rPr>
              <a:t>সমদ্বিবাহু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endParaRPr lang="en-US" sz="3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80323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 flipH="1">
            <a:off x="9220200" y="2000250"/>
            <a:ext cx="1371600" cy="24688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0575021" y="2000250"/>
            <a:ext cx="1009650" cy="24688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9218150" y="4444365"/>
            <a:ext cx="2377440" cy="38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410714" y="1413800"/>
            <a:ext cx="362171" cy="53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A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627830" y="4423410"/>
            <a:ext cx="362171" cy="53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B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07133" y="4423409"/>
            <a:ext cx="362171" cy="53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122590" y="4524375"/>
            <a:ext cx="362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X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075860" y="2720207"/>
            <a:ext cx="914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 Black" panose="020B0A04020102020204" pitchFamily="34" charset="0"/>
              </a:rPr>
              <a:t>10</a:t>
            </a:r>
            <a:endParaRPr lang="en-US" sz="3600" b="1" dirty="0"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031747" y="2736580"/>
            <a:ext cx="865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 Black" panose="020B0A04020102020204" pitchFamily="34" charset="0"/>
              </a:rPr>
              <a:t>10</a:t>
            </a:r>
            <a:endParaRPr lang="en-US" sz="3600" b="1" dirty="0">
              <a:latin typeface="Arial Black" panose="020B0A040201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075" y="59065"/>
            <a:ext cx="113151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৭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.   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মনেকরি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ABC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সমদ্বিবাহু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যার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AB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AC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6186" y="1217925"/>
            <a:ext cx="4089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ধরি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ভুমি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BC = X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মিটার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6186" y="1802700"/>
            <a:ext cx="79735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তাহলে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AB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 AC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=10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মিটার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1769" y="2942302"/>
            <a:ext cx="1763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প্রশ্নমতে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</a:p>
        </p:txBody>
      </p:sp>
      <p:pic>
        <p:nvPicPr>
          <p:cNvPr id="32" name="Picture 31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t="-1" r="65433" b="235"/>
          <a:stretch/>
        </p:blipFill>
        <p:spPr>
          <a:xfrm>
            <a:off x="179923" y="3542439"/>
            <a:ext cx="2285691" cy="784632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863009" y="3564696"/>
            <a:ext cx="5073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294195" y="3366538"/>
                <a:ext cx="2998961" cy="9187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𝑨𝑩</m:t>
                              </m:r>
                            </m:e>
                            <m:sup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𝑩𝑪</m:t>
                              </m:r>
                            </m:e>
                            <m:sup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195" y="3366538"/>
                <a:ext cx="2998961" cy="9187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294195" y="4505551"/>
                <a:ext cx="3547188" cy="10021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(     )</m:t>
                              </m:r>
                            </m:e>
                            <m:sup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−(</m:t>
                          </m:r>
                          <m:sSup>
                            <m:sSup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      )</m:t>
                              </m:r>
                            </m:e>
                            <m:sup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195" y="4505551"/>
                <a:ext cx="3547188" cy="1002134"/>
              </a:xfrm>
              <a:prstGeom prst="rect">
                <a:avLst/>
              </a:prstGeom>
              <a:blipFill>
                <a:blip r:embed="rId8"/>
                <a:stretch>
                  <a:fillRect b="-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2971800" y="4726746"/>
            <a:ext cx="1398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48=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294195" y="5507685"/>
                <a:ext cx="3175485" cy="9187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𝟏𝟎𝟎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</m:e>
                            <m:sup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195" y="5507685"/>
                <a:ext cx="3175485" cy="91877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2971801" y="5728880"/>
            <a:ext cx="13985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48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=</a:t>
            </a:r>
          </a:p>
        </p:txBody>
      </p:sp>
      <p:sp>
        <p:nvSpPr>
          <p:cNvPr id="3" name="Rectangle 2"/>
          <p:cNvSpPr/>
          <p:nvPr/>
        </p:nvSpPr>
        <p:spPr>
          <a:xfrm>
            <a:off x="2442550" y="3680306"/>
            <a:ext cx="13773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10" action="ppaction://hlinksldjump"/>
              </a:rPr>
              <a:t>ক্ষেত্রফল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59212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0 L -0.48125 0.29907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62" y="1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96296E-6 L -0.26653 0.03843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33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8" grpId="0"/>
      <p:bldP spid="18" grpId="1"/>
      <p:bldP spid="19" grpId="0"/>
      <p:bldP spid="19" grpId="1"/>
      <p:bldP spid="20" grpId="0"/>
      <p:bldP spid="21" grpId="0"/>
      <p:bldP spid="22" grpId="0"/>
      <p:bldP spid="23" grpId="0"/>
      <p:bldP spid="24" grpId="0"/>
      <p:bldP spid="33" grpId="0"/>
      <p:bldP spid="34" grpId="0"/>
      <p:bldP spid="35" grpId="0"/>
      <p:bldP spid="36" grpId="0"/>
      <p:bldP spid="37" grpId="0"/>
      <p:bldP spid="38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 flipH="1">
            <a:off x="9220200" y="2000250"/>
            <a:ext cx="1371600" cy="24688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0575021" y="2000250"/>
            <a:ext cx="1009650" cy="24688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9218150" y="4444365"/>
            <a:ext cx="2377440" cy="38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410714" y="1413800"/>
            <a:ext cx="362171" cy="53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A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627830" y="4423410"/>
            <a:ext cx="362171" cy="53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B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07133" y="4423409"/>
            <a:ext cx="362171" cy="53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 Black" panose="020B0A04020102020204" pitchFamily="34" charset="0"/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236890" y="4505325"/>
                <a:ext cx="36217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3200" dirty="0">
                  <a:latin typeface="Arial Black" panose="020B0A040201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6890" y="4505325"/>
                <a:ext cx="3621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0951223" y="2239147"/>
            <a:ext cx="362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5</a:t>
            </a:r>
            <a:endParaRPr lang="en-US" sz="3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37706" y="78931"/>
                <a:ext cx="3175485" cy="9187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𝟏𝟎𝟎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</m:e>
                            <m:sup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706" y="78931"/>
                <a:ext cx="3175485" cy="9187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3147970" y="300126"/>
            <a:ext cx="1365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48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=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47970" y="1381979"/>
            <a:ext cx="137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48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552638" y="1039029"/>
                <a:ext cx="2350836" cy="10570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  <m:rad>
                            <m:radPr>
                              <m:degHide m:val="on"/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32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𝟎𝟎</m:t>
                              </m:r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1">
                                      <a:latin typeface="Cambria Math" panose="02040503050406030204" pitchFamily="18" charset="0"/>
                                    </a:rPr>
                                    <m:t>𝑿</m:t>
                                  </m:r>
                                </m:e>
                                <m:sup>
                                  <m:r>
                                    <a:rPr lang="en-US" sz="32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638" y="1039029"/>
                <a:ext cx="2350836" cy="10570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050000" y="2175154"/>
                <a:ext cx="4758867" cy="7127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 smtClean="0"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m:t>বা</m:t>
                      </m:r>
                      <m:r>
                        <a:rPr lang="en-US" sz="3200" b="1" i="1" dirty="0" smtClean="0">
                          <a:latin typeface="Cambria Math" panose="02040503050406030204" pitchFamily="18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𝑿</m:t>
                      </m:r>
                      <m:rad>
                        <m:radPr>
                          <m:degHide m:val="on"/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𝟎𝟎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</m:e>
                            <m:sup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𝟒𝟖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000" y="2175154"/>
                <a:ext cx="4758867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3050000" y="3002993"/>
                <a:ext cx="5487784" cy="952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3200" dirty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বা</m:t>
                          </m:r>
                          <m:r>
                            <a:rPr lang="en-US" sz="3200" b="1" i="1" dirty="0" smtClean="0">
                              <a:latin typeface="Cambria Math" panose="02040503050406030204" pitchFamily="18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r>
                                    <a:rPr lang="en-US" sz="32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𝟎𝟎</m:t>
                                  </m:r>
                                  <m:r>
                                    <a:rPr lang="en-US" sz="32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3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1" i="1">
                                          <a:latin typeface="Cambria Math" panose="02040503050406030204" pitchFamily="18" charset="0"/>
                                        </a:rPr>
                                        <m:t>𝑿</m:t>
                                      </m:r>
                                    </m:e>
                                    <m:sup>
                                      <m:r>
                                        <a:rPr lang="en-US" sz="32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𝟏𝟗𝟐</m:t>
                              </m:r>
                            </m:e>
                          </m:d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000" y="3002993"/>
                <a:ext cx="5487784" cy="9525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3142559" y="4171164"/>
                <a:ext cx="507126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বা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𝑿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𝟒𝟎𝟎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𝑿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𝟏𝟗𝟐</m:t>
                            </m:r>
                          </m:e>
                        </m:d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2559" y="4171164"/>
                <a:ext cx="5071260" cy="595932"/>
              </a:xfrm>
              <a:prstGeom prst="rect">
                <a:avLst/>
              </a:prstGeom>
              <a:blipFill>
                <a:blip r:embed="rId9"/>
                <a:stretch>
                  <a:fillRect l="-3129" t="-13265" b="-306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2973441" y="5011889"/>
                <a:ext cx="4835426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 smtClean="0"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m:t>বা</m:t>
                      </m:r>
                      <m:r>
                        <a:rPr lang="en-US" sz="3200" b="1" i="1" dirty="0" smtClean="0">
                          <a:latin typeface="Cambria Math" panose="02040503050406030204" pitchFamily="18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𝟒𝟎𝟎</m:t>
                      </m:r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𝟑𝟔𝟖𝟔𝟒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3441" y="5011889"/>
                <a:ext cx="4835426" cy="5959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3050000" y="5912958"/>
                <a:ext cx="539929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 smtClean="0"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m:t>বা</m:t>
                      </m:r>
                      <m:r>
                        <a:rPr lang="en-US" sz="3200" b="1" i="1" dirty="0" smtClean="0">
                          <a:latin typeface="Cambria Math" panose="02040503050406030204" pitchFamily="18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>
                          <a:latin typeface="Cambria Math" panose="02040503050406030204" pitchFamily="18" charset="0"/>
                        </a:rPr>
                        <m:t>𝟒𝟎𝟎</m:t>
                      </m:r>
                      <m:sSup>
                        <m:sSup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𝟑𝟔𝟖𝟔𝟒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000" y="5912958"/>
                <a:ext cx="5399299" cy="5959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750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2" grpId="0"/>
      <p:bldP spid="33" grpId="0"/>
      <p:bldP spid="3" grpId="0"/>
      <p:bldP spid="34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 flipH="1">
            <a:off x="9220200" y="2000250"/>
            <a:ext cx="1371600" cy="24688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0575021" y="2000250"/>
            <a:ext cx="1009650" cy="24688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9218150" y="4444365"/>
            <a:ext cx="2377440" cy="38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410714" y="1413800"/>
            <a:ext cx="362171" cy="53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A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627830" y="4423410"/>
            <a:ext cx="362171" cy="53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B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07133" y="4423409"/>
            <a:ext cx="362171" cy="53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 Black" panose="020B0A04020102020204" pitchFamily="34" charset="0"/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236890" y="4505325"/>
                <a:ext cx="36217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3200" dirty="0">
                  <a:latin typeface="Arial Black" panose="020B0A040201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6890" y="4505325"/>
                <a:ext cx="3621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0951223" y="2239147"/>
            <a:ext cx="362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5</a:t>
            </a:r>
            <a:endParaRPr lang="en-US" sz="3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576314" y="11681"/>
                <a:ext cx="539929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3200" dirty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বা</m:t>
                          </m:r>
                          <m:r>
                            <a:rPr lang="en-US" sz="3200" b="1" i="1" dirty="0" smtClean="0">
                              <a:latin typeface="Cambria Math" panose="02040503050406030204" pitchFamily="18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>
                          <a:latin typeface="Cambria Math" panose="02040503050406030204" pitchFamily="18" charset="0"/>
                        </a:rPr>
                        <m:t>𝟒𝟎𝟎</m:t>
                      </m:r>
                      <m:sSup>
                        <m:sSup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𝟑𝟔𝟖𝟔𝟒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14" y="11681"/>
                <a:ext cx="5399299" cy="5959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576314" y="469459"/>
                <a:ext cx="710393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3200" dirty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বা</m:t>
                          </m:r>
                          <m:r>
                            <a:rPr lang="en-US" sz="3200" b="1" i="1" dirty="0" smtClean="0">
                              <a:latin typeface="Cambria Math" panose="02040503050406030204" pitchFamily="18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𝟐𝟓𝟔</m:t>
                      </m:r>
                      <m:sSup>
                        <m:sSup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𝟏𝟒𝟒</m:t>
                      </m:r>
                      <m:sSup>
                        <m:sSup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𝟑𝟔𝟖𝟔𝟒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14" y="469459"/>
                <a:ext cx="7103931" cy="5959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76314" y="942715"/>
                <a:ext cx="6928372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 smtClean="0"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m:t>বা</m:t>
                      </m:r>
                      <m:r>
                        <a:rPr lang="en-US" sz="3200" b="1" i="1" dirty="0" smtClean="0">
                          <a:latin typeface="Cambria Math" panose="02040503050406030204" pitchFamily="18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𝟐𝟓𝟔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𝟏𝟒𝟒</m:t>
                      </m:r>
                      <m:sSup>
                        <m:sSup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>
                          <a:latin typeface="Cambria Math" panose="02040503050406030204" pitchFamily="18" charset="0"/>
                        </a:rPr>
                        <m:t>𝟐𝟓𝟔</m:t>
                      </m:r>
                      <m:r>
                        <a:rPr lang="en-US" sz="3200" b="1" i="1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14" y="942715"/>
                <a:ext cx="6928372" cy="5959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576314" y="1505729"/>
                <a:ext cx="5406095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3200" dirty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বা</m:t>
                          </m:r>
                          <m:r>
                            <a:rPr lang="en-US" sz="3200" b="1" i="1" dirty="0" smtClean="0">
                              <a:latin typeface="Cambria Math" panose="02040503050406030204" pitchFamily="18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𝟐𝟓𝟔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𝟏𝟒𝟒</m:t>
                      </m:r>
                      <m:r>
                        <a:rPr lang="en-US" sz="3200" b="1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14" y="1505729"/>
                <a:ext cx="5406095" cy="5959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576314" y="2016235"/>
                <a:ext cx="3543982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3200" dirty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বা</m:t>
                          </m:r>
                          <m:r>
                            <a:rPr lang="en-US" sz="3200" b="1" i="1" dirty="0" smtClean="0">
                              <a:latin typeface="Cambria Math" panose="02040503050406030204" pitchFamily="18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𝟐𝟓𝟔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14" y="2016235"/>
                <a:ext cx="3543982" cy="5959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76314" y="2510110"/>
                <a:ext cx="2470355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3200" dirty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বা</m:t>
                          </m:r>
                          <m:r>
                            <a:rPr lang="en-US" sz="3200" b="1" i="1" dirty="0" smtClean="0">
                              <a:latin typeface="Cambria Math" panose="02040503050406030204" pitchFamily="18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𝟐𝟓𝟔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14" y="2510110"/>
                <a:ext cx="2470355" cy="5959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621728" y="2933992"/>
                <a:ext cx="2301015" cy="6362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err="1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বা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b="1" dirty="0" smtClean="0"/>
                  <a:t>X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𝟐𝟓𝟔</m:t>
                        </m:r>
                      </m:e>
                    </m:rad>
                  </m:oMath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28" y="2933992"/>
                <a:ext cx="2301015" cy="636200"/>
              </a:xfrm>
              <a:prstGeom prst="rect">
                <a:avLst/>
              </a:prstGeom>
              <a:blipFill>
                <a:blip r:embed="rId11"/>
                <a:stretch>
                  <a:fillRect l="-6897" t="-6667" b="-30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621728" y="3466258"/>
                <a:ext cx="17107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বা 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b="1" dirty="0" smtClean="0"/>
                  <a:t>X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/>
                  <a:t>16</a:t>
                </a:r>
                <a:endParaRPr lang="en-US" sz="3200" b="1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28" y="3466258"/>
                <a:ext cx="1710725" cy="584775"/>
              </a:xfrm>
              <a:prstGeom prst="rect">
                <a:avLst/>
              </a:prstGeom>
              <a:blipFill>
                <a:blip r:embed="rId12"/>
                <a:stretch>
                  <a:fillRect l="-9253" t="-15625" r="-8185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576314" y="3990831"/>
                <a:ext cx="3008965" cy="1088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err="1" smtClean="0"/>
                  <a:t>আবার</a:t>
                </a:r>
                <a:endParaRPr lang="en-US" sz="3200" b="1" dirty="0" smtClean="0"/>
              </a:p>
              <a:p>
                <a:r>
                  <a:rPr lang="en-US" sz="3200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latin typeface="Cambria Math" panose="02040503050406030204" pitchFamily="18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rPr>
                          <m:t> 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𝑿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𝟏𝟒𝟒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14" y="3990831"/>
                <a:ext cx="3008965" cy="1088375"/>
              </a:xfrm>
              <a:prstGeom prst="rect">
                <a:avLst/>
              </a:prstGeom>
              <a:blipFill>
                <a:blip r:embed="rId13"/>
                <a:stretch>
                  <a:fillRect l="-5274" t="-84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621727" y="5133231"/>
                <a:ext cx="2489592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err="1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বা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𝑿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𝟏𝟒𝟒</m:t>
                    </m:r>
                  </m:oMath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27" y="5133231"/>
                <a:ext cx="2489592" cy="595932"/>
              </a:xfrm>
              <a:prstGeom prst="rect">
                <a:avLst/>
              </a:prstGeom>
              <a:blipFill>
                <a:blip r:embed="rId14"/>
                <a:stretch>
                  <a:fillRect l="-6373" t="-13265" b="-306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621727" y="5603779"/>
                <a:ext cx="2301015" cy="6328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err="1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বা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b="1" dirty="0" smtClean="0"/>
                  <a:t>X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𝟏𝟒𝟒</m:t>
                        </m:r>
                      </m:e>
                    </m:rad>
                  </m:oMath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27" y="5603779"/>
                <a:ext cx="2301015" cy="632802"/>
              </a:xfrm>
              <a:prstGeom prst="rect">
                <a:avLst/>
              </a:prstGeom>
              <a:blipFill>
                <a:blip r:embed="rId15"/>
                <a:stretch>
                  <a:fillRect l="-6897" t="-6731" b="-31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621727" y="6056962"/>
                <a:ext cx="189846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err="1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বা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b="1" dirty="0" smtClean="0"/>
                  <a:t>X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𝟏𝟐</m:t>
                    </m:r>
                  </m:oMath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27" y="6056962"/>
                <a:ext cx="1898468" cy="584775"/>
              </a:xfrm>
              <a:prstGeom prst="rect">
                <a:avLst/>
              </a:prstGeom>
              <a:blipFill>
                <a:blip r:embed="rId16"/>
                <a:stretch>
                  <a:fillRect l="-8360" t="-15625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 rot="19926803">
            <a:off x="3886199" y="4051033"/>
            <a:ext cx="4972527" cy="90358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</a:rPr>
              <a:t>এই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ক্লাসটির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ভিডিও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পেতে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ভিজিট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করুন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000" b="1" dirty="0">
                <a:solidFill>
                  <a:srgbClr val="0070C0"/>
                </a:solidFill>
              </a:rPr>
              <a:t>https://youtu.be/eli2rWqzMVg</a:t>
            </a:r>
          </a:p>
        </p:txBody>
      </p:sp>
    </p:spTree>
    <p:extLst>
      <p:ext uri="{BB962C8B-B14F-4D97-AF65-F5344CB8AC3E}">
        <p14:creationId xmlns:p14="http://schemas.microsoft.com/office/powerpoint/2010/main" val="60219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5" grpId="0"/>
      <p:bldP spid="26" grpId="0"/>
      <p:bldP spid="28" grpId="0"/>
      <p:bldP spid="29" grpId="0"/>
      <p:bldP spid="31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9901216">
            <a:off x="195942" y="2405295"/>
            <a:ext cx="10515600" cy="112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পরবর্তী</a:t>
            </a:r>
            <a:r>
              <a:rPr lang="en-US" sz="5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</a:t>
            </a:r>
            <a:r>
              <a:rPr lang="en-US" sz="5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5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আমন্ত্রণ</a:t>
            </a:r>
            <a:r>
              <a:rPr lang="en-US" sz="5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রইল</a:t>
            </a:r>
            <a:endParaRPr lang="en-US" sz="5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15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4757</TotalTime>
  <Words>162</Words>
  <Application>Microsoft Office PowerPoint</Application>
  <PresentationFormat>Widescreen</PresentationFormat>
  <Paragraphs>75</Paragraphs>
  <Slides>7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Arial Black</vt:lpstr>
      <vt:lpstr>BrahmaputraMJ</vt:lpstr>
      <vt:lpstr>Calibri</vt:lpstr>
      <vt:lpstr>Calibri Light</vt:lpstr>
      <vt:lpstr>Cambria Math</vt:lpstr>
      <vt:lpstr>Nirmala 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523</cp:revision>
  <dcterms:created xsi:type="dcterms:W3CDTF">2025-03-04T09:19:24Z</dcterms:created>
  <dcterms:modified xsi:type="dcterms:W3CDTF">2026-05-27T06:52:12Z</dcterms:modified>
</cp:coreProperties>
</file>