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0" r:id="rId2"/>
    <p:sldId id="311" r:id="rId3"/>
    <p:sldId id="392" r:id="rId4"/>
    <p:sldId id="344" r:id="rId5"/>
    <p:sldId id="345" r:id="rId6"/>
    <p:sldId id="41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5C5"/>
    <a:srgbClr val="FF8F8F"/>
    <a:srgbClr val="FB57E7"/>
    <a:srgbClr val="FEC2F7"/>
    <a:srgbClr val="79DCFF"/>
    <a:srgbClr val="43CEFF"/>
    <a:srgbClr val="37F30B"/>
    <a:srgbClr val="3BF73F"/>
    <a:srgbClr val="E34FC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6775C-1EB2-4470-8724-9AEBE4219502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18A4E-B5E8-4909-8414-6D8E1B3B9D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08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18A4E-B5E8-4909-8414-6D8E1B3B9D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98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18A4E-B5E8-4909-8414-6D8E1B3B9D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82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38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71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5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7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29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5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8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6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D4B7B7-0A31-468E-A8D6-2CDE0F3EDAD3}" type="datetimeFigureOut">
              <a:rPr lang="en-US" smtClean="0"/>
              <a:t>27-05-2026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258A2-6D5C-46B1-8CCC-FE1C51DA4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1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19909234">
            <a:off x="893780" y="2967335"/>
            <a:ext cx="10404451" cy="9233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0"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</a:rPr>
              <a:t>www.youtube.com/@bdmamunsir</a:t>
            </a:r>
            <a:endParaRPr lang="en-US" sz="5400" b="1" cap="none" spc="50" dirty="0">
              <a:ln w="0">
                <a:noFill/>
              </a:ln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372" y="6376591"/>
            <a:ext cx="457200" cy="452847"/>
          </a:xfrm>
          <a:prstGeom prst="rect">
            <a:avLst/>
          </a:prstGeom>
        </p:spPr>
      </p:pic>
      <p:sp>
        <p:nvSpPr>
          <p:cNvPr id="5" name="Rounded Rectangle 4"/>
          <p:cNvSpPr/>
          <p:nvPr userDrawn="1"/>
        </p:nvSpPr>
        <p:spPr>
          <a:xfrm>
            <a:off x="0" y="6352316"/>
            <a:ext cx="4811844" cy="4576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spc="15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Gmail : 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mdmamun1581@gmail.com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7780068" y="6400305"/>
            <a:ext cx="4411932" cy="4576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www.facebook.com/bdmamunsir  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26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3.png"/><Relationship Id="rId16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15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microsoft.com/office/2007/relationships/hdphoto" Target="../media/hdphoto4.wdp"/><Relationship Id="rId1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microsoft.com/office/2007/relationships/hdphoto" Target="../media/hdphoto5.wdp"/><Relationship Id="rId11" Type="http://schemas.openxmlformats.org/officeDocument/2006/relationships/image" Target="../media/image12.png"/><Relationship Id="rId5" Type="http://schemas.openxmlformats.org/officeDocument/2006/relationships/image" Target="../media/image10.png"/><Relationship Id="rId10" Type="http://schemas.openxmlformats.org/officeDocument/2006/relationships/image" Target="../media/image11.png"/><Relationship Id="rId4" Type="http://schemas.openxmlformats.org/officeDocument/2006/relationships/slide" Target="slide2.xml"/><Relationship Id="rId9" Type="http://schemas.openxmlformats.org/officeDocument/2006/relationships/image" Target="../media/image1010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7.wdp"/><Relationship Id="rId13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15.png"/><Relationship Id="rId12" Type="http://schemas.microsoft.com/office/2007/relationships/hdphoto" Target="../media/hdphoto9.wdp"/><Relationship Id="rId2" Type="http://schemas.openxmlformats.org/officeDocument/2006/relationships/notesSlide" Target="../notesSlides/notesSlide2.xml"/><Relationship Id="rId16" Type="http://schemas.microsoft.com/office/2007/relationships/hdphoto" Target="../media/hdphoto4.wdp"/><Relationship Id="rId1" Type="http://schemas.openxmlformats.org/officeDocument/2006/relationships/slideLayout" Target="../slideLayouts/slideLayout2.xml"/><Relationship Id="rId6" Type="http://schemas.microsoft.com/office/2007/relationships/hdphoto" Target="../media/hdphoto6.wdp"/><Relationship Id="rId11" Type="http://schemas.openxmlformats.org/officeDocument/2006/relationships/image" Target="../media/image17.png"/><Relationship Id="rId5" Type="http://schemas.openxmlformats.org/officeDocument/2006/relationships/image" Target="../media/image14.png"/><Relationship Id="rId15" Type="http://schemas.openxmlformats.org/officeDocument/2006/relationships/image" Target="../media/image6.png"/><Relationship Id="rId10" Type="http://schemas.microsoft.com/office/2007/relationships/hdphoto" Target="../media/hdphoto8.wdp"/><Relationship Id="rId4" Type="http://schemas.microsoft.com/office/2007/relationships/hdphoto" Target="../media/hdphoto1.wdp"/><Relationship Id="rId9" Type="http://schemas.openxmlformats.org/officeDocument/2006/relationships/image" Target="../media/image16.png"/><Relationship Id="rId14" Type="http://schemas.microsoft.com/office/2007/relationships/hdphoto" Target="../media/hdphoto10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80.png"/><Relationship Id="rId3" Type="http://schemas.microsoft.com/office/2007/relationships/hdphoto" Target="../media/hdphoto1.wdp"/><Relationship Id="rId7" Type="http://schemas.microsoft.com/office/2007/relationships/hdphoto" Target="../media/hdphoto12.wdp"/><Relationship Id="rId12" Type="http://schemas.openxmlformats.org/officeDocument/2006/relationships/image" Target="../media/image17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microsoft.com/office/2007/relationships/hdphoto" Target="../media/hdphoto11.wdp"/><Relationship Id="rId4" Type="http://schemas.openxmlformats.org/officeDocument/2006/relationships/image" Target="../media/image19.png"/><Relationship Id="rId9" Type="http://schemas.microsoft.com/office/2007/relationships/hdphoto" Target="../media/hdphoto4.wdp"/><Relationship Id="rId14" Type="http://schemas.openxmlformats.org/officeDocument/2006/relationships/image" Target="../media/image19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1999" cy="70788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000" b="1" cap="none" spc="0" dirty="0" err="1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সত্যই</a:t>
            </a:r>
            <a:r>
              <a:rPr lang="en-US" sz="4000" b="1" cap="none" spc="0" dirty="0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cap="none" spc="0" dirty="0" err="1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সুন্দর</a:t>
            </a:r>
            <a:r>
              <a:rPr lang="en-US" sz="4000" b="1" cap="none" spc="0" dirty="0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			  </a:t>
            </a:r>
            <a:r>
              <a:rPr lang="en-US" sz="4000" b="1" cap="none" spc="0" dirty="0" err="1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সু-শিক্ষাই</a:t>
            </a:r>
            <a:r>
              <a:rPr lang="en-US" sz="4000" b="1" cap="none" spc="0" dirty="0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cap="none" spc="0" dirty="0" err="1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জাতির</a:t>
            </a:r>
            <a:r>
              <a:rPr lang="en-US" sz="4000" b="1" cap="none" spc="0" dirty="0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cap="none" spc="0" dirty="0" err="1" smtClean="0">
                <a:solidFill>
                  <a:srgbClr val="E34FC3"/>
                </a:solidFill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মেরুদন্ড</a:t>
            </a:r>
            <a:endParaRPr lang="en-US" sz="4000" b="1" cap="none" spc="0" dirty="0">
              <a:solidFill>
                <a:srgbClr val="E34FC3"/>
              </a:solidFill>
              <a:effectLst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7" t="4562" r="4806" b="10877"/>
          <a:stretch/>
        </p:blipFill>
        <p:spPr>
          <a:xfrm>
            <a:off x="9853715" y="923329"/>
            <a:ext cx="2240311" cy="291263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11" name="Regular Pentagon 10"/>
          <p:cNvSpPr/>
          <p:nvPr/>
        </p:nvSpPr>
        <p:spPr>
          <a:xfrm>
            <a:off x="5061857" y="3709108"/>
            <a:ext cx="6918374" cy="2540870"/>
          </a:xfrm>
          <a:prstGeom prst="pentagon">
            <a:avLst/>
          </a:prstGeom>
          <a:gradFill flip="none" rotWithShape="1">
            <a:gsLst>
              <a:gs pos="0">
                <a:srgbClr val="3BF73F"/>
              </a:gs>
              <a:gs pos="45000">
                <a:srgbClr val="FFFF00"/>
              </a:gs>
              <a:gs pos="79000">
                <a:schemeClr val="bg1"/>
              </a:gs>
              <a:gs pos="100000">
                <a:srgbClr val="FB57E7"/>
              </a:gs>
            </a:gsLst>
            <a:lin ang="5400000" scaled="1"/>
            <a:tileRect/>
          </a:gra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পরিমিতি</a:t>
            </a:r>
            <a:endParaRPr lang="en-US" sz="4800" dirty="0" smtClean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endParaRPr lang="en-US" sz="28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অনুশীলনী</a:t>
            </a:r>
            <a:r>
              <a:rPr lang="en-US" sz="4800" dirty="0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১৬.১</a:t>
            </a:r>
            <a:endParaRPr lang="en-US" sz="48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5757895" y="923330"/>
            <a:ext cx="4193793" cy="3065937"/>
          </a:xfrm>
          <a:prstGeom prst="cloudCallout">
            <a:avLst>
              <a:gd name="adj1" fmla="val 39547"/>
              <a:gd name="adj2" fmla="val 66428"/>
            </a:avLst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57896" y="1065971"/>
            <a:ext cx="3810647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</a:t>
            </a:r>
            <a:r>
              <a:rPr lang="en-US" sz="44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44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44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54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r"/>
            <a:r>
              <a:rPr lang="en-US" sz="6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গণিত</a:t>
            </a:r>
            <a:r>
              <a:rPr lang="en-US" sz="60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শিখি</a:t>
            </a:r>
            <a:endParaRPr lang="en-US" sz="66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শর্ট</a:t>
            </a:r>
            <a:r>
              <a:rPr lang="en-US" sz="48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টেকনিক</a:t>
            </a:r>
            <a:endParaRPr lang="en-US" sz="40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9654" y="1429962"/>
            <a:ext cx="5558589" cy="202278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মামুন</a:t>
            </a:r>
            <a:r>
              <a:rPr lang="en-US" sz="7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7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স্যারের</a:t>
            </a:r>
            <a:endParaRPr lang="en-US" sz="54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99653" y="2939086"/>
            <a:ext cx="5558590" cy="77002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200"/>
              </a:spcBef>
            </a:pPr>
            <a:r>
              <a:rPr lang="en-US" sz="2400" spc="15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10 minute Teaching</a:t>
            </a:r>
            <a:endParaRPr lang="en-US" sz="2400" spc="15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160864" y="5062534"/>
            <a:ext cx="1212103" cy="1212103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/>
                <a:solidFill>
                  <a:srgbClr val="FF0000"/>
                </a:solidFill>
                <a:latin typeface="Arial Black" panose="020B0A04020102020204" pitchFamily="34" charset="0"/>
                <a:cs typeface="BrahmaputraMJ" pitchFamily="2" charset="0"/>
              </a:rPr>
              <a:t>01</a:t>
            </a:r>
            <a:endParaRPr lang="en-US" sz="2400" b="1" dirty="0">
              <a:ln/>
              <a:solidFill>
                <a:srgbClr val="FF0000"/>
              </a:solidFill>
              <a:latin typeface="Arial Black" panose="020B0A04020102020204" pitchFamily="34" charset="0"/>
              <a:cs typeface="BrahmaputraMJ" pitchFamily="2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0" y="4589171"/>
            <a:ext cx="4236426" cy="1009935"/>
          </a:xfrm>
          <a:prstGeom prst="rightArrow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Nine –Ten Class</a:t>
            </a:r>
            <a:endParaRPr lang="en-U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37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  <p:bldP spid="8" grpId="0"/>
      <p:bldP spid="9" grpId="0" animBg="1"/>
      <p:bldP spid="10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16629" y="15461"/>
            <a:ext cx="7344853" cy="769441"/>
          </a:xfrm>
          <a:prstGeom prst="rect">
            <a:avLst/>
          </a:prstGeom>
          <a:solidFill>
            <a:srgbClr val="37F30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১৬.১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প্রয়োজনীয়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সূত্র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সমূহ</a:t>
            </a:r>
            <a:endParaRPr lang="en-US" sz="4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394" y="-4537"/>
            <a:ext cx="952633" cy="9335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609" y="929042"/>
            <a:ext cx="11516418" cy="26795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329" y="3605790"/>
            <a:ext cx="4474028" cy="35461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609" y="3907285"/>
            <a:ext cx="6612112" cy="786478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0" y="1077687"/>
            <a:ext cx="7026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১.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272483" y="5809133"/>
                <a:ext cx="2333972" cy="10143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𝑎𝑏</m:t>
                      </m:r>
                      <m:func>
                        <m:func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m:rPr>
                              <m:sty m:val="p"/>
                            </m:rPr>
                            <a:rPr lang="el-GR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θ</m:t>
                          </m:r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483" y="5809133"/>
                <a:ext cx="2333972" cy="101431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272483" y="4693763"/>
                <a:ext cx="2838148" cy="10143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func>
                        <m:func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483" y="4693763"/>
                <a:ext cx="2838148" cy="101431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Block Arc 2"/>
          <p:cNvSpPr/>
          <p:nvPr/>
        </p:nvSpPr>
        <p:spPr>
          <a:xfrm rot="17483062">
            <a:off x="10593641" y="5145485"/>
            <a:ext cx="491669" cy="535249"/>
          </a:xfrm>
          <a:prstGeom prst="blockArc">
            <a:avLst>
              <a:gd name="adj1" fmla="val 10187940"/>
              <a:gd name="adj2" fmla="val 832181"/>
              <a:gd name="adj3" fmla="val 473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0687473" y="5215854"/>
                <a:ext cx="4908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𝛉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7473" y="5215854"/>
                <a:ext cx="490840" cy="52322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0" y="3366750"/>
            <a:ext cx="11041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২.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hlinkClick r:id="rId16" action="ppaction://hlinksldjump"/>
              </a:rPr>
              <a:t>ত্রিভুজক্ষেত্রের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দুইবাহু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এদের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অর্ন্তভুক্ত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দেওয়া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থাকলে</a:t>
            </a:r>
            <a:endParaRPr lang="en-US" sz="32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8941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10" grpId="0"/>
      <p:bldP spid="11" grpId="0"/>
      <p:bldP spid="3" grpId="0" animBg="1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16629" y="15461"/>
            <a:ext cx="7344853" cy="769441"/>
          </a:xfrm>
          <a:prstGeom prst="rect">
            <a:avLst/>
          </a:prstGeom>
          <a:solidFill>
            <a:srgbClr val="37F30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১৬.১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প্রয়োজনীয়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সূত্র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সমূহ</a:t>
            </a:r>
            <a:endParaRPr lang="en-US" sz="4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394" y="-4537"/>
            <a:ext cx="952633" cy="933580"/>
          </a:xfrm>
          <a:prstGeom prst="rect">
            <a:avLst/>
          </a:prstGeom>
        </p:spPr>
      </p:pic>
      <p:pic>
        <p:nvPicPr>
          <p:cNvPr id="7" name="Picture 6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4902"/>
            <a:ext cx="9013371" cy="6768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329" y="1210201"/>
            <a:ext cx="4474028" cy="3546120"/>
          </a:xfrm>
          <a:prstGeom prst="rect">
            <a:avLst/>
          </a:prstGeom>
        </p:spPr>
      </p:pic>
      <p:sp>
        <p:nvSpPr>
          <p:cNvPr id="3" name="Block Arc 2"/>
          <p:cNvSpPr/>
          <p:nvPr/>
        </p:nvSpPr>
        <p:spPr>
          <a:xfrm rot="17483062">
            <a:off x="10562286" y="2689323"/>
            <a:ext cx="491669" cy="535249"/>
          </a:xfrm>
          <a:prstGeom prst="blockArc">
            <a:avLst>
              <a:gd name="adj1" fmla="val 10187940"/>
              <a:gd name="adj2" fmla="val 832181"/>
              <a:gd name="adj3" fmla="val 473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0656118" y="2776021"/>
                <a:ext cx="4908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𝛉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6118" y="2776021"/>
                <a:ext cx="490840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954934" y="1608704"/>
                <a:ext cx="2603405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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𝐶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𝐴𝐷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𝐴𝐶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934" y="1608704"/>
                <a:ext cx="2603405" cy="104073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954934" y="2778842"/>
                <a:ext cx="2226379" cy="10407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𝜃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𝐴𝐷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934" y="2778842"/>
                <a:ext cx="2226379" cy="10407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924085" y="4202323"/>
                <a:ext cx="25758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𝐴𝐷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𝑏𝑠𝑖𝑛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𝜃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4085" y="4202323"/>
                <a:ext cx="2575833" cy="5539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3"/>
          <p:cNvSpPr/>
          <p:nvPr/>
        </p:nvSpPr>
        <p:spPr>
          <a:xfrm>
            <a:off x="162748" y="5325087"/>
            <a:ext cx="607476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এই</a:t>
            </a:r>
            <a:r>
              <a:rPr lang="en-US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ক্লাসটির</a:t>
            </a:r>
            <a:r>
              <a:rPr lang="en-US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ভিডিও</a:t>
            </a:r>
            <a:r>
              <a:rPr lang="en-US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পেতে</a:t>
            </a:r>
            <a:r>
              <a:rPr lang="en-US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ভিজিট</a:t>
            </a:r>
            <a:r>
              <a:rPr lang="en-US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r>
              <a:rPr lang="en-US" b="1" dirty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https://youtu.be/lIxjyJQm8e0?si=zHuykv_CV_t2PF9N </a:t>
            </a:r>
          </a:p>
        </p:txBody>
      </p:sp>
    </p:spTree>
    <p:extLst>
      <p:ext uri="{BB962C8B-B14F-4D97-AF65-F5344CB8AC3E}">
        <p14:creationId xmlns:p14="http://schemas.microsoft.com/office/powerpoint/2010/main" val="675812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16629" y="15461"/>
            <a:ext cx="7344853" cy="769441"/>
          </a:xfrm>
          <a:prstGeom prst="rect">
            <a:avLst/>
          </a:prstGeom>
          <a:solidFill>
            <a:srgbClr val="37F30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১৬.১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প্রয়োজনীয়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সূত্র</a:t>
            </a:r>
            <a:r>
              <a:rPr lang="en-US" sz="4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সমূহ</a:t>
            </a:r>
            <a:endParaRPr lang="en-US" sz="4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394" y="-4537"/>
            <a:ext cx="952633" cy="9335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0824" y="623002"/>
            <a:ext cx="6738522" cy="14278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" r="12525" b="-4149"/>
          <a:stretch/>
        </p:blipFill>
        <p:spPr>
          <a:xfrm>
            <a:off x="5620236" y="907622"/>
            <a:ext cx="5170036" cy="706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709" y="1402037"/>
            <a:ext cx="4990018" cy="195105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481" y="3189019"/>
            <a:ext cx="3992238" cy="111199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389" y="3859720"/>
            <a:ext cx="3044308" cy="216929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" r="44409"/>
          <a:stretch/>
        </p:blipFill>
        <p:spPr>
          <a:xfrm>
            <a:off x="210388" y="1935553"/>
            <a:ext cx="3675812" cy="78647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" r="44409"/>
          <a:stretch/>
        </p:blipFill>
        <p:spPr>
          <a:xfrm>
            <a:off x="526814" y="4426397"/>
            <a:ext cx="3675812" cy="78647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1548680" y="1420579"/>
            <a:ext cx="0" cy="242256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209314" y="3843147"/>
            <a:ext cx="237202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9226939" y="1463160"/>
            <a:ext cx="2291662" cy="234334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1553824" y="919461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1548680" y="3708532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794899" y="3661513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619798" y="2272168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091802" y="3868088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884010" y="2236961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7465400" y="4346568"/>
            <a:ext cx="970177" cy="157097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6096211" y="5917547"/>
            <a:ext cx="237202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6113836" y="4311361"/>
            <a:ext cx="1351564" cy="156954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257608" y="3761792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435577" y="5782932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681796" y="5735913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950488" y="4641662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978699" y="5942488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74035" y="4638955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93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16629" y="15461"/>
            <a:ext cx="7344853" cy="523220"/>
          </a:xfrm>
          <a:prstGeom prst="rect">
            <a:avLst/>
          </a:prstGeom>
          <a:solidFill>
            <a:srgbClr val="37F30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১৬.১ </a:t>
            </a:r>
            <a:r>
              <a:rPr lang="en-US" sz="28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এর</a:t>
            </a:r>
            <a:r>
              <a:rPr lang="en-US" sz="28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প্রয়োজনীয়</a:t>
            </a:r>
            <a:r>
              <a:rPr lang="en-US" sz="28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সূত্র</a:t>
            </a:r>
            <a:r>
              <a:rPr lang="en-US" sz="28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সমূহ</a:t>
            </a:r>
            <a:endParaRPr lang="en-US" sz="2800" b="1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6394" y="-4537"/>
            <a:ext cx="952633" cy="93358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368" y="857469"/>
            <a:ext cx="4401259" cy="94175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667" y="2860745"/>
            <a:ext cx="3540626" cy="137797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" r="44409"/>
          <a:stretch/>
        </p:blipFill>
        <p:spPr>
          <a:xfrm>
            <a:off x="80422" y="3156493"/>
            <a:ext cx="3675812" cy="78647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-1" y="4136658"/>
            <a:ext cx="122190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৬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.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পিথাগোরাসের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সূত্র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: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সমকোনী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ত্রিভুজের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বাহুর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মান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নির্ণয়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করতে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ব্যবহৃত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হয়</a:t>
            </a:r>
            <a:endParaRPr lang="en-US" sz="3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761482" y="4559851"/>
            <a:ext cx="1828569" cy="2404744"/>
            <a:chOff x="3501455" y="2076940"/>
            <a:chExt cx="2489200" cy="33284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810429" y="4219949"/>
                  <a:ext cx="362171" cy="5538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৯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oMath>
                    </m:oMathPara>
                  </a14:m>
                  <a:endParaRPr lang="en-US" sz="3600" dirty="0">
                    <a:latin typeface="Arial Black" panose="020B0A04020102020204" pitchFamily="34" charset="0"/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10429" y="4219949"/>
                  <a:ext cx="362171" cy="553806"/>
                </a:xfrm>
                <a:prstGeom prst="rect">
                  <a:avLst/>
                </a:prstGeom>
                <a:blipFill>
                  <a:blip r:embed="rId12"/>
                  <a:stretch>
                    <a:fillRect r="-11818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" name="Group 23"/>
            <p:cNvGrpSpPr/>
            <p:nvPr/>
          </p:nvGrpSpPr>
          <p:grpSpPr>
            <a:xfrm>
              <a:off x="3501455" y="2076940"/>
              <a:ext cx="2489200" cy="3328488"/>
              <a:chOff x="3501455" y="2076940"/>
              <a:chExt cx="2489200" cy="3328488"/>
            </a:xfrm>
          </p:grpSpPr>
          <p:sp>
            <p:nvSpPr>
              <p:cNvPr id="26" name="Right Triangle 25"/>
              <p:cNvSpPr/>
              <p:nvPr/>
            </p:nvSpPr>
            <p:spPr>
              <a:xfrm flipH="1">
                <a:off x="3836713" y="2323036"/>
                <a:ext cx="1791771" cy="2441686"/>
              </a:xfrm>
              <a:prstGeom prst="rtTriangle">
                <a:avLst/>
              </a:prstGeom>
              <a:noFill/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628484" y="2076940"/>
                <a:ext cx="362171" cy="724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 Black" panose="020B0A04020102020204" pitchFamily="34" charset="0"/>
                  </a:rPr>
                  <a:t>A</a:t>
                </a:r>
                <a:endParaRPr lang="en-US" sz="2800" dirty="0">
                  <a:latin typeface="Arial Black" panose="020B0A04020102020204" pitchFamily="34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628484" y="4578068"/>
                <a:ext cx="362171" cy="724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Arial Black" panose="020B0A04020102020204" pitchFamily="34" charset="0"/>
                  </a:rPr>
                  <a:t>B</a:t>
                </a:r>
                <a:endParaRPr lang="en-US" sz="2800" dirty="0">
                  <a:latin typeface="Arial Black" panose="020B0A04020102020204" pitchFamily="34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501455" y="4681221"/>
                <a:ext cx="362171" cy="724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Arial Black" panose="020B0A04020102020204" pitchFamily="34" charset="0"/>
                  </a:rPr>
                  <a:t>C</a:t>
                </a:r>
              </a:p>
            </p:txBody>
          </p:sp>
          <p:sp>
            <p:nvSpPr>
              <p:cNvPr id="30" name="Half Frame 29"/>
              <p:cNvSpPr/>
              <p:nvPr/>
            </p:nvSpPr>
            <p:spPr>
              <a:xfrm>
                <a:off x="4810429" y="4082143"/>
                <a:ext cx="875642" cy="701030"/>
              </a:xfrm>
              <a:prstGeom prst="halfFrame">
                <a:avLst>
                  <a:gd name="adj1" fmla="val 8155"/>
                  <a:gd name="adj2" fmla="val 8155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98227" y="5079427"/>
                <a:ext cx="3623441" cy="58156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অতিভুজ</m:t>
                          </m:r>
                        </m:e>
                        <m:sup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২</m:t>
                          </m:r>
                        </m:sup>
                      </m:sSup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লম্ব</m:t>
                          </m:r>
                        </m:e>
                        <m:sup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২</m:t>
                          </m:r>
                        </m:sup>
                      </m:sSup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ভূমি</m:t>
                          </m:r>
                        </m:e>
                        <m:sup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২</m:t>
                          </m:r>
                        </m:sup>
                      </m:sSup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8227" y="5079427"/>
                <a:ext cx="3623441" cy="58156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675812" y="5750666"/>
                <a:ext cx="3623441" cy="4406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5812" y="5750666"/>
                <a:ext cx="3623441" cy="44063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02602" y="1799223"/>
            <a:ext cx="61912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এখানে</a:t>
            </a:r>
            <a:r>
              <a:rPr lang="en-US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ভুমি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= BC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=b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এবং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32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AB=AC=a</a:t>
            </a:r>
            <a:endParaRPr lang="en-US" sz="3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25" name="Straight Connector 24"/>
          <p:cNvCxnSpPr>
            <a:stCxn id="34" idx="2"/>
          </p:cNvCxnSpPr>
          <p:nvPr/>
        </p:nvCxnSpPr>
        <p:spPr>
          <a:xfrm>
            <a:off x="10261976" y="934042"/>
            <a:ext cx="982111" cy="207702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8888392" y="2994737"/>
            <a:ext cx="237202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34" idx="2"/>
          </p:cNvCxnSpPr>
          <p:nvPr/>
        </p:nvCxnSpPr>
        <p:spPr>
          <a:xfrm flipH="1">
            <a:off x="8922346" y="934042"/>
            <a:ext cx="1339630" cy="204038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054184" y="349267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244087" y="2876451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90306" y="2829432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691592" y="1328346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787209" y="3036007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b</a:t>
            </a: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168349" y="1387779"/>
            <a:ext cx="415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a</a:t>
            </a:r>
            <a:endParaRPr lang="en-US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8240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4" grpId="0"/>
      <p:bldP spid="31" grpId="0"/>
      <p:bldP spid="22" grpId="0"/>
      <p:bldP spid="34" grpId="0"/>
      <p:bldP spid="35" grpId="0"/>
      <p:bldP spid="36" grpId="0"/>
      <p:bldP spid="38" grpId="0"/>
      <p:bldP spid="3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9901216">
            <a:off x="195942" y="2405295"/>
            <a:ext cx="10515600" cy="11271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পরবর্তী</a:t>
            </a:r>
            <a:r>
              <a:rPr lang="en-US" sz="5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</a:t>
            </a:r>
            <a:r>
              <a:rPr lang="en-US" sz="5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দেখার</a:t>
            </a:r>
            <a:r>
              <a:rPr lang="en-US" sz="5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আমন্ত্রণ</a:t>
            </a:r>
            <a:r>
              <a:rPr lang="en-US" sz="5400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রইল</a:t>
            </a:r>
            <a:endParaRPr lang="en-US" sz="5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50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4772</TotalTime>
  <Words>137</Words>
  <Application>Microsoft Office PowerPoint</Application>
  <PresentationFormat>Widescreen</PresentationFormat>
  <Paragraphs>54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BrahmaputraMJ</vt:lpstr>
      <vt:lpstr>Calibri</vt:lpstr>
      <vt:lpstr>Calibri Light</vt:lpstr>
      <vt:lpstr>Cambria Math</vt:lpstr>
      <vt:lpstr>Nirmala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ICT_LAB</dc:creator>
  <cp:lastModifiedBy>ICT_LAB</cp:lastModifiedBy>
  <cp:revision>524</cp:revision>
  <dcterms:created xsi:type="dcterms:W3CDTF">2025-03-04T09:19:24Z</dcterms:created>
  <dcterms:modified xsi:type="dcterms:W3CDTF">2026-05-27T06:28:43Z</dcterms:modified>
</cp:coreProperties>
</file>