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9" r:id="rId4"/>
    <p:sldId id="266" r:id="rId5"/>
    <p:sldId id="267" r:id="rId6"/>
    <p:sldId id="256" r:id="rId7"/>
    <p:sldId id="259" r:id="rId8"/>
    <p:sldId id="258" r:id="rId9"/>
    <p:sldId id="257" r:id="rId10"/>
    <p:sldId id="260" r:id="rId11"/>
    <p:sldId id="268" r:id="rId12"/>
    <p:sldId id="261" r:id="rId13"/>
    <p:sldId id="262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75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4800"/>
            <a:ext cx="9144000" cy="1446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amera 3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0"/>
            <a:ext cx="914400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lum bright="90000" contrast="-90000"/>
          </a:blip>
          <a:srcRect l="3125" r="30746"/>
          <a:stretch>
            <a:fillRect/>
          </a:stretch>
        </p:blipFill>
        <p:spPr bwMode="auto">
          <a:xfrm rot="5400000">
            <a:off x="1143000" y="-609601"/>
            <a:ext cx="6858000" cy="807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0" y="228600"/>
            <a:ext cx="91440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7200" y="1676400"/>
            <a:ext cx="8077200" cy="2057400"/>
            <a:chOff x="457200" y="3962400"/>
            <a:chExt cx="8077200" cy="2057400"/>
          </a:xfrm>
        </p:grpSpPr>
        <p:sp>
          <p:nvSpPr>
            <p:cNvPr id="4" name="Horizontal Scroll 3"/>
            <p:cNvSpPr/>
            <p:nvPr/>
          </p:nvSpPr>
          <p:spPr>
            <a:xfrm>
              <a:off x="457200" y="3962400"/>
              <a:ext cx="8077200" cy="2057400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914400" y="4343400"/>
              <a:ext cx="7315200" cy="132343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একটি সমকোণী ত্রিভুজ অঙ্কন করে এর প্রতি বাহুর উপর বর্গক্ষেত্র আঁক।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 noChangeArrowheads="1"/>
          </p:cNvPicPr>
          <p:nvPr/>
        </p:nvPicPr>
        <p:blipFill>
          <a:blip r:embed="rId2">
            <a:lum bright="90000" contrast="-90000"/>
          </a:blip>
          <a:srcRect l="3125" r="30746"/>
          <a:stretch>
            <a:fillRect/>
          </a:stretch>
        </p:blipFill>
        <p:spPr bwMode="auto">
          <a:xfrm rot="5400000">
            <a:off x="1143000" y="-609601"/>
            <a:ext cx="6858000" cy="807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0" y="152400"/>
            <a:ext cx="914400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একটি সমকোণী ত্রিভুজের অতিভুজ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25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মিটার এবং অপর বাহু দ্বয়ের অনুপাত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4:3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হলে। বাহু দুটির দৈর্ঘ্য নির্ণয় 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19200"/>
            <a:ext cx="40991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দেওয়া আছে, অতিভুজ =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25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মিটার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28600" y="2514600"/>
            <a:ext cx="3611886" cy="3970318"/>
            <a:chOff x="228600" y="2514600"/>
            <a:chExt cx="3611886" cy="3970318"/>
          </a:xfrm>
        </p:grpSpPr>
        <p:grpSp>
          <p:nvGrpSpPr>
            <p:cNvPr id="27" name="Group 26"/>
            <p:cNvGrpSpPr/>
            <p:nvPr/>
          </p:nvGrpSpPr>
          <p:grpSpPr>
            <a:xfrm>
              <a:off x="228600" y="2514600"/>
              <a:ext cx="3611886" cy="3970318"/>
              <a:chOff x="228600" y="2514600"/>
              <a:chExt cx="3611886" cy="3970318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228600" y="2514600"/>
                <a:ext cx="3611886" cy="3970318"/>
                <a:chOff x="228600" y="2514600"/>
                <a:chExt cx="3611886" cy="3970318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228600" y="2514600"/>
                  <a:ext cx="3611886" cy="39703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bn-BD" sz="2800" dirty="0" smtClean="0">
                      <a:solidFill>
                        <a:srgbClr val="FF0000"/>
                      </a:solidFill>
                      <a:latin typeface="NikoshBAN" pitchFamily="2" charset="0"/>
                      <a:cs typeface="NikoshBAN" pitchFamily="2" charset="0"/>
                    </a:rPr>
                    <a:t>পিথাগরাসের উপপাদ্য অনুযায়ী ,</a:t>
                  </a:r>
                </a:p>
                <a:p>
                  <a:r>
                    <a:rPr lang="bn-BD" sz="2800" dirty="0" smtClean="0">
                      <a:latin typeface="NikoshBAN" pitchFamily="2" charset="0"/>
                      <a:cs typeface="NikoshBAN" pitchFamily="2" charset="0"/>
                    </a:rPr>
                    <a:t>    বাহু</a:t>
                  </a:r>
                  <a:r>
                    <a:rPr lang="bn-BD" sz="2800" baseline="30000" dirty="0" smtClean="0">
                      <a:latin typeface="NikoshBAN" pitchFamily="2" charset="0"/>
                      <a:cs typeface="NikoshBAN" pitchFamily="2" charset="0"/>
                    </a:rPr>
                    <a:t>২</a:t>
                  </a:r>
                  <a:r>
                    <a:rPr lang="bn-BD" sz="2800" dirty="0" smtClean="0">
                      <a:latin typeface="NikoshBAN" pitchFamily="2" charset="0"/>
                      <a:cs typeface="NikoshBAN" pitchFamily="2" charset="0"/>
                    </a:rPr>
                    <a:t> + বাহু</a:t>
                  </a:r>
                  <a:r>
                    <a:rPr lang="bn-BD" sz="2800" baseline="30000" dirty="0" smtClean="0">
                      <a:latin typeface="NikoshBAN" pitchFamily="2" charset="0"/>
                      <a:cs typeface="NikoshBAN" pitchFamily="2" charset="0"/>
                    </a:rPr>
                    <a:t>২</a:t>
                  </a:r>
                  <a:r>
                    <a:rPr lang="bn-BD" sz="2800" dirty="0" smtClean="0">
                      <a:latin typeface="NikoshBAN" pitchFamily="2" charset="0"/>
                      <a:cs typeface="NikoshBAN" pitchFamily="2" charset="0"/>
                    </a:rPr>
                    <a:t> = অতিভুজ</a:t>
                  </a:r>
                  <a:r>
                    <a:rPr lang="bn-BD" sz="2800" baseline="30000" dirty="0" smtClean="0">
                      <a:latin typeface="NikoshBAN" pitchFamily="2" charset="0"/>
                      <a:cs typeface="NikoshBAN" pitchFamily="2" charset="0"/>
                    </a:rPr>
                    <a:t>২</a:t>
                  </a:r>
                </a:p>
                <a:p>
                  <a:r>
                    <a:rPr lang="bn-BD" sz="2800" dirty="0" smtClean="0">
                      <a:latin typeface="NikoshBAN" pitchFamily="2" charset="0"/>
                      <a:cs typeface="NikoshBAN" pitchFamily="2" charset="0"/>
                    </a:rPr>
                    <a:t>বা, (</a:t>
                  </a:r>
                  <a:r>
                    <a:rPr lang="en-US" sz="2800" dirty="0" smtClean="0">
                      <a:latin typeface="Times New Roman" pitchFamily="18" charset="0"/>
                      <a:cs typeface="Times New Roman" pitchFamily="18" charset="0"/>
                    </a:rPr>
                    <a:t>4x</a:t>
                  </a:r>
                  <a:r>
                    <a:rPr lang="bn-BD" sz="2800" dirty="0" smtClean="0">
                      <a:latin typeface="Times New Roman" pitchFamily="18" charset="0"/>
                      <a:cs typeface="Times New Roman" pitchFamily="18" charset="0"/>
                    </a:rPr>
                    <a:t>)</a:t>
                  </a:r>
                  <a:r>
                    <a:rPr lang="en-US" sz="2800" baseline="30000" dirty="0" smtClean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en-US" sz="2800" dirty="0" smtClean="0">
                      <a:latin typeface="Times New Roman" pitchFamily="18" charset="0"/>
                      <a:cs typeface="Times New Roman" pitchFamily="18" charset="0"/>
                    </a:rPr>
                    <a:t>+(3x)</a:t>
                  </a:r>
                  <a:r>
                    <a:rPr lang="en-US" sz="2800" baseline="30000" dirty="0" smtClean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en-US" sz="2800" dirty="0" smtClean="0">
                      <a:latin typeface="Times New Roman" pitchFamily="18" charset="0"/>
                      <a:cs typeface="Times New Roman" pitchFamily="18" charset="0"/>
                    </a:rPr>
                    <a:t>=25</a:t>
                  </a:r>
                  <a:r>
                    <a:rPr lang="en-US" sz="2800" baseline="30000" dirty="0" smtClean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bn-BD" sz="28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en-US" sz="2800" dirty="0" smtClean="0">
                    <a:latin typeface="NikoshBAN" pitchFamily="2" charset="0"/>
                    <a:cs typeface="NikoshBAN" pitchFamily="2" charset="0"/>
                  </a:endParaRPr>
                </a:p>
                <a:p>
                  <a:r>
                    <a:rPr lang="bn-BD" sz="2800" dirty="0" smtClean="0">
                      <a:latin typeface="NikoshBAN" pitchFamily="2" charset="0"/>
                      <a:cs typeface="NikoshBAN" pitchFamily="2" charset="0"/>
                    </a:rPr>
                    <a:t>বা,</a:t>
                  </a:r>
                  <a:r>
                    <a:rPr lang="en-US" sz="2800" dirty="0" smtClean="0">
                      <a:latin typeface="Times New Roman" pitchFamily="18" charset="0"/>
                      <a:cs typeface="Times New Roman" pitchFamily="18" charset="0"/>
                    </a:rPr>
                    <a:t>16x</a:t>
                  </a:r>
                  <a:r>
                    <a:rPr lang="en-US" sz="2800" baseline="30000" dirty="0" smtClean="0">
                      <a:latin typeface="Times New Roman" pitchFamily="18" charset="0"/>
                      <a:cs typeface="Times New Roman" pitchFamily="18" charset="0"/>
                    </a:rPr>
                    <a:t>2 </a:t>
                  </a:r>
                  <a:r>
                    <a:rPr lang="en-US" sz="2800" dirty="0" smtClean="0">
                      <a:latin typeface="Times New Roman" pitchFamily="18" charset="0"/>
                      <a:cs typeface="Times New Roman" pitchFamily="18" charset="0"/>
                    </a:rPr>
                    <a:t> +9x</a:t>
                  </a:r>
                  <a:r>
                    <a:rPr lang="en-US" sz="2800" baseline="30000" dirty="0" smtClean="0">
                      <a:latin typeface="Times New Roman" pitchFamily="18" charset="0"/>
                      <a:cs typeface="Times New Roman" pitchFamily="18" charset="0"/>
                    </a:rPr>
                    <a:t>2 </a:t>
                  </a:r>
                  <a:r>
                    <a:rPr lang="en-US" sz="2800" dirty="0" smtClean="0">
                      <a:latin typeface="Times New Roman" pitchFamily="18" charset="0"/>
                      <a:cs typeface="Times New Roman" pitchFamily="18" charset="0"/>
                    </a:rPr>
                    <a:t> = 625</a:t>
                  </a:r>
                </a:p>
                <a:p>
                  <a:r>
                    <a:rPr lang="bn-BD" sz="2800" dirty="0" smtClean="0">
                      <a:latin typeface="NikoshBAN" pitchFamily="2" charset="0"/>
                      <a:cs typeface="NikoshBAN" pitchFamily="2" charset="0"/>
                    </a:rPr>
                    <a:t>বা, </a:t>
                  </a:r>
                  <a:r>
                    <a:rPr lang="en-US" sz="2800" dirty="0" smtClean="0">
                      <a:latin typeface="Times New Roman" pitchFamily="18" charset="0"/>
                      <a:cs typeface="Times New Roman" pitchFamily="18" charset="0"/>
                    </a:rPr>
                    <a:t>25x</a:t>
                  </a:r>
                  <a:r>
                    <a:rPr lang="en-US" sz="2800" baseline="30000" dirty="0" smtClean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bn-BD" sz="28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2800" dirty="0" smtClean="0">
                      <a:latin typeface="Times New Roman" pitchFamily="18" charset="0"/>
                      <a:cs typeface="Times New Roman" pitchFamily="18" charset="0"/>
                    </a:rPr>
                    <a:t>= 625 </a:t>
                  </a:r>
                </a:p>
                <a:p>
                  <a:r>
                    <a:rPr lang="bn-BD" sz="2800" dirty="0" smtClean="0">
                      <a:latin typeface="NikoshBAN" pitchFamily="2" charset="0"/>
                      <a:cs typeface="NikoshBAN" pitchFamily="2" charset="0"/>
                    </a:rPr>
                    <a:t>বা, </a:t>
                  </a:r>
                  <a:r>
                    <a:rPr lang="en-US" sz="2800" dirty="0" smtClean="0">
                      <a:latin typeface="Times New Roman" pitchFamily="18" charset="0"/>
                      <a:cs typeface="Times New Roman" pitchFamily="18" charset="0"/>
                    </a:rPr>
                    <a:t>x</a:t>
                  </a:r>
                  <a:r>
                    <a:rPr lang="en-US" sz="2800" baseline="30000" dirty="0" smtClean="0">
                      <a:latin typeface="Times New Roman" pitchFamily="18" charset="0"/>
                      <a:cs typeface="Times New Roman" pitchFamily="18" charset="0"/>
                    </a:rPr>
                    <a:t>2 </a:t>
                  </a:r>
                  <a:r>
                    <a:rPr lang="en-US" sz="2800" dirty="0" smtClean="0">
                      <a:latin typeface="Times New Roman" pitchFamily="18" charset="0"/>
                      <a:cs typeface="Times New Roman" pitchFamily="18" charset="0"/>
                    </a:rPr>
                    <a:t> =</a:t>
                  </a:r>
                </a:p>
                <a:p>
                  <a:r>
                    <a:rPr lang="bn-BD" sz="2800" dirty="0" smtClean="0">
                      <a:latin typeface="NikoshBAN" pitchFamily="2" charset="0"/>
                      <a:cs typeface="NikoshBAN" pitchFamily="2" charset="0"/>
                    </a:rPr>
                    <a:t>বা,</a:t>
                  </a:r>
                  <a:r>
                    <a:rPr lang="en-US" sz="2800" dirty="0" smtClean="0">
                      <a:latin typeface="NikoshBAN" pitchFamily="2" charset="0"/>
                      <a:cs typeface="NikoshBAN" pitchFamily="2" charset="0"/>
                    </a:rPr>
                    <a:t> x</a:t>
                  </a:r>
                  <a:r>
                    <a:rPr lang="en-US" sz="2800" baseline="30000" dirty="0" smtClean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en-US" sz="2800" dirty="0" smtClean="0">
                      <a:latin typeface="NikoshBAN" pitchFamily="2" charset="0"/>
                      <a:cs typeface="NikoshBAN" pitchFamily="2" charset="0"/>
                    </a:rPr>
                    <a:t>= </a:t>
                  </a:r>
                  <a:r>
                    <a:rPr lang="en-US" sz="2800" dirty="0" smtClean="0">
                      <a:latin typeface="Times New Roman" pitchFamily="18" charset="0"/>
                      <a:cs typeface="Times New Roman" pitchFamily="18" charset="0"/>
                    </a:rPr>
                    <a:t>25</a:t>
                  </a:r>
                  <a:endParaRPr lang="en-US" sz="2800" dirty="0" smtClean="0">
                    <a:latin typeface="NikoshBAN" pitchFamily="2" charset="0"/>
                    <a:cs typeface="NikoshBAN" pitchFamily="2" charset="0"/>
                  </a:endParaRPr>
                </a:p>
                <a:p>
                  <a:r>
                    <a:rPr lang="en-US" sz="28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bn-BD" sz="2800" dirty="0" smtClean="0">
                      <a:latin typeface="NikoshBAN" pitchFamily="2" charset="0"/>
                      <a:cs typeface="NikoshBAN" pitchFamily="2" charset="0"/>
                    </a:rPr>
                    <a:t>বা,</a:t>
                  </a:r>
                  <a:r>
                    <a:rPr lang="en-US" sz="2800" dirty="0" smtClean="0">
                      <a:latin typeface="NikoshBAN" pitchFamily="2" charset="0"/>
                      <a:cs typeface="NikoshBAN" pitchFamily="2" charset="0"/>
                    </a:rPr>
                    <a:t>  </a:t>
                  </a:r>
                  <a:r>
                    <a:rPr lang="en-US" sz="2800" dirty="0" smtClean="0">
                      <a:latin typeface="Times New Roman" pitchFamily="18" charset="0"/>
                      <a:cs typeface="Times New Roman" pitchFamily="18" charset="0"/>
                    </a:rPr>
                    <a:t>x  =√25</a:t>
                  </a:r>
                </a:p>
                <a:p>
                  <a:r>
                    <a:rPr lang="en-US" sz="2800" dirty="0" smtClean="0">
                      <a:latin typeface="NikoshBAN" pitchFamily="2" charset="0"/>
                      <a:cs typeface="NikoshBAN" pitchFamily="2" charset="0"/>
                    </a:rPr>
                    <a:t>      x=</a:t>
                  </a:r>
                  <a:r>
                    <a:rPr lang="en-US" sz="2800" dirty="0" smtClean="0">
                      <a:latin typeface="Times New Roman" pitchFamily="18" charset="0"/>
                      <a:cs typeface="Times New Roman" pitchFamily="18" charset="0"/>
                    </a:rPr>
                    <a:t>5</a:t>
                  </a:r>
                  <a:endParaRPr lang="en-US" sz="28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pic>
              <p:nvPicPr>
                <p:cNvPr id="15" name="Picture 2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381000" y="6096000"/>
                  <a:ext cx="314325" cy="2000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11" name="Group 10"/>
              <p:cNvGrpSpPr/>
              <p:nvPr/>
            </p:nvGrpSpPr>
            <p:grpSpPr>
              <a:xfrm>
                <a:off x="1371600" y="4465320"/>
                <a:ext cx="732893" cy="843150"/>
                <a:chOff x="1752600" y="5105400"/>
                <a:chExt cx="732893" cy="843150"/>
              </a:xfrm>
            </p:grpSpPr>
            <p:cxnSp>
              <p:nvCxnSpPr>
                <p:cNvPr id="7" name="Straight Connector 6"/>
                <p:cNvCxnSpPr/>
                <p:nvPr/>
              </p:nvCxnSpPr>
              <p:spPr>
                <a:xfrm>
                  <a:off x="1835725" y="5533900"/>
                  <a:ext cx="609600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" name="TextBox 9"/>
                <p:cNvSpPr txBox="1"/>
                <p:nvPr/>
              </p:nvSpPr>
              <p:spPr>
                <a:xfrm>
                  <a:off x="1828800" y="5425330"/>
                  <a:ext cx="55015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/>
                    <a:t>25</a:t>
                  </a:r>
                  <a:endParaRPr lang="en-US" sz="2800" dirty="0"/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1752600" y="5105400"/>
                  <a:ext cx="73289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/>
                    <a:t>625</a:t>
                  </a:r>
                  <a:endParaRPr lang="en-US" sz="2800" dirty="0"/>
                </a:p>
              </p:txBody>
            </p:sp>
          </p:grpSp>
        </p:grpSp>
        <p:cxnSp>
          <p:nvCxnSpPr>
            <p:cNvPr id="13" name="Straight Connector 12"/>
            <p:cNvCxnSpPr/>
            <p:nvPr/>
          </p:nvCxnSpPr>
          <p:spPr>
            <a:xfrm>
              <a:off x="1600200" y="5562600"/>
              <a:ext cx="685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3276600" y="4724400"/>
            <a:ext cx="3023585" cy="1815882"/>
            <a:chOff x="3276600" y="4724400"/>
            <a:chExt cx="3023585" cy="1815882"/>
          </a:xfrm>
        </p:grpSpPr>
        <p:sp>
          <p:nvSpPr>
            <p:cNvPr id="14" name="TextBox 13"/>
            <p:cNvSpPr txBox="1"/>
            <p:nvPr/>
          </p:nvSpPr>
          <p:spPr>
            <a:xfrm>
              <a:off x="3276600" y="4724400"/>
              <a:ext cx="3023585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   একটি বাহু</a:t>
              </a:r>
              <a:r>
                <a:rPr lang="en-US" sz="2800" dirty="0" smtClean="0"/>
                <a:t>=4x5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মিটার</a:t>
              </a:r>
              <a:endParaRPr lang="en-US" sz="2800" dirty="0" smtClean="0"/>
            </a:p>
            <a:p>
              <a:r>
                <a:rPr lang="bn-BD" sz="2800" dirty="0" smtClean="0"/>
                <a:t>	   </a:t>
              </a:r>
              <a:r>
                <a:rPr lang="en-US" sz="2800" dirty="0" smtClean="0"/>
                <a:t>=20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মিটার</a:t>
              </a:r>
              <a:endParaRPr lang="en-US" sz="2800" dirty="0" smtClean="0"/>
            </a:p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    অপর বাহু</a:t>
              </a:r>
              <a:r>
                <a:rPr lang="en-US" sz="2800" dirty="0" smtClean="0"/>
                <a:t>=3x5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মিটার</a:t>
              </a:r>
              <a:endParaRPr lang="en-US" sz="2800" dirty="0" smtClean="0"/>
            </a:p>
            <a:p>
              <a:r>
                <a:rPr lang="bn-BD" sz="2800" dirty="0" smtClean="0"/>
                <a:t>         </a:t>
              </a:r>
              <a:r>
                <a:rPr lang="en-US" sz="2800" dirty="0" smtClean="0"/>
                <a:t>=15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মিটার</a:t>
              </a:r>
              <a:endParaRPr lang="en-US" sz="2800" dirty="0" smtClean="0"/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19475" y="4905375"/>
              <a:ext cx="314325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95675" y="5743575"/>
              <a:ext cx="314325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9" name="Isosceles Triangle 18"/>
          <p:cNvSpPr/>
          <p:nvPr/>
        </p:nvSpPr>
        <p:spPr>
          <a:xfrm>
            <a:off x="5943600" y="1600200"/>
            <a:ext cx="2514600" cy="1905000"/>
          </a:xfrm>
          <a:prstGeom prst="triangle">
            <a:avLst>
              <a:gd name="adj" fmla="val 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 rot="2237034">
            <a:off x="6878677" y="2350737"/>
            <a:ext cx="95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25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মিটার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705600" y="3505200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4x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মিটার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 rot="5400000">
            <a:off x="5346567" y="2491334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3x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মিটার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57200" y="1600200"/>
            <a:ext cx="3772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মনেকরি, একটি বাহু=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4x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মিটার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95400" y="1981200"/>
            <a:ext cx="26420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অপর বাহু=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3x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মিটার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4114800" y="1143000"/>
            <a:ext cx="17572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বোর্ডের কাজ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9" grpId="0" animBg="1"/>
      <p:bldP spid="21" grpId="0"/>
      <p:bldP spid="22" grpId="0"/>
      <p:bldP spid="23" grpId="0"/>
      <p:bldP spid="24" grpId="0"/>
      <p:bldP spid="25" grpId="0"/>
      <p:bldP spid="29" grpId="0"/>
      <p:bldP spid="2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lum bright="90000" contrast="-90000"/>
          </a:blip>
          <a:srcRect l="3125" r="30746"/>
          <a:stretch>
            <a:fillRect/>
          </a:stretch>
        </p:blipFill>
        <p:spPr bwMode="auto">
          <a:xfrm rot="5400000">
            <a:off x="1143000" y="-609601"/>
            <a:ext cx="6858000" cy="807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0" y="228600"/>
            <a:ext cx="91440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1905000"/>
            <a:ext cx="9144000" cy="35394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/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১।পিথাগরাসের উপপাদ্য অনুযায়ী সমকোণী ত্রিভুজে  </a:t>
            </a:r>
          </a:p>
          <a:p>
            <a:pPr lvl="1"/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কয়টি বর্গ আঁকা যায়? </a:t>
            </a:r>
          </a:p>
          <a:p>
            <a:pPr lvl="1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২।পিথাগরাসের উপপাদ্যটি বল।</a:t>
            </a:r>
          </a:p>
          <a:p>
            <a:pPr lvl="1"/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৩।পিথাগরাসের সূত্রটি বল।</a:t>
            </a:r>
          </a:p>
          <a:p>
            <a:endParaRPr lang="bn-BD" sz="4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lum bright="90000" contrast="-90000"/>
          </a:blip>
          <a:srcRect l="3125" r="30746"/>
          <a:stretch>
            <a:fillRect/>
          </a:stretch>
        </p:blipFill>
        <p:spPr bwMode="auto">
          <a:xfrm rot="5400000">
            <a:off x="1143001" y="-609601"/>
            <a:ext cx="6858000" cy="807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0" y="228600"/>
            <a:ext cx="91440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04800" y="2209800"/>
            <a:ext cx="8534400" cy="4191000"/>
            <a:chOff x="762000" y="3124200"/>
            <a:chExt cx="8610600" cy="3657600"/>
          </a:xfrm>
        </p:grpSpPr>
        <p:sp>
          <p:nvSpPr>
            <p:cNvPr id="4" name="Flowchart: Punched Tape 3"/>
            <p:cNvSpPr/>
            <p:nvPr/>
          </p:nvSpPr>
          <p:spPr>
            <a:xfrm>
              <a:off x="762000" y="3124200"/>
              <a:ext cx="8610600" cy="3657600"/>
            </a:xfrm>
            <a:prstGeom prst="flowChartPunchedTap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838200" y="3922222"/>
              <a:ext cx="8470589" cy="2554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4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(ক) ত্রিভুজটি আঁক।</a:t>
              </a:r>
            </a:p>
            <a:p>
              <a:r>
                <a:rPr lang="bn-BD" sz="4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(খ)পিথাগরাসের উপপাদ্যটি লিখে প্রমাণ কর।</a:t>
              </a:r>
            </a:p>
            <a:p>
              <a:r>
                <a:rPr lang="bn-BD" sz="4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(গ) ত্রিভুজটির সমকোণ সংলগ্ন বাহুদ্বয় যথাক্রমে ১২ </a:t>
              </a:r>
            </a:p>
            <a:p>
              <a:r>
                <a:rPr lang="bn-BD" sz="4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মিটার ও ৫ মিটার হলে এর অতিভুজের পরিমান কত?</a:t>
              </a:r>
              <a:endParaRPr lang="en-US" sz="4000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2400" y="1219200"/>
            <a:ext cx="88392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ABC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একটি সমকোণী  ত্রিভুজ।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lum bright="90000" contrast="-90000"/>
          </a:blip>
          <a:srcRect l="3125" r="30746"/>
          <a:stretch>
            <a:fillRect/>
          </a:stretch>
        </p:blipFill>
        <p:spPr bwMode="auto">
          <a:xfrm rot="5400000">
            <a:off x="1143000" y="-609601"/>
            <a:ext cx="6858000" cy="807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0" y="5288340"/>
            <a:ext cx="883920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en-US" sz="9600" b="1" i="1" dirty="0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SutonnyMJ" pitchFamily="2" charset="0"/>
                <a:cs typeface="NikoshBAN" pitchFamily="2" charset="0"/>
              </a:rPr>
              <a:t>mevB‡K</a:t>
            </a:r>
            <a:r>
              <a:rPr lang="bn-BD" sz="9600" b="1" i="1" dirty="0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i="1" dirty="0"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amera 36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28600"/>
            <a:ext cx="6553199" cy="4914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lum bright="46000" contrast="-72000"/>
          </a:blip>
          <a:srcRect/>
          <a:stretch>
            <a:fillRect/>
          </a:stretch>
        </p:blipFill>
        <p:spPr bwMode="auto">
          <a:xfrm>
            <a:off x="0" y="2209800"/>
            <a:ext cx="9144000" cy="464819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BD" sz="9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9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38400"/>
            <a:ext cx="9144000" cy="4419600"/>
          </a:xfr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en-US" sz="43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219200"/>
            <a:ext cx="9144000" cy="113877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200" dirty="0" smtClean="0">
                <a:solidFill>
                  <a:srgbClr val="00B050"/>
                </a:solidFill>
                <a:latin typeface="SutonnyMJ" pitchFamily="2" charset="0"/>
              </a:rPr>
              <a:t>19 Zg AvB,wm,wU(Kw¤úDUvi) cÖwkÿb †Kvm©,wU,wU K‡jR,‡dYx|</a:t>
            </a:r>
            <a:endParaRPr lang="en-US" sz="6000" dirty="0" smtClean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en-US" sz="3600" b="1" dirty="0" smtClean="0">
                <a:solidFill>
                  <a:srgbClr val="00B050"/>
                </a:solidFill>
                <a:latin typeface="SutonnyMJ" pitchFamily="2" charset="0"/>
                <a:cs typeface="NikoshBAN" pitchFamily="2" charset="0"/>
              </a:rPr>
              <a:t>MÖæc-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(ID-05)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632391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0"/>
            <a:ext cx="4419600" cy="60722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57600" y="6096000"/>
            <a:ext cx="1755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পিথাগোরাস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lum bright="90000" contrast="-90000"/>
          </a:blip>
          <a:srcRect l="3125" r="30746"/>
          <a:stretch>
            <a:fillRect/>
          </a:stretch>
        </p:blipFill>
        <p:spPr bwMode="auto">
          <a:xfrm rot="5400000">
            <a:off x="1143000" y="-609601"/>
            <a:ext cx="6858000" cy="807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7812" t="10417" r="4688" b="2083"/>
          <a:stretch>
            <a:fillRect/>
          </a:stretch>
        </p:blipFill>
        <p:spPr bwMode="auto">
          <a:xfrm rot="5400000">
            <a:off x="-571500" y="723900"/>
            <a:ext cx="6629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181600" y="124361"/>
            <a:ext cx="396240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নবম অধ্যায়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পিথাগোরাসের উপপাদ্য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1226453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9680" y="1524000"/>
            <a:ext cx="40386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2">
            <a:lum bright="90000" contrast="-90000"/>
          </a:blip>
          <a:srcRect l="3125" r="30746"/>
          <a:stretch>
            <a:fillRect/>
          </a:stretch>
        </p:blipFill>
        <p:spPr bwMode="auto">
          <a:xfrm rot="5400000">
            <a:off x="1143000" y="-609601"/>
            <a:ext cx="6858000" cy="807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447800"/>
            <a:ext cx="9144000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4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পিথাগোরাসের উপপাদ্য যাচাই ও প্রমাণ করতে পারবে।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0" y="4343400"/>
            <a:ext cx="6477000" cy="1569660"/>
            <a:chOff x="0" y="4343400"/>
            <a:chExt cx="6477000" cy="1569660"/>
          </a:xfrm>
        </p:grpSpPr>
        <p:sp>
          <p:nvSpPr>
            <p:cNvPr id="11" name="TextBox 10"/>
            <p:cNvSpPr txBox="1"/>
            <p:nvPr/>
          </p:nvSpPr>
          <p:spPr>
            <a:xfrm>
              <a:off x="0" y="4343400"/>
              <a:ext cx="6477000" cy="156966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সমকোণী ত্রিভুজঃ মনেকরি, 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ABC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একটি সমকোণী ত্রিভুজের অতিভুজ 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c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এবং অন্য দুই বাহু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a, b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    ABC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এক সমকোণ। </a:t>
              </a:r>
              <a:endParaRPr lang="en-US" sz="3200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914400" y="5486400"/>
              <a:ext cx="228600" cy="230188"/>
              <a:chOff x="3276600" y="3962400"/>
              <a:chExt cx="228600" cy="230188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3276600" y="4191000"/>
                <a:ext cx="228600" cy="1588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3238500" y="4000500"/>
                <a:ext cx="228600" cy="15240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</p:grpSp>
      </p:grpSp>
      <p:grpSp>
        <p:nvGrpSpPr>
          <p:cNvPr id="19" name="Group 18"/>
          <p:cNvGrpSpPr/>
          <p:nvPr/>
        </p:nvGrpSpPr>
        <p:grpSpPr>
          <a:xfrm>
            <a:off x="6477000" y="4139625"/>
            <a:ext cx="2667000" cy="2642175"/>
            <a:chOff x="7315200" y="4215825"/>
            <a:chExt cx="1828800" cy="2464950"/>
          </a:xfrm>
        </p:grpSpPr>
        <p:grpSp>
          <p:nvGrpSpPr>
            <p:cNvPr id="6" name="Group 5"/>
            <p:cNvGrpSpPr/>
            <p:nvPr/>
          </p:nvGrpSpPr>
          <p:grpSpPr>
            <a:xfrm>
              <a:off x="7315200" y="4648200"/>
              <a:ext cx="1447800" cy="1981200"/>
              <a:chOff x="6553200" y="3657600"/>
              <a:chExt cx="1905000" cy="2565975"/>
            </a:xfrm>
          </p:grpSpPr>
          <p:sp>
            <p:nvSpPr>
              <p:cNvPr id="7" name="Right Triangle 6"/>
              <p:cNvSpPr/>
              <p:nvPr/>
            </p:nvSpPr>
            <p:spPr>
              <a:xfrm>
                <a:off x="6934200" y="3657600"/>
                <a:ext cx="1524000" cy="2133600"/>
              </a:xfrm>
              <a:prstGeom prst="rtTriangl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6553200" y="4572000"/>
                <a:ext cx="38985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endParaRPr lang="en-US" sz="3200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391400" y="5638800"/>
                <a:ext cx="46839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en-US" sz="3200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772400" y="4419600"/>
                <a:ext cx="483432" cy="7573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i="1" dirty="0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  <a:endParaRPr lang="en-US" sz="3200" i="1" dirty="0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7391400" y="4215825"/>
              <a:ext cx="4219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A</a:t>
              </a:r>
              <a:endParaRPr lang="en-US" sz="32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315200" y="6096000"/>
              <a:ext cx="40748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B</a:t>
              </a:r>
              <a:endParaRPr lang="en-US" sz="3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739722" y="5943600"/>
              <a:ext cx="4042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C</a:t>
              </a:r>
              <a:endParaRPr lang="en-US" sz="32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543800" y="5943600"/>
              <a:ext cx="5629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৯০</a:t>
              </a:r>
              <a:r>
                <a:rPr lang="bn-BD" sz="2400" baseline="30000" dirty="0" smtClean="0">
                  <a:latin typeface="NikoshBAN" pitchFamily="2" charset="0"/>
                  <a:cs typeface="NikoshBAN" pitchFamily="2" charset="0"/>
                </a:rPr>
                <a:t>০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0" y="2133600"/>
            <a:ext cx="914400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পিথাগোরাসের উপপাদ্য প্রয়োগ করে সমস্যা সমাধান                   </a:t>
            </a:r>
          </a:p>
          <a:p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করতে পারবে।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2">
            <a:lum bright="90000" contrast="-90000"/>
          </a:blip>
          <a:srcRect l="3125" r="30746"/>
          <a:stretch>
            <a:fillRect/>
          </a:stretch>
        </p:blipFill>
        <p:spPr bwMode="auto">
          <a:xfrm rot="5400000">
            <a:off x="1143000" y="-609601"/>
            <a:ext cx="6858000" cy="807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3581400"/>
            <a:ext cx="91440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a+b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বর্গের সূত্র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(a+b)</a:t>
            </a:r>
            <a:r>
              <a:rPr lang="en-US" sz="4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=a</a:t>
            </a:r>
            <a:r>
              <a:rPr lang="en-US" sz="4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+2ab+b</a:t>
            </a:r>
            <a:r>
              <a:rPr lang="en-US" sz="4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28600"/>
            <a:ext cx="91440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বর্গ ও ত্রিভুজ ক্ষেত্রের সূত্রের সাহায্যে পিথাগরাসের উপপাদ্যের প্রমাণ।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0" y="1066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62200" y="990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" y="1295400"/>
            <a:ext cx="9143999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বর্গক্ষেত্রের ক্ষেত্রফল= বাহু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×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বাহ = বাহু</a:t>
            </a:r>
            <a:r>
              <a:rPr lang="en-US" sz="4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bn-BD" sz="44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বর্গ</a:t>
            </a:r>
            <a:r>
              <a:rPr lang="bn-BD" sz="4400" baseline="30000" dirty="0" smtClean="0">
                <a:latin typeface="Times New Roman" pitchFamily="18" charset="0"/>
                <a:cs typeface="NikoshBAN" pitchFamily="2" charset="0"/>
              </a:rPr>
              <a:t> </a:t>
            </a:r>
            <a:r>
              <a:rPr lang="bn-BD" sz="4400" dirty="0" smtClean="0">
                <a:latin typeface="Times New Roman" pitchFamily="18" charset="0"/>
                <a:cs typeface="NikoshBAN" pitchFamily="2" charset="0"/>
              </a:rPr>
              <a:t> একক</a:t>
            </a:r>
            <a:r>
              <a:rPr lang="bn-BD" sz="4400" baseline="300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" y="2514600"/>
            <a:ext cx="9143999" cy="918865"/>
            <a:chOff x="3810000" y="914400"/>
            <a:chExt cx="8065104" cy="918865"/>
          </a:xfrm>
        </p:grpSpPr>
        <p:sp>
          <p:nvSpPr>
            <p:cNvPr id="9" name="TextBox 8"/>
            <p:cNvSpPr txBox="1"/>
            <p:nvPr/>
          </p:nvSpPr>
          <p:spPr>
            <a:xfrm>
              <a:off x="3810000" y="914400"/>
              <a:ext cx="8065104" cy="83099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bn-BD" sz="4800" dirty="0" smtClean="0">
                  <a:latin typeface="NikoshBAN" pitchFamily="2" charset="0"/>
                  <a:cs typeface="NikoshBAN" pitchFamily="2" charset="0"/>
                </a:rPr>
                <a:t>ত্রিভুজের ক্ষেত্রফল=  </a:t>
              </a:r>
              <a:r>
                <a:rPr lang="en-US" sz="4800" dirty="0" smtClean="0">
                  <a:latin typeface="NikoshBAN" pitchFamily="2" charset="0"/>
                  <a:cs typeface="NikoshBAN" pitchFamily="2" charset="0"/>
                </a:rPr>
                <a:t>×</a:t>
              </a:r>
              <a:r>
                <a:rPr lang="bn-BD" sz="4800" dirty="0" smtClean="0">
                  <a:latin typeface="NikoshBAN" pitchFamily="2" charset="0"/>
                  <a:cs typeface="NikoshBAN" pitchFamily="2" charset="0"/>
                </a:rPr>
                <a:t>ভূমি</a:t>
              </a:r>
              <a:r>
                <a:rPr lang="en-US" sz="4800" dirty="0" smtClean="0">
                  <a:latin typeface="NikoshBAN" pitchFamily="2" charset="0"/>
                  <a:cs typeface="NikoshBAN" pitchFamily="2" charset="0"/>
                </a:rPr>
                <a:t> ×</a:t>
              </a:r>
              <a:r>
                <a:rPr lang="bn-BD" sz="4800" dirty="0" smtClean="0">
                  <a:latin typeface="NikoshBAN" pitchFamily="2" charset="0"/>
                  <a:cs typeface="NikoshBAN" pitchFamily="2" charset="0"/>
                </a:rPr>
                <a:t> উচ্চতা</a:t>
              </a:r>
              <a:r>
                <a:rPr lang="bn-BD" sz="4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bn-BD" sz="4800" dirty="0" smtClean="0">
                  <a:latin typeface="NikoshBAN" pitchFamily="2" charset="0"/>
                  <a:cs typeface="NikoshBAN" pitchFamily="2" charset="0"/>
                </a:rPr>
                <a:t>বর্গ</a:t>
              </a:r>
              <a:r>
                <a:rPr lang="bn-BD" sz="4800" baseline="30000" dirty="0" smtClean="0">
                  <a:latin typeface="Times New Roman" pitchFamily="18" charset="0"/>
                  <a:cs typeface="NikoshBAN" pitchFamily="2" charset="0"/>
                </a:rPr>
                <a:t> </a:t>
              </a:r>
              <a:r>
                <a:rPr lang="bn-BD" sz="4800" dirty="0" smtClean="0">
                  <a:latin typeface="Times New Roman" pitchFamily="18" charset="0"/>
                  <a:cs typeface="NikoshBAN" pitchFamily="2" charset="0"/>
                </a:rPr>
                <a:t> একক</a:t>
              </a:r>
              <a:r>
                <a:rPr lang="bn-BD" sz="4800" baseline="30000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endParaRPr lang="en-US" sz="4800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7058297" y="986135"/>
              <a:ext cx="381000" cy="847130"/>
              <a:chOff x="7058297" y="986135"/>
              <a:chExt cx="381000" cy="847130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7058297" y="1370012"/>
                <a:ext cx="380999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7100743" y="986135"/>
                <a:ext cx="338554" cy="4616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100743" y="1371600"/>
                <a:ext cx="338553" cy="4616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0" y="4953000"/>
            <a:ext cx="9144000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পিথাগরাসের উপপাদ্যঃ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একটি সমকোণী ত্রিভুজের অতিভুজের উপর অঙ্কিত বর্গক্ষেত্র অপর দুই বাহুর উপর অঙ্কিত বর্গক্ষেত্রদ্বয়ের সমষ্টির সমান। অর্থাৎ, অতিভুজ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= বাহু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bn-BD" sz="32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32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বাহু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bn-BD" sz="32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lum bright="90000" contrast="-90000"/>
          </a:blip>
          <a:srcRect l="3125" r="30746"/>
          <a:stretch>
            <a:fillRect/>
          </a:stretch>
        </p:blipFill>
        <p:spPr bwMode="auto">
          <a:xfrm rot="5400000">
            <a:off x="1143000" y="-609601"/>
            <a:ext cx="6858000" cy="807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0" y="228600"/>
            <a:ext cx="91440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1905000"/>
            <a:ext cx="645561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১।সমকোণী ত্রিভুজ কাকে বল।</a:t>
            </a:r>
          </a:p>
          <a:p>
            <a:r>
              <a:rPr lang="bn-BD" sz="4800" dirty="0" smtClean="0">
                <a:solidFill>
                  <a:srgbClr val="FF66CC"/>
                </a:solidFill>
                <a:latin typeface="NikoshBAN" pitchFamily="2" charset="0"/>
                <a:cs typeface="NikoshBAN" pitchFamily="2" charset="0"/>
              </a:rPr>
              <a:t>২।ত্রিভুজের ক্ষেত্রফলের সূত্রটি বল।</a:t>
            </a:r>
          </a:p>
          <a:p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a+b </a:t>
            </a:r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বর্গের সূত্রটি বল।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৪।বর্গক্ষেত্রের ক্ষেত্রফল=কত?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9"/>
          <p:cNvPicPr>
            <a:picLocks noChangeAspect="1" noChangeArrowheads="1"/>
          </p:cNvPicPr>
          <p:nvPr/>
        </p:nvPicPr>
        <p:blipFill>
          <a:blip r:embed="rId2">
            <a:lum bright="90000" contrast="-90000"/>
          </a:blip>
          <a:srcRect l="3125" r="30746"/>
          <a:stretch>
            <a:fillRect/>
          </a:stretch>
        </p:blipFill>
        <p:spPr bwMode="auto">
          <a:xfrm rot="5400000">
            <a:off x="1143000" y="-609601"/>
            <a:ext cx="6858000" cy="807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পিথাগরাসের উপপাদ্যঃ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একটি সমকোণী ত্রিভুজের অতিভুজের উপর অঙ্কিত বর্গক্ষেত্র অপর দুই বাহুর উপর অঙ্কিত বর্গক্ষেত্রদ্বয়ের সমষ্টির সমান।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805268" y="2252004"/>
            <a:ext cx="1447800" cy="1981200"/>
            <a:chOff x="6553200" y="3657600"/>
            <a:chExt cx="1905000" cy="2565975"/>
          </a:xfrm>
        </p:grpSpPr>
        <p:sp>
          <p:nvSpPr>
            <p:cNvPr id="4" name="Right Triangle 3"/>
            <p:cNvSpPr/>
            <p:nvPr/>
          </p:nvSpPr>
          <p:spPr>
            <a:xfrm>
              <a:off x="6934200" y="3657600"/>
              <a:ext cx="1524000" cy="2133600"/>
            </a:xfrm>
            <a:prstGeom prst="rtTriangle">
              <a:avLst/>
            </a:prstGeom>
            <a:noFill/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553200" y="4572000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32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91400" y="5638800"/>
              <a:ext cx="4683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32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772400" y="4419600"/>
              <a:ext cx="483432" cy="7573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i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3200" i="1" dirty="0"/>
            </a:p>
          </p:txBody>
        </p:sp>
      </p:grpSp>
      <p:cxnSp>
        <p:nvCxnSpPr>
          <p:cNvPr id="9" name="Straight Connector 8"/>
          <p:cNvCxnSpPr>
            <a:stCxn id="4" idx="0"/>
            <a:endCxn id="4" idx="4"/>
          </p:cNvCxnSpPr>
          <p:nvPr/>
        </p:nvCxnSpPr>
        <p:spPr>
          <a:xfrm rot="16200000" flipH="1">
            <a:off x="5850267" y="2496564"/>
            <a:ext cx="1647361" cy="11582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4" idx="2"/>
            <a:endCxn id="4" idx="4"/>
          </p:cNvCxnSpPr>
          <p:nvPr/>
        </p:nvCxnSpPr>
        <p:spPr>
          <a:xfrm rot="16200000" flipH="1">
            <a:off x="6674326" y="3320245"/>
            <a:ext cx="1588" cy="11582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4" idx="0"/>
            <a:endCxn id="4" idx="2"/>
          </p:cNvCxnSpPr>
          <p:nvPr/>
        </p:nvCxnSpPr>
        <p:spPr>
          <a:xfrm rot="16200000" flipH="1">
            <a:off x="5271147" y="3075684"/>
            <a:ext cx="1647361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6096000" y="1058592"/>
            <a:ext cx="2835813" cy="2832564"/>
            <a:chOff x="0" y="4025436"/>
            <a:chExt cx="2835813" cy="2832564"/>
          </a:xfrm>
        </p:grpSpPr>
        <p:grpSp>
          <p:nvGrpSpPr>
            <p:cNvPr id="26" name="Group 25"/>
            <p:cNvGrpSpPr/>
            <p:nvPr/>
          </p:nvGrpSpPr>
          <p:grpSpPr>
            <a:xfrm>
              <a:off x="0" y="4025436"/>
              <a:ext cx="2835813" cy="2832564"/>
              <a:chOff x="6094828" y="1066800"/>
              <a:chExt cx="2835813" cy="2832564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5850267" y="2496564"/>
                <a:ext cx="1647361" cy="115824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>
                <a:off x="7258928" y="2709204"/>
                <a:ext cx="1647361" cy="115824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6124136" y="1099624"/>
                <a:ext cx="1647361" cy="115824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5400000" flipH="1">
                <a:off x="7527840" y="1311361"/>
                <a:ext cx="1647361" cy="115824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TextBox 42"/>
            <p:cNvSpPr txBox="1"/>
            <p:nvPr/>
          </p:nvSpPr>
          <p:spPr>
            <a:xfrm>
              <a:off x="838200" y="4648200"/>
              <a:ext cx="1723549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9600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9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9600" dirty="0" smtClean="0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2971800" y="4800600"/>
            <a:ext cx="7986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/>
              <a:t>=</a:t>
            </a:r>
            <a:endParaRPr lang="en-US" sz="9600" dirty="0"/>
          </a:p>
        </p:txBody>
      </p:sp>
      <p:grpSp>
        <p:nvGrpSpPr>
          <p:cNvPr id="69" name="Group 68"/>
          <p:cNvGrpSpPr/>
          <p:nvPr/>
        </p:nvGrpSpPr>
        <p:grpSpPr>
          <a:xfrm>
            <a:off x="4419600" y="2243796"/>
            <a:ext cx="1897728" cy="1660636"/>
            <a:chOff x="4114800" y="4953000"/>
            <a:chExt cx="1897728" cy="1660636"/>
          </a:xfrm>
        </p:grpSpPr>
        <p:grpSp>
          <p:nvGrpSpPr>
            <p:cNvPr id="32" name="Group 31"/>
            <p:cNvGrpSpPr/>
            <p:nvPr/>
          </p:nvGrpSpPr>
          <p:grpSpPr>
            <a:xfrm>
              <a:off x="4114800" y="4953000"/>
              <a:ext cx="1676021" cy="1660636"/>
              <a:chOff x="4419601" y="2252797"/>
              <a:chExt cx="1676021" cy="1660636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5271147" y="3075684"/>
                <a:ext cx="1647361" cy="15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H="1">
                <a:off x="4433668" y="2286000"/>
                <a:ext cx="1647361" cy="15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H="1">
                <a:off x="4433668" y="3886200"/>
                <a:ext cx="1647361" cy="15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16200000" flipH="1">
                <a:off x="3596714" y="3088959"/>
                <a:ext cx="1647361" cy="15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TextBox 45"/>
            <p:cNvSpPr txBox="1"/>
            <p:nvPr/>
          </p:nvSpPr>
          <p:spPr>
            <a:xfrm>
              <a:off x="4494164" y="4953000"/>
              <a:ext cx="1518364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9600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9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9600" dirty="0" smtClean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6090140" y="3691596"/>
            <a:ext cx="1524000" cy="1569660"/>
            <a:chOff x="6705600" y="5059740"/>
            <a:chExt cx="1524000" cy="1569660"/>
          </a:xfrm>
        </p:grpSpPr>
        <p:grpSp>
          <p:nvGrpSpPr>
            <p:cNvPr id="38" name="Group 37"/>
            <p:cNvGrpSpPr/>
            <p:nvPr/>
          </p:nvGrpSpPr>
          <p:grpSpPr>
            <a:xfrm>
              <a:off x="6705600" y="5257800"/>
              <a:ext cx="1158618" cy="1158240"/>
              <a:chOff x="6095622" y="3886200"/>
              <a:chExt cx="1158618" cy="1158240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rot="16200000" flipH="1">
                <a:off x="6673948" y="3320245"/>
                <a:ext cx="1588" cy="115824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>
                <a:off x="7239000" y="3886200"/>
                <a:ext cx="1588" cy="115824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>
                <a:off x="6096000" y="3886200"/>
                <a:ext cx="1588" cy="115824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6200000" flipH="1">
                <a:off x="6674326" y="4450874"/>
                <a:ext cx="1588" cy="115824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TextBox 46"/>
            <p:cNvSpPr txBox="1"/>
            <p:nvPr/>
          </p:nvSpPr>
          <p:spPr>
            <a:xfrm>
              <a:off x="6780164" y="5059740"/>
              <a:ext cx="144943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9600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9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9600" dirty="0" smtClean="0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5257800" y="4953000"/>
            <a:ext cx="7986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/>
              <a:t>+</a:t>
            </a:r>
            <a:endParaRPr lang="en-US" sz="9600" dirty="0"/>
          </a:p>
        </p:txBody>
      </p:sp>
      <p:sp>
        <p:nvSpPr>
          <p:cNvPr id="49" name="TextBox 48"/>
          <p:cNvSpPr txBox="1"/>
          <p:nvPr/>
        </p:nvSpPr>
        <p:spPr>
          <a:xfrm>
            <a:off x="0" y="1143000"/>
            <a:ext cx="4191000" cy="206210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মনেকরি, একটি সমকোণী ত্রিভুজের অতিভুজ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এবং অন্য দুই বাহু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a, b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প্রমান করতে হবে যে,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=a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+b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 smtClean="0"/>
          </a:p>
        </p:txBody>
      </p:sp>
      <p:grpSp>
        <p:nvGrpSpPr>
          <p:cNvPr id="59" name="Group 58"/>
          <p:cNvGrpSpPr/>
          <p:nvPr/>
        </p:nvGrpSpPr>
        <p:grpSpPr>
          <a:xfrm>
            <a:off x="7258928" y="2709204"/>
            <a:ext cx="1647361" cy="1158240"/>
            <a:chOff x="7258928" y="2709204"/>
            <a:chExt cx="1647361" cy="1158240"/>
          </a:xfrm>
        </p:grpSpPr>
        <p:cxnSp>
          <p:nvCxnSpPr>
            <p:cNvPr id="10" name="Straight Connector 9"/>
            <p:cNvCxnSpPr/>
            <p:nvPr/>
          </p:nvCxnSpPr>
          <p:spPr>
            <a:xfrm flipH="1">
              <a:off x="7258928" y="2709204"/>
              <a:ext cx="1647361" cy="11582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 rot="19801449">
              <a:off x="7816877" y="2867750"/>
              <a:ext cx="36740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i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3200" i="1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7772401" y="1066800"/>
            <a:ext cx="1158240" cy="1647361"/>
            <a:chOff x="7772401" y="1066800"/>
            <a:chExt cx="1158240" cy="1647361"/>
          </a:xfrm>
        </p:grpSpPr>
        <p:cxnSp>
          <p:nvCxnSpPr>
            <p:cNvPr id="13" name="Straight Connector 12"/>
            <p:cNvCxnSpPr/>
            <p:nvPr/>
          </p:nvCxnSpPr>
          <p:spPr>
            <a:xfrm rot="5400000" flipH="1">
              <a:off x="7527840" y="1311361"/>
              <a:ext cx="1647361" cy="11582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 rot="19400458">
              <a:off x="8028757" y="1725577"/>
              <a:ext cx="36740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i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3200" i="1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124136" y="1099624"/>
            <a:ext cx="1647361" cy="1158240"/>
            <a:chOff x="6124136" y="1099624"/>
            <a:chExt cx="1647361" cy="1158240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6124136" y="1099624"/>
              <a:ext cx="1647361" cy="11582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 rot="19284789">
              <a:off x="6847853" y="1498087"/>
              <a:ext cx="36740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i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3200" i="1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6096378" y="4572000"/>
            <a:ext cx="1158240" cy="458788"/>
            <a:chOff x="6096378" y="4572000"/>
            <a:chExt cx="1158240" cy="458788"/>
          </a:xfrm>
        </p:grpSpPr>
        <p:cxnSp>
          <p:nvCxnSpPr>
            <p:cNvPr id="18" name="Straight Connector 17"/>
            <p:cNvCxnSpPr/>
            <p:nvPr/>
          </p:nvCxnSpPr>
          <p:spPr>
            <a:xfrm rot="16200000" flipH="1">
              <a:off x="6674704" y="4450874"/>
              <a:ext cx="1588" cy="11582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6553200" y="4572000"/>
              <a:ext cx="355982" cy="4515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3200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6858000" y="3886200"/>
            <a:ext cx="382966" cy="1158240"/>
            <a:chOff x="6858000" y="3886200"/>
            <a:chExt cx="382966" cy="1158240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7239378" y="3886200"/>
              <a:ext cx="1588" cy="11582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6858000" y="4267200"/>
              <a:ext cx="355982" cy="4515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3200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943600" y="3886200"/>
            <a:ext cx="355982" cy="1158240"/>
            <a:chOff x="5943600" y="3886200"/>
            <a:chExt cx="355982" cy="1158240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96378" y="3886200"/>
              <a:ext cx="1588" cy="11582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5943600" y="4191000"/>
              <a:ext cx="355982" cy="4515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3200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433668" y="2209800"/>
            <a:ext cx="1647361" cy="451507"/>
            <a:chOff x="4433668" y="2209800"/>
            <a:chExt cx="1647361" cy="451507"/>
          </a:xfrm>
        </p:grpSpPr>
        <p:cxnSp>
          <p:nvCxnSpPr>
            <p:cNvPr id="22" name="Straight Connector 21"/>
            <p:cNvCxnSpPr/>
            <p:nvPr/>
          </p:nvCxnSpPr>
          <p:spPr>
            <a:xfrm flipH="1">
              <a:off x="4433668" y="2286000"/>
              <a:ext cx="1647361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5181600" y="2209800"/>
              <a:ext cx="296286" cy="4515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3200" dirty="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343400" y="2266072"/>
            <a:ext cx="296286" cy="1647361"/>
            <a:chOff x="4343400" y="2266072"/>
            <a:chExt cx="296286" cy="1647361"/>
          </a:xfrm>
        </p:grpSpPr>
        <p:cxnSp>
          <p:nvCxnSpPr>
            <p:cNvPr id="24" name="Straight Connector 23"/>
            <p:cNvCxnSpPr/>
            <p:nvPr/>
          </p:nvCxnSpPr>
          <p:spPr>
            <a:xfrm rot="16200000" flipH="1">
              <a:off x="3596714" y="3088959"/>
              <a:ext cx="1647361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4343400" y="2895600"/>
              <a:ext cx="296286" cy="4515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3200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433668" y="3429000"/>
            <a:ext cx="1647361" cy="458788"/>
            <a:chOff x="4433668" y="3429000"/>
            <a:chExt cx="1647361" cy="458788"/>
          </a:xfrm>
        </p:grpSpPr>
        <p:cxnSp>
          <p:nvCxnSpPr>
            <p:cNvPr id="23" name="Straight Connector 22"/>
            <p:cNvCxnSpPr/>
            <p:nvPr/>
          </p:nvCxnSpPr>
          <p:spPr>
            <a:xfrm flipH="1">
              <a:off x="4433668" y="3886200"/>
              <a:ext cx="1647361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5105400" y="3429000"/>
              <a:ext cx="296286" cy="4515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3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20907E-6 L -0.65503 0.43871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00" y="2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6457E-6 L -0.25833 0.18062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00" y="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32285E-6 L 0.17969 0.40379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0" y="2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5" grpId="0"/>
      <p:bldP spid="48" grpId="0"/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90"/>
          <p:cNvPicPr>
            <a:picLocks noChangeAspect="1" noChangeArrowheads="1"/>
          </p:cNvPicPr>
          <p:nvPr/>
        </p:nvPicPr>
        <p:blipFill>
          <a:blip r:embed="rId2">
            <a:lum bright="90000" contrast="-90000"/>
          </a:blip>
          <a:srcRect l="3125" r="30746"/>
          <a:stretch>
            <a:fillRect/>
          </a:stretch>
        </p:blipFill>
        <p:spPr bwMode="auto">
          <a:xfrm rot="5400000">
            <a:off x="1143000" y="-609601"/>
            <a:ext cx="6858000" cy="807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1"/>
          <p:cNvGrpSpPr/>
          <p:nvPr/>
        </p:nvGrpSpPr>
        <p:grpSpPr>
          <a:xfrm>
            <a:off x="4791750" y="4063425"/>
            <a:ext cx="1837655" cy="2617350"/>
            <a:chOff x="6620545" y="3657600"/>
            <a:chExt cx="1837655" cy="2617350"/>
          </a:xfrm>
        </p:grpSpPr>
        <p:sp>
          <p:nvSpPr>
            <p:cNvPr id="3" name="Right Triangle 2"/>
            <p:cNvSpPr/>
            <p:nvPr/>
          </p:nvSpPr>
          <p:spPr>
            <a:xfrm>
              <a:off x="6934200" y="3657600"/>
              <a:ext cx="1524000" cy="2133600"/>
            </a:xfrm>
            <a:prstGeom prst="rtTriangl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620545" y="4623375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32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380197" y="5690175"/>
              <a:ext cx="4683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3200" dirty="0"/>
            </a:p>
          </p:txBody>
        </p:sp>
        <p:sp>
          <p:nvSpPr>
            <p:cNvPr id="6" name="TextBox 5"/>
            <p:cNvSpPr txBox="1"/>
            <p:nvPr/>
          </p:nvSpPr>
          <p:spPr>
            <a:xfrm rot="3252933">
              <a:off x="7056436" y="4327085"/>
              <a:ext cx="165462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অতিভূজ=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3200" dirty="0"/>
            </a:p>
          </p:txBody>
        </p:sp>
      </p:grpSp>
      <p:grpSp>
        <p:nvGrpSpPr>
          <p:cNvPr id="7" name="Group 6"/>
          <p:cNvGrpSpPr/>
          <p:nvPr/>
        </p:nvGrpSpPr>
        <p:grpSpPr>
          <a:xfrm rot="16200000">
            <a:off x="6882069" y="4426223"/>
            <a:ext cx="2002463" cy="2507787"/>
            <a:chOff x="6455737" y="3657600"/>
            <a:chExt cx="2002463" cy="2507787"/>
          </a:xfrm>
        </p:grpSpPr>
        <p:sp>
          <p:nvSpPr>
            <p:cNvPr id="8" name="Right Triangle 7"/>
            <p:cNvSpPr/>
            <p:nvPr/>
          </p:nvSpPr>
          <p:spPr>
            <a:xfrm>
              <a:off x="6934200" y="3657600"/>
              <a:ext cx="1524000" cy="2133600"/>
            </a:xfrm>
            <a:prstGeom prst="rtTriangl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 rot="5400000">
              <a:off x="6553200" y="4572000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3200" dirty="0"/>
            </a:p>
          </p:txBody>
        </p:sp>
        <p:sp>
          <p:nvSpPr>
            <p:cNvPr id="10" name="TextBox 9"/>
            <p:cNvSpPr txBox="1"/>
            <p:nvPr/>
          </p:nvSpPr>
          <p:spPr>
            <a:xfrm rot="5400000">
              <a:off x="7391400" y="5638800"/>
              <a:ext cx="4683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3200" dirty="0"/>
            </a:p>
          </p:txBody>
        </p:sp>
        <p:sp>
          <p:nvSpPr>
            <p:cNvPr id="11" name="TextBox 10"/>
            <p:cNvSpPr txBox="1"/>
            <p:nvPr/>
          </p:nvSpPr>
          <p:spPr>
            <a:xfrm rot="5400000">
              <a:off x="7772400" y="4419600"/>
              <a:ext cx="36740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3200" dirty="0"/>
            </a:p>
          </p:txBody>
        </p:sp>
      </p:grpSp>
      <p:grpSp>
        <p:nvGrpSpPr>
          <p:cNvPr id="12" name="Group 11"/>
          <p:cNvGrpSpPr/>
          <p:nvPr/>
        </p:nvGrpSpPr>
        <p:grpSpPr>
          <a:xfrm rot="10800000">
            <a:off x="7244865" y="2088086"/>
            <a:ext cx="1865139" cy="2608179"/>
            <a:chOff x="6593061" y="3657600"/>
            <a:chExt cx="1865139" cy="2608179"/>
          </a:xfrm>
        </p:grpSpPr>
        <p:sp>
          <p:nvSpPr>
            <p:cNvPr id="13" name="Right Triangle 12"/>
            <p:cNvSpPr/>
            <p:nvPr/>
          </p:nvSpPr>
          <p:spPr>
            <a:xfrm>
              <a:off x="6934200" y="3657600"/>
              <a:ext cx="1524000" cy="2133600"/>
            </a:xfrm>
            <a:prstGeom prst="rtTriangl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 rot="10800000">
              <a:off x="6593061" y="4572000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3200" dirty="0"/>
            </a:p>
          </p:txBody>
        </p:sp>
        <p:sp>
          <p:nvSpPr>
            <p:cNvPr id="15" name="TextBox 14"/>
            <p:cNvSpPr txBox="1"/>
            <p:nvPr/>
          </p:nvSpPr>
          <p:spPr>
            <a:xfrm rot="10800000">
              <a:off x="7391400" y="5681004"/>
              <a:ext cx="4683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3200" dirty="0"/>
            </a:p>
          </p:txBody>
        </p:sp>
        <p:sp>
          <p:nvSpPr>
            <p:cNvPr id="16" name="TextBox 15"/>
            <p:cNvSpPr txBox="1"/>
            <p:nvPr/>
          </p:nvSpPr>
          <p:spPr>
            <a:xfrm rot="10800000">
              <a:off x="7772400" y="4419600"/>
              <a:ext cx="36740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3200" dirty="0"/>
            </a:p>
          </p:txBody>
        </p:sp>
      </p:grpSp>
      <p:grpSp>
        <p:nvGrpSpPr>
          <p:cNvPr id="17" name="Group 16"/>
          <p:cNvGrpSpPr/>
          <p:nvPr/>
        </p:nvGrpSpPr>
        <p:grpSpPr>
          <a:xfrm rot="5400000">
            <a:off x="5024070" y="1778150"/>
            <a:ext cx="1974483" cy="2579647"/>
            <a:chOff x="6438980" y="3657600"/>
            <a:chExt cx="2019220" cy="2495091"/>
          </a:xfrm>
        </p:grpSpPr>
        <p:sp>
          <p:nvSpPr>
            <p:cNvPr id="18" name="Right Triangle 17"/>
            <p:cNvSpPr/>
            <p:nvPr/>
          </p:nvSpPr>
          <p:spPr>
            <a:xfrm>
              <a:off x="6934200" y="3657600"/>
              <a:ext cx="1524000" cy="2133600"/>
            </a:xfrm>
            <a:prstGeom prst="rtTriangl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 rot="16200000">
              <a:off x="6563766" y="4555242"/>
              <a:ext cx="368718" cy="6182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3200" dirty="0"/>
            </a:p>
          </p:txBody>
        </p:sp>
        <p:sp>
          <p:nvSpPr>
            <p:cNvPr id="20" name="TextBox 19"/>
            <p:cNvSpPr txBox="1"/>
            <p:nvPr/>
          </p:nvSpPr>
          <p:spPr>
            <a:xfrm rot="16200000">
              <a:off x="7404095" y="5622043"/>
              <a:ext cx="443007" cy="6182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3200" dirty="0"/>
            </a:p>
          </p:txBody>
        </p:sp>
        <p:sp>
          <p:nvSpPr>
            <p:cNvPr id="21" name="TextBox 20"/>
            <p:cNvSpPr txBox="1"/>
            <p:nvPr/>
          </p:nvSpPr>
          <p:spPr>
            <a:xfrm rot="15923272">
              <a:off x="7811113" y="4391095"/>
              <a:ext cx="347492" cy="618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3200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0" y="0"/>
            <a:ext cx="915026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অঙ্কনঃ প্রদত্ত ত্রিভুজটির সমান করে চিত্রে ন্যায় চারটি ত্রিভুজ অঙ্কন করি।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16021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প্রমাণঃ অঙ্কিত বড় বর্গক্ষেত্রের ক্ষেত্রফল=   </a:t>
            </a:r>
            <a:endParaRPr 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7840919" y="2091396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5638800" y="2071468"/>
            <a:ext cx="6206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5181600" y="533400"/>
            <a:ext cx="25603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      )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bn-BD" sz="32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3200" dirty="0" smtClean="0">
                <a:latin typeface="Times New Roman" pitchFamily="18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বর্গএকক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914400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অঙ্কিত ছোট বর্গক্ষেত্রের ক্ষেত্রফল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=   </a:t>
            </a:r>
            <a:endParaRPr lang="en-US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4301196" y="956604"/>
            <a:ext cx="17363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বর্গএকক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4800" y="2057400"/>
            <a:ext cx="5257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+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×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বা,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+2ab+b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+</a:t>
            </a:r>
            <a:r>
              <a:rPr lang="en-US" sz="3200" dirty="0" smtClean="0">
                <a:latin typeface="Times New Roman" pitchFamily="18" charset="0"/>
                <a:cs typeface="NikoshBAN" pitchFamily="2" charset="0"/>
              </a:rPr>
              <a:t>2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+</a:t>
            </a:r>
            <a:r>
              <a:rPr lang="en-US" sz="3200" dirty="0" smtClean="0">
                <a:latin typeface="Times New Roman" pitchFamily="18" charset="0"/>
                <a:cs typeface="NikoshBAN" pitchFamily="2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ab</a:t>
            </a:r>
            <a:endParaRPr lang="bn-BD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বা,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+b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=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bn-BD" sz="3200" baseline="30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bn-BD" sz="3200" baseline="30000" dirty="0" smtClean="0">
                <a:latin typeface="Times New Roman" pitchFamily="18" charset="0"/>
                <a:cs typeface="NikoshBAN" pitchFamily="2" charset="0"/>
              </a:rPr>
              <a:t>   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bn-BD" sz="32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3200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+b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bn-BD" sz="32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প্রমাণিত)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-228600" y="1524000"/>
            <a:ext cx="9110186" cy="523220"/>
            <a:chOff x="0" y="1524000"/>
            <a:chExt cx="9110186" cy="523220"/>
          </a:xfrm>
        </p:grpSpPr>
        <p:sp>
          <p:nvSpPr>
            <p:cNvPr id="43" name="TextBox 42"/>
            <p:cNvSpPr txBox="1"/>
            <p:nvPr/>
          </p:nvSpPr>
          <p:spPr>
            <a:xfrm>
              <a:off x="0" y="1524000"/>
              <a:ext cx="91101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    বড় বর্গক্ষেত্রের ক্ষেত্রফল= ছোট বর্গক্ষেত্রের ক্ষেত্রফল+চারটি  ত্রিভুজের ক্ষেত্রফল</a:t>
              </a:r>
            </a:p>
          </p:txBody>
        </p:sp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8600" y="1676400"/>
              <a:ext cx="314325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219575"/>
            <a:ext cx="3143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" name="TextBox 53"/>
          <p:cNvSpPr txBox="1"/>
          <p:nvPr/>
        </p:nvSpPr>
        <p:spPr>
          <a:xfrm>
            <a:off x="4815224" y="533400"/>
            <a:ext cx="17379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বা,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(a+b)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bn-BD" sz="32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/>
          </a:p>
        </p:txBody>
      </p:sp>
      <p:sp>
        <p:nvSpPr>
          <p:cNvPr id="55" name="TextBox 54"/>
          <p:cNvSpPr txBox="1"/>
          <p:nvPr/>
        </p:nvSpPr>
        <p:spPr>
          <a:xfrm>
            <a:off x="4191000" y="939225"/>
            <a:ext cx="8034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NikoshBAN" pitchFamily="2" charset="0"/>
              </a:rPr>
              <a:t>=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bn-BD" sz="32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/>
          </a:p>
        </p:txBody>
      </p:sp>
      <p:sp>
        <p:nvSpPr>
          <p:cNvPr id="56" name="TextBox 55"/>
          <p:cNvSpPr txBox="1"/>
          <p:nvPr/>
        </p:nvSpPr>
        <p:spPr>
          <a:xfrm>
            <a:off x="1261404" y="2542736"/>
            <a:ext cx="914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smtClean="0">
                <a:latin typeface="Times New Roman" pitchFamily="18" charset="0"/>
                <a:cs typeface="NikoshBAN" pitchFamily="2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ab</a:t>
            </a:r>
            <a:endParaRPr lang="en-US" sz="3200" dirty="0"/>
          </a:p>
        </p:txBody>
      </p:sp>
      <p:sp>
        <p:nvSpPr>
          <p:cNvPr id="57" name="TextBox 56"/>
          <p:cNvSpPr txBox="1"/>
          <p:nvPr/>
        </p:nvSpPr>
        <p:spPr>
          <a:xfrm>
            <a:off x="304800" y="2562664"/>
            <a:ext cx="9605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বা,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/>
          </a:p>
        </p:txBody>
      </p:sp>
      <p:sp>
        <p:nvSpPr>
          <p:cNvPr id="58" name="TextBox 57"/>
          <p:cNvSpPr txBox="1"/>
          <p:nvPr/>
        </p:nvSpPr>
        <p:spPr>
          <a:xfrm>
            <a:off x="2006190" y="2539425"/>
            <a:ext cx="7569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+b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/>
          </a:p>
        </p:txBody>
      </p:sp>
      <p:sp>
        <p:nvSpPr>
          <p:cNvPr id="59" name="TextBox 58"/>
          <p:cNvSpPr txBox="1"/>
          <p:nvPr/>
        </p:nvSpPr>
        <p:spPr>
          <a:xfrm>
            <a:off x="2556804" y="2553493"/>
            <a:ext cx="8627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/>
          </a:p>
        </p:txBody>
      </p:sp>
      <p:sp>
        <p:nvSpPr>
          <p:cNvPr id="47" name="TextBox 46"/>
          <p:cNvSpPr txBox="1"/>
          <p:nvPr/>
        </p:nvSpPr>
        <p:spPr>
          <a:xfrm>
            <a:off x="6629400" y="4114800"/>
            <a:ext cx="6719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aseline="30000" dirty="0" smtClean="0">
                <a:latin typeface="Times New Roman" pitchFamily="18" charset="0"/>
                <a:cs typeface="NikoshBAN" pitchFamily="2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bn-BD" sz="40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/>
          </a:p>
        </p:txBody>
      </p:sp>
      <p:grpSp>
        <p:nvGrpSpPr>
          <p:cNvPr id="62" name="Group 61"/>
          <p:cNvGrpSpPr/>
          <p:nvPr/>
        </p:nvGrpSpPr>
        <p:grpSpPr>
          <a:xfrm>
            <a:off x="5181600" y="5486400"/>
            <a:ext cx="1205894" cy="770930"/>
            <a:chOff x="1676400" y="4724400"/>
            <a:chExt cx="1205894" cy="770930"/>
          </a:xfrm>
        </p:grpSpPr>
        <p:grpSp>
          <p:nvGrpSpPr>
            <p:cNvPr id="49" name="Group 48"/>
            <p:cNvGrpSpPr/>
            <p:nvPr/>
          </p:nvGrpSpPr>
          <p:grpSpPr>
            <a:xfrm>
              <a:off x="1676400" y="4724400"/>
              <a:ext cx="338554" cy="770930"/>
              <a:chOff x="2895600" y="3276600"/>
              <a:chExt cx="338554" cy="770930"/>
            </a:xfrm>
          </p:grpSpPr>
          <p:grpSp>
            <p:nvGrpSpPr>
              <p:cNvPr id="50" name="Group 35"/>
              <p:cNvGrpSpPr/>
              <p:nvPr/>
            </p:nvGrpSpPr>
            <p:grpSpPr>
              <a:xfrm>
                <a:off x="2895600" y="3276600"/>
                <a:ext cx="338554" cy="770930"/>
                <a:chOff x="2819400" y="3276600"/>
                <a:chExt cx="338554" cy="770930"/>
              </a:xfrm>
            </p:grpSpPr>
            <p:sp>
              <p:nvSpPr>
                <p:cNvPr id="52" name="TextBox 51"/>
                <p:cNvSpPr txBox="1"/>
                <p:nvPr/>
              </p:nvSpPr>
              <p:spPr>
                <a:xfrm>
                  <a:off x="2819400" y="3276600"/>
                  <a:ext cx="33855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lang="en-US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2819400" y="3585865"/>
                  <a:ext cx="33855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lang="en-US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51" name="Straight Connector 50"/>
              <p:cNvCxnSpPr/>
              <p:nvPr/>
            </p:nvCxnSpPr>
            <p:spPr>
              <a:xfrm flipV="1">
                <a:off x="2895600" y="3657600"/>
                <a:ext cx="304800" cy="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TextBox 60"/>
            <p:cNvSpPr txBox="1"/>
            <p:nvPr/>
          </p:nvSpPr>
          <p:spPr>
            <a:xfrm>
              <a:off x="1828800" y="4800600"/>
              <a:ext cx="105349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×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×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3200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620000" y="5486400"/>
            <a:ext cx="1205894" cy="770930"/>
            <a:chOff x="1676400" y="4724400"/>
            <a:chExt cx="1205894" cy="770930"/>
          </a:xfrm>
        </p:grpSpPr>
        <p:grpSp>
          <p:nvGrpSpPr>
            <p:cNvPr id="64" name="Group 48"/>
            <p:cNvGrpSpPr/>
            <p:nvPr/>
          </p:nvGrpSpPr>
          <p:grpSpPr>
            <a:xfrm>
              <a:off x="1676400" y="4724400"/>
              <a:ext cx="338554" cy="770930"/>
              <a:chOff x="2895600" y="3276600"/>
              <a:chExt cx="338554" cy="770930"/>
            </a:xfrm>
          </p:grpSpPr>
          <p:grpSp>
            <p:nvGrpSpPr>
              <p:cNvPr id="66" name="Group 35"/>
              <p:cNvGrpSpPr/>
              <p:nvPr/>
            </p:nvGrpSpPr>
            <p:grpSpPr>
              <a:xfrm>
                <a:off x="2895600" y="3276600"/>
                <a:ext cx="338554" cy="770930"/>
                <a:chOff x="2819400" y="3276600"/>
                <a:chExt cx="338554" cy="770930"/>
              </a:xfrm>
            </p:grpSpPr>
            <p:sp>
              <p:nvSpPr>
                <p:cNvPr id="68" name="TextBox 67"/>
                <p:cNvSpPr txBox="1"/>
                <p:nvPr/>
              </p:nvSpPr>
              <p:spPr>
                <a:xfrm>
                  <a:off x="2819400" y="3276600"/>
                  <a:ext cx="33855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lang="en-US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9" name="TextBox 68"/>
                <p:cNvSpPr txBox="1"/>
                <p:nvPr/>
              </p:nvSpPr>
              <p:spPr>
                <a:xfrm>
                  <a:off x="2819400" y="3585865"/>
                  <a:ext cx="33855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lang="en-US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67" name="Straight Connector 66"/>
              <p:cNvCxnSpPr/>
              <p:nvPr/>
            </p:nvCxnSpPr>
            <p:spPr>
              <a:xfrm flipV="1">
                <a:off x="2895600" y="3657600"/>
                <a:ext cx="304800" cy="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5" name="TextBox 64"/>
            <p:cNvSpPr txBox="1"/>
            <p:nvPr/>
          </p:nvSpPr>
          <p:spPr>
            <a:xfrm>
              <a:off x="1828800" y="4800600"/>
              <a:ext cx="105349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×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×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3200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7543800" y="2514600"/>
            <a:ext cx="1205894" cy="770930"/>
            <a:chOff x="1676400" y="4724400"/>
            <a:chExt cx="1205894" cy="770930"/>
          </a:xfrm>
        </p:grpSpPr>
        <p:grpSp>
          <p:nvGrpSpPr>
            <p:cNvPr id="71" name="Group 48"/>
            <p:cNvGrpSpPr/>
            <p:nvPr/>
          </p:nvGrpSpPr>
          <p:grpSpPr>
            <a:xfrm>
              <a:off x="1676400" y="4724400"/>
              <a:ext cx="338554" cy="770930"/>
              <a:chOff x="2895600" y="3276600"/>
              <a:chExt cx="338554" cy="770930"/>
            </a:xfrm>
          </p:grpSpPr>
          <p:grpSp>
            <p:nvGrpSpPr>
              <p:cNvPr id="73" name="Group 35"/>
              <p:cNvGrpSpPr/>
              <p:nvPr/>
            </p:nvGrpSpPr>
            <p:grpSpPr>
              <a:xfrm>
                <a:off x="2895600" y="3276600"/>
                <a:ext cx="338554" cy="770930"/>
                <a:chOff x="2819400" y="3276600"/>
                <a:chExt cx="338554" cy="770930"/>
              </a:xfrm>
            </p:grpSpPr>
            <p:sp>
              <p:nvSpPr>
                <p:cNvPr id="75" name="TextBox 74"/>
                <p:cNvSpPr txBox="1"/>
                <p:nvPr/>
              </p:nvSpPr>
              <p:spPr>
                <a:xfrm>
                  <a:off x="2819400" y="3276600"/>
                  <a:ext cx="33855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lang="en-US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2819400" y="3585865"/>
                  <a:ext cx="33855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lang="en-US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74" name="Straight Connector 73"/>
              <p:cNvCxnSpPr/>
              <p:nvPr/>
            </p:nvCxnSpPr>
            <p:spPr>
              <a:xfrm flipV="1">
                <a:off x="2895600" y="3657600"/>
                <a:ext cx="304800" cy="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TextBox 71"/>
            <p:cNvSpPr txBox="1"/>
            <p:nvPr/>
          </p:nvSpPr>
          <p:spPr>
            <a:xfrm>
              <a:off x="1828800" y="4800600"/>
              <a:ext cx="105349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×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×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3200" dirty="0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5181600" y="2590800"/>
            <a:ext cx="1205894" cy="770930"/>
            <a:chOff x="1676400" y="4724400"/>
            <a:chExt cx="1205894" cy="770930"/>
          </a:xfrm>
        </p:grpSpPr>
        <p:grpSp>
          <p:nvGrpSpPr>
            <p:cNvPr id="78" name="Group 48"/>
            <p:cNvGrpSpPr/>
            <p:nvPr/>
          </p:nvGrpSpPr>
          <p:grpSpPr>
            <a:xfrm>
              <a:off x="1676400" y="4724400"/>
              <a:ext cx="338554" cy="770930"/>
              <a:chOff x="2895600" y="3276600"/>
              <a:chExt cx="338554" cy="770930"/>
            </a:xfrm>
          </p:grpSpPr>
          <p:grpSp>
            <p:nvGrpSpPr>
              <p:cNvPr id="80" name="Group 35"/>
              <p:cNvGrpSpPr/>
              <p:nvPr/>
            </p:nvGrpSpPr>
            <p:grpSpPr>
              <a:xfrm>
                <a:off x="2895600" y="3276600"/>
                <a:ext cx="338554" cy="770930"/>
                <a:chOff x="2819400" y="3276600"/>
                <a:chExt cx="338554" cy="770930"/>
              </a:xfrm>
            </p:grpSpPr>
            <p:sp>
              <p:nvSpPr>
                <p:cNvPr id="82" name="TextBox 81"/>
                <p:cNvSpPr txBox="1"/>
                <p:nvPr/>
              </p:nvSpPr>
              <p:spPr>
                <a:xfrm>
                  <a:off x="2819400" y="3276600"/>
                  <a:ext cx="33855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lang="en-US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3" name="TextBox 82"/>
                <p:cNvSpPr txBox="1"/>
                <p:nvPr/>
              </p:nvSpPr>
              <p:spPr>
                <a:xfrm>
                  <a:off x="2819400" y="3585865"/>
                  <a:ext cx="33855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lang="en-US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81" name="Straight Connector 80"/>
              <p:cNvCxnSpPr/>
              <p:nvPr/>
            </p:nvCxnSpPr>
            <p:spPr>
              <a:xfrm flipV="1">
                <a:off x="2895600" y="3657600"/>
                <a:ext cx="304800" cy="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9" name="TextBox 78"/>
            <p:cNvSpPr txBox="1"/>
            <p:nvPr/>
          </p:nvSpPr>
          <p:spPr>
            <a:xfrm>
              <a:off x="1828800" y="4800600"/>
              <a:ext cx="105349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×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×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3200" dirty="0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5181600" y="2590800"/>
            <a:ext cx="1205894" cy="770930"/>
            <a:chOff x="1676400" y="4724400"/>
            <a:chExt cx="1205894" cy="770930"/>
          </a:xfrm>
        </p:grpSpPr>
        <p:grpSp>
          <p:nvGrpSpPr>
            <p:cNvPr id="85" name="Group 48"/>
            <p:cNvGrpSpPr/>
            <p:nvPr/>
          </p:nvGrpSpPr>
          <p:grpSpPr>
            <a:xfrm>
              <a:off x="1676400" y="4724400"/>
              <a:ext cx="338554" cy="770930"/>
              <a:chOff x="2895600" y="3276600"/>
              <a:chExt cx="338554" cy="770930"/>
            </a:xfrm>
          </p:grpSpPr>
          <p:grpSp>
            <p:nvGrpSpPr>
              <p:cNvPr id="87" name="Group 35"/>
              <p:cNvGrpSpPr/>
              <p:nvPr/>
            </p:nvGrpSpPr>
            <p:grpSpPr>
              <a:xfrm>
                <a:off x="2895600" y="3276600"/>
                <a:ext cx="338554" cy="770930"/>
                <a:chOff x="2819400" y="3276600"/>
                <a:chExt cx="338554" cy="770930"/>
              </a:xfrm>
            </p:grpSpPr>
            <p:sp>
              <p:nvSpPr>
                <p:cNvPr id="89" name="TextBox 88"/>
                <p:cNvSpPr txBox="1"/>
                <p:nvPr/>
              </p:nvSpPr>
              <p:spPr>
                <a:xfrm>
                  <a:off x="2819400" y="3276600"/>
                  <a:ext cx="33855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lang="en-US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0" name="TextBox 89"/>
                <p:cNvSpPr txBox="1"/>
                <p:nvPr/>
              </p:nvSpPr>
              <p:spPr>
                <a:xfrm>
                  <a:off x="2819400" y="3585865"/>
                  <a:ext cx="33855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lang="en-US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88" name="Straight Connector 87"/>
              <p:cNvCxnSpPr/>
              <p:nvPr/>
            </p:nvCxnSpPr>
            <p:spPr>
              <a:xfrm flipV="1">
                <a:off x="2895600" y="3657600"/>
                <a:ext cx="304800" cy="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6" name="TextBox 85"/>
            <p:cNvSpPr txBox="1"/>
            <p:nvPr/>
          </p:nvSpPr>
          <p:spPr>
            <a:xfrm>
              <a:off x="1828800" y="4800600"/>
              <a:ext cx="105349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×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×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3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111 L -0.27153 -0.2250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" y="-1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2322E-6 L -0.00052 -0.2222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-0.00208 L -0.24826 -0.47549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" y="-2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8.41813E-7 L -0.48333 0.22202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" y="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 0.00023 L -0.25295 0.1649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" y="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2803E-6 L -0.19931 -0.0895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3136E-6 L -0.00243 0.07262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9.43571E-7 L -0.10243 0.07586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" y="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08233E-6 L -0.09341 0.07401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0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47826E-6 L 0.22048 0.0754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4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4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/>
      <p:bldP spid="24" grpId="1"/>
      <p:bldP spid="25" grpId="0"/>
      <p:bldP spid="25" grpId="1"/>
      <p:bldP spid="29" grpId="0"/>
      <p:bldP spid="30" grpId="0"/>
      <p:bldP spid="33" grpId="0" uiExpand="1" build="allAtOnce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47" grpId="0"/>
      <p:bldP spid="47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541</Words>
  <Application>Microsoft Office PowerPoint</Application>
  <PresentationFormat>On-screen Show (4:3)</PresentationFormat>
  <Paragraphs>134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NikoshBAN</vt:lpstr>
      <vt:lpstr>SutonnyMJ</vt:lpstr>
      <vt:lpstr>Times New Roman</vt:lpstr>
      <vt:lpstr>Vrinda</vt:lpstr>
      <vt:lpstr>Wingdings</vt:lpstr>
      <vt:lpstr>Office Theme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riaz</dc:creator>
  <cp:lastModifiedBy>user</cp:lastModifiedBy>
  <cp:revision>63</cp:revision>
  <dcterms:created xsi:type="dcterms:W3CDTF">2006-08-16T00:00:00Z</dcterms:created>
  <dcterms:modified xsi:type="dcterms:W3CDTF">2015-10-13T23:07:15Z</dcterms:modified>
</cp:coreProperties>
</file>