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5"/>
  </p:notesMasterIdLst>
  <p:sldIdLst>
    <p:sldId id="316" r:id="rId2"/>
    <p:sldId id="258" r:id="rId3"/>
    <p:sldId id="312" r:id="rId4"/>
    <p:sldId id="313" r:id="rId5"/>
    <p:sldId id="314" r:id="rId6"/>
    <p:sldId id="307" r:id="rId7"/>
    <p:sldId id="306" r:id="rId8"/>
    <p:sldId id="309" r:id="rId9"/>
    <p:sldId id="287" r:id="rId10"/>
    <p:sldId id="267" r:id="rId11"/>
    <p:sldId id="308" r:id="rId12"/>
    <p:sldId id="280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0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06" autoAdjust="0"/>
  </p:normalViewPr>
  <p:slideViewPr>
    <p:cSldViewPr snapToGrid="0">
      <p:cViewPr>
        <p:scale>
          <a:sx n="86" d="100"/>
          <a:sy n="86" d="100"/>
        </p:scale>
        <p:origin x="-533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67474-3932-4EEA-8196-B9B3E8776E23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6C516-368F-4E2F-AC13-5DDC94FFF5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12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8EE0-F307-4BEA-9A7B-CDB4DE97B8C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B78EE0-F307-4BEA-9A7B-CDB4DE97B8C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20B752E-5986-4521-8640-5C362FDC1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60325_164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82" y="1802166"/>
            <a:ext cx="10901779" cy="50558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9216" y="0"/>
            <a:ext cx="9081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9600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7809" y="1101938"/>
            <a:ext cx="2819891" cy="1810277"/>
          </a:xfrm>
          <a:prstGeom prst="wedgeEllipseCallout">
            <a:avLst>
              <a:gd name="adj1" fmla="val -89712"/>
              <a:gd name="adj2" fmla="val 61518"/>
            </a:avLst>
          </a:prstGeom>
          <a:solidFill>
            <a:schemeClr val="accent1">
              <a:lumMod val="20000"/>
              <a:lumOff val="80000"/>
            </a:schemeClr>
          </a:solidFill>
          <a:ln>
            <a:prstDash val="lgDashDotDot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352819" y="149722"/>
            <a:ext cx="3181560" cy="10064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 smtClean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একক</a:t>
            </a:r>
            <a:r>
              <a:rPr kumimoji="0" lang="en-US" sz="6600" b="0" i="0" u="none" strike="noStrike" kern="1200" cap="none" spc="0" normalizeH="0" baseline="0" noProof="0" dirty="0" smtClean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 smtClean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kumimoji="0" lang="en-US" sz="6600" b="0" i="0" u="none" strike="noStrike" kern="1200" cap="none" spc="0" normalizeH="0" baseline="0" noProof="0" dirty="0" smtClean="0">
              <a:ln w="0"/>
              <a:solidFill>
                <a:srgbClr val="CC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8" name="Picture 7" descr="360_F_1534071456_KvQ87jsZzXhnsvpn34CHSgepbcjc5Nq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60" y="4014471"/>
            <a:ext cx="2909280" cy="1939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1165345" y="5592580"/>
            <a:ext cx="1844027" cy="1265420"/>
          </a:xfrm>
          <a:prstGeom prst="wedgeEllipseCallout">
            <a:avLst>
              <a:gd name="adj1" fmla="val 76191"/>
              <a:gd name="adj2" fmla="val -12827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lgDashDotDot"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আছে,স্যার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0398" y="690224"/>
            <a:ext cx="2723441" cy="4511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6109" y="1517073"/>
            <a:ext cx="591589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70C0"/>
                </a:solidFill>
              </a:rPr>
              <a:t>    ক এর মান ণির্ণয় ক</a:t>
            </a:r>
            <a:r>
              <a:rPr lang="en-US" sz="4000" dirty="0" err="1" smtClean="0">
                <a:solidFill>
                  <a:srgbClr val="0070C0"/>
                </a:solidFill>
              </a:rPr>
              <a:t>রি</a:t>
            </a:r>
            <a:r>
              <a:rPr lang="bn-IN" sz="4000" dirty="0" smtClean="0">
                <a:solidFill>
                  <a:srgbClr val="0070C0"/>
                </a:solidFill>
              </a:rPr>
              <a:t> ।</a:t>
            </a:r>
          </a:p>
          <a:p>
            <a:endParaRPr lang="bn-IN" sz="4000" dirty="0" smtClean="0">
              <a:solidFill>
                <a:srgbClr val="0070C0"/>
              </a:solidFill>
            </a:endParaRPr>
          </a:p>
          <a:p>
            <a:r>
              <a:rPr lang="bn-IN" sz="4000" dirty="0" smtClean="0">
                <a:solidFill>
                  <a:srgbClr val="0070C0"/>
                </a:solidFill>
              </a:rPr>
              <a:t> ১ ।  ক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bn-IN" sz="4000" dirty="0" smtClean="0">
                <a:solidFill>
                  <a:srgbClr val="0070C0"/>
                </a:solidFill>
              </a:rPr>
              <a:t>+ ৩০= ৫০  </a:t>
            </a:r>
          </a:p>
          <a:p>
            <a:pPr marL="342900" indent="-342900"/>
            <a:r>
              <a:rPr lang="bn-IN" sz="4000" b="1" dirty="0" smtClean="0">
                <a:solidFill>
                  <a:srgbClr val="0070C0"/>
                </a:solidFill>
              </a:rPr>
              <a:t> ২।  </a:t>
            </a:r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৪৫ - ক  = ৩০</a:t>
            </a:r>
          </a:p>
          <a:p>
            <a:pPr marL="342900" indent="-342900"/>
            <a:r>
              <a:rPr lang="bn-IN" sz="4000" b="1" dirty="0" smtClean="0">
                <a:solidFill>
                  <a:srgbClr val="0070C0"/>
                </a:solidFill>
              </a:rPr>
              <a:t> ৩। </a:t>
            </a:r>
            <a:r>
              <a:rPr lang="bn-IN" sz="4000" dirty="0" smtClean="0">
                <a:solidFill>
                  <a:srgbClr val="0070C0"/>
                </a:solidFill>
              </a:rPr>
              <a:t> ৮০+ ক = ১২০</a:t>
            </a:r>
          </a:p>
          <a:p>
            <a:pPr marL="342900" indent="-342900">
              <a:buAutoNum type="arabicParenBoth"/>
            </a:pPr>
            <a:endParaRPr lang="bn-IN" dirty="0" smtClean="0"/>
          </a:p>
          <a:p>
            <a:pPr marL="342900" indent="-342900">
              <a:buAutoNum type="arabicParenBoth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9825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51222" y="242535"/>
            <a:ext cx="3512127" cy="782801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297" y="3804961"/>
            <a:ext cx="6747203" cy="3053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80558" y="1080655"/>
            <a:ext cx="11492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</a:rPr>
              <a:t>১।গাণিতিক বাক্য কাকে বলে ?</a:t>
            </a:r>
          </a:p>
          <a:p>
            <a:r>
              <a:rPr lang="bn-IN" sz="3600" dirty="0" smtClean="0">
                <a:solidFill>
                  <a:srgbClr val="0070C0"/>
                </a:solidFill>
              </a:rPr>
              <a:t>২।বদ্ধ বাক্য কাকে বলে?</a:t>
            </a:r>
          </a:p>
          <a:p>
            <a:r>
              <a:rPr lang="bn-IN" sz="3600" dirty="0" smtClean="0">
                <a:solidFill>
                  <a:srgbClr val="0070C0"/>
                </a:solidFill>
              </a:rPr>
              <a:t>৩।ক+৩০= ৪০ এটি খোলা বাক্য না বদ্ধ বাক্য ?</a:t>
            </a:r>
          </a:p>
          <a:p>
            <a:r>
              <a:rPr lang="bn-IN" sz="3600" dirty="0" smtClean="0">
                <a:solidFill>
                  <a:srgbClr val="0070C0"/>
                </a:solidFill>
              </a:rPr>
              <a:t>৪।৭০-ক= ২০ (এখানে ক এর মান কত?)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52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38" y="2040008"/>
            <a:ext cx="12157364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6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600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১, ২, ৩ ও </a:t>
            </a:r>
            <a:r>
              <a:rPr lang="en-US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6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 smtClean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360_F_293560899_5Cpb9oAwM0cRw8xcaGFIJCZ265wqyQV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75" y="3605650"/>
            <a:ext cx="10980591" cy="2986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834248" y="4"/>
            <a:ext cx="532111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বাড়ির</a:t>
            </a:r>
            <a:r>
              <a:rPr kumimoji="0" lang="en-US" sz="8000" b="0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kumimoji="0" lang="en-US" sz="8000" b="0" i="0" u="none" strike="noStrike" kern="1200" cap="none" spc="0" normalizeH="0" baseline="0" noProof="0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929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4725" y="-299069"/>
            <a:ext cx="113476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ধন্যবাদ</a:t>
            </a:r>
            <a:endParaRPr lang="en-U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 descr="file_00000000038c7208b59b51dfa11efa7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462" y="857840"/>
            <a:ext cx="6878780" cy="63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50749"/>
      </p:ext>
    </p:extLst>
  </p:cSld>
  <p:clrMapOvr>
    <a:masterClrMapping/>
  </p:clrMapOvr>
  <p:transition spd="slow">
    <p:circle/>
    <p:sndAc>
      <p:stSnd loop="1"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99" y="369763"/>
            <a:ext cx="4182508" cy="91348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497" y="3675921"/>
            <a:ext cx="463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" y="1803731"/>
            <a:ext cx="59476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২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পৃষ্ঠাঃ ১৭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 শিরোনামঃ গাণিতিক বাক্য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 ২৭/০৩/২০২৬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7996" y="1"/>
            <a:ext cx="607400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6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</a:p>
          <a:p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পেরাছড়া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E66254C-4219-4C0D-B1C3-4F3F9B06D4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  <a:ext uri="{837473B0-CC2E-450A-ABE3-18F120FF3D39}">
                <a1611:picAttrSrcUrl xmlns:lc="http://schemas.openxmlformats.org/drawingml/2006/lockedCanvas" xmlns:a1611="http://schemas.microsoft.com/office/drawing/2016/11/main" xmlns="" r:id=""/>
              </a:ext>
            </a:extLst>
          </a:blip>
          <a:srcRect l="28954" r="25101"/>
          <a:stretch/>
        </p:blipFill>
        <p:spPr>
          <a:xfrm>
            <a:off x="5316719" y="0"/>
            <a:ext cx="801276" cy="6858000"/>
          </a:xfrm>
          <a:prstGeom prst="rect">
            <a:avLst/>
          </a:prstGeom>
        </p:spPr>
      </p:pic>
      <p:pic>
        <p:nvPicPr>
          <p:cNvPr id="8" name="Picture 7" descr="file_00000000038c7208b59b51dfa11efa7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311" y="3004760"/>
            <a:ext cx="5193438" cy="38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1490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3505200"/>
            <a:ext cx="623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8533" y="4634639"/>
            <a:ext cx="114252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5927" y="3248599"/>
            <a:ext cx="9077497" cy="2212848"/>
          </a:xfrm>
          <a:prstGeom prst="rect">
            <a:avLst/>
          </a:prstGeom>
          <a:noFill/>
        </p:spPr>
        <p:txBody>
          <a:bodyPr wrap="none" lIns="109728" tIns="54864" rIns="109728" bIns="54864" numCol="1">
            <a:prstTxWarp prst="textDeflateBottom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48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ঘোষনা</a:t>
            </a:r>
            <a:r>
              <a:rPr kumimoji="0" lang="bn-BD" sz="648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48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13390" y="204186"/>
            <a:ext cx="7057749" cy="2459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পূর্বজ্ঞান যাচাই</a:t>
            </a:r>
          </a:p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4047" y="421342"/>
            <a:ext cx="10766611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bn-IN" sz="6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৪।গাণিতিক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সর্ম্পকিত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6472" y="242050"/>
            <a:ext cx="107038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8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bn-IN" sz="8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IN" sz="8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/>
              <a:t>              </a:t>
            </a:r>
            <a:r>
              <a:rPr lang="en-US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</a:t>
            </a:r>
          </a:p>
          <a:p>
            <a:endParaRPr lang="en-US" sz="4000" dirty="0" smtClean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bn-IN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662662" y="330795"/>
            <a:ext cx="10781478" cy="18209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555" y="2971802"/>
            <a:ext cx="1191144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6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/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854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2295853" y="603571"/>
            <a:ext cx="7256585" cy="6383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800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98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800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98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800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98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800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98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800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98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800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96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4701395"/>
            <a:ext cx="11033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8×6=৪8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/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২৫+৪&gt;৩০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/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৯+ক=২১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(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7827" y="1381993"/>
            <a:ext cx="4322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গাণিতি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7954" y="3464245"/>
            <a:ext cx="1778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খোলা বাক্য</a:t>
            </a:r>
            <a:endParaRPr lang="en-US" sz="36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1611" y="3505774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বদ্ধ বাক্য</a:t>
            </a:r>
            <a:endParaRPr lang="en-US" sz="3600" dirty="0">
              <a:solidFill>
                <a:srgbClr val="FF5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39301" y="2521529"/>
            <a:ext cx="157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×৪=২৪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94719" y="4611470"/>
            <a:ext cx="1837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২৫+৪=৩০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59193" y="2050474"/>
            <a:ext cx="170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সত্য বাক্য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56621" y="4139047"/>
            <a:ext cx="1879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bn-IN" sz="36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বাক্য</a:t>
            </a:r>
            <a:endParaRPr lang="en-US" sz="36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7231" y="3962402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16</a:t>
            </a:r>
            <a:r>
              <a:rPr lang="bn-IN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+ক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 ২৯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6200000" flipH="1">
            <a:off x="4909708" y="2270415"/>
            <a:ext cx="810491" cy="10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5938407" y="3205600"/>
            <a:ext cx="1163783" cy="10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382616" y="3135914"/>
            <a:ext cx="1164318" cy="29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7180122" y="3969332"/>
            <a:ext cx="2826325" cy="488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7242469" y="2452255"/>
            <a:ext cx="2576943" cy="1454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58936" y="2660073"/>
            <a:ext cx="2618509" cy="1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73866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3032218" y="738828"/>
            <a:ext cx="5284005" cy="750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7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8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7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IN" sz="8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0445" y="3887988"/>
            <a:ext cx="58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716437" y="1789798"/>
            <a:ext cx="110387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ক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দোকনিকে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খ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দোকানি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১১৬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(১)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 ও খ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সর্ম্পক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305" y="4091234"/>
            <a:ext cx="719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(২) ক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খ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মানগুলি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ণির্ণয়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150073" y="1904216"/>
            <a:ext cx="377071" cy="311086"/>
          </a:xfrm>
          <a:prstGeom prst="triangle">
            <a:avLst>
              <a:gd name="adj" fmla="val 4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28802" y="3657600"/>
            <a:ext cx="631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99" y="2582946"/>
            <a:ext cx="4355183" cy="3544479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Left Arrow 14"/>
          <p:cNvSpPr/>
          <p:nvPr/>
        </p:nvSpPr>
        <p:spPr>
          <a:xfrm>
            <a:off x="9587061" y="5363853"/>
            <a:ext cx="697584" cy="319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21928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43602" y="373412"/>
            <a:ext cx="5628640" cy="782801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দলীয় কাজ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ile_0000000032a871fa96e6ed6d63b613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210" y="2819430"/>
            <a:ext cx="4687502" cy="3892453"/>
          </a:xfrm>
          <a:prstGeom prst="rect">
            <a:avLst/>
          </a:prstGeom>
        </p:spPr>
      </p:pic>
      <p:pic>
        <p:nvPicPr>
          <p:cNvPr id="6" name="Picture 5" descr="file_0000000032a871fa96e6ed6d63b613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0016" y="2882616"/>
            <a:ext cx="4618924" cy="37868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682" y="1084083"/>
            <a:ext cx="122359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অজানা সংখ্যাকে ক ধরে গাণিতিক বাক্য লিখি এবং ক এর মান নির্ণয় করি।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ক এর সাথে ২০ যোগ করলে যোগ ফল ১৬০ হয়। ক এর মান কত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1916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2007</TotalTime>
  <Words>362</Words>
  <Application>Microsoft Office PowerPoint</Application>
  <PresentationFormat>Custom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Slide 1</vt:lpstr>
      <vt:lpstr>পাঠ পরিচিতিঃ</vt:lpstr>
      <vt:lpstr>Slide 3</vt:lpstr>
      <vt:lpstr>Slide 4</vt:lpstr>
      <vt:lpstr>Slide 5</vt:lpstr>
      <vt:lpstr>Slide 6</vt:lpstr>
      <vt:lpstr>Slide 7</vt:lpstr>
      <vt:lpstr>Slide 8</vt:lpstr>
      <vt:lpstr>Slide 9</vt:lpstr>
      <vt:lpstr>সমস্যাটি সমাধান করো ও আমাকে দেখাও!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</dc:title>
  <dc:creator>Microsoft account</dc:creator>
  <cp:lastModifiedBy>Hp</cp:lastModifiedBy>
  <cp:revision>246</cp:revision>
  <dcterms:created xsi:type="dcterms:W3CDTF">2024-05-14T13:09:00Z</dcterms:created>
  <dcterms:modified xsi:type="dcterms:W3CDTF">2026-05-27T13:45:09Z</dcterms:modified>
</cp:coreProperties>
</file>