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71" r:id="rId6"/>
    <p:sldId id="272" r:id="rId7"/>
    <p:sldId id="273" r:id="rId8"/>
    <p:sldId id="265" r:id="rId9"/>
    <p:sldId id="257" r:id="rId10"/>
    <p:sldId id="259" r:id="rId11"/>
    <p:sldId id="258" r:id="rId12"/>
    <p:sldId id="260" r:id="rId13"/>
    <p:sldId id="261" r:id="rId14"/>
    <p:sldId id="266" r:id="rId15"/>
    <p:sldId id="262" r:id="rId16"/>
    <p:sldId id="274" r:id="rId17"/>
    <p:sldId id="263" r:id="rId18"/>
    <p:sldId id="275" r:id="rId19"/>
    <p:sldId id="264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5D0359"/>
    <a:srgbClr val="CC0099"/>
    <a:srgbClr val="008000"/>
    <a:srgbClr val="008080"/>
    <a:srgbClr val="E72192"/>
    <a:srgbClr val="FF9900"/>
    <a:srgbClr val="FF6600"/>
    <a:srgbClr val="FC0C79"/>
    <a:srgbClr val="3D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76577-B2FA-442B-9D85-5475AF2DCA07}" v="75" dt="2026-05-21T15:56:11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513C-F6CA-4567-AE97-B7AA5DA15C16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655D1-1F85-4939-B93E-A5118D722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55D1-1F85-4939-B93E-A5118D722B6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DAA6C74-7E80-4D07-98C2-E592A39F3AC0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3C5CAE4-B858-4EBB-AE83-7BC87A2BAD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1oSnDjMcWc?feature=oemb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29.jpe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1ra328m6E?start=25&amp;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0PXiLPw3U?start=83&amp;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FxTsX0Ok0?start=45&amp;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g8YnXl7wk?start=117&amp;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0" y="4824482"/>
            <a:ext cx="12192000" cy="2033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5"/>
            <a:ext cx="12192000" cy="4779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26" y="1162015"/>
            <a:ext cx="1972386" cy="1856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6532" y="5868537"/>
            <a:ext cx="3111690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873312"/>
            <a:ext cx="3111690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96585" y="5854888"/>
            <a:ext cx="3111690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140287" y="5854887"/>
            <a:ext cx="2051714" cy="59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15" y="479206"/>
            <a:ext cx="2077727" cy="19555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25" y="1249799"/>
            <a:ext cx="19431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91" y="286603"/>
            <a:ext cx="3746809" cy="4381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60"/>
            <a:ext cx="2831626" cy="30537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157875" y="3201080"/>
            <a:ext cx="614150" cy="556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01" y="3044262"/>
            <a:ext cx="627942" cy="566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874" y="3908214"/>
            <a:ext cx="627942" cy="5669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459" y="3908214"/>
            <a:ext cx="627942" cy="566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1" y="203643"/>
            <a:ext cx="12192000" cy="477953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6" name="Rounded Rectangle 25"/>
          <p:cNvSpPr/>
          <p:nvPr/>
        </p:nvSpPr>
        <p:spPr>
          <a:xfrm>
            <a:off x="2066854" y="923954"/>
            <a:ext cx="764275" cy="811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89307" y="1606612"/>
            <a:ext cx="764275" cy="811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08033" y="1385024"/>
            <a:ext cx="764275" cy="8110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8080"/>
                </a:solidFill>
              </a:rPr>
              <a:t>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85799" y="1887912"/>
            <a:ext cx="764275" cy="811040"/>
          </a:xfrm>
          <a:prstGeom prst="roundRect">
            <a:avLst/>
          </a:prstGeom>
          <a:solidFill>
            <a:srgbClr val="E72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41556" y="1098866"/>
            <a:ext cx="764275" cy="81104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414522" y="920742"/>
            <a:ext cx="764275" cy="81104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67621" y="1913983"/>
            <a:ext cx="764275" cy="811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90" y="286604"/>
            <a:ext cx="2215419" cy="43908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9799"/>
            <a:ext cx="2290050" cy="3374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4" y="4138443"/>
            <a:ext cx="1838325" cy="18478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65794 0.005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38628" y="0"/>
            <a:ext cx="3502420" cy="6646460"/>
            <a:chOff x="538628" y="0"/>
            <a:chExt cx="3502420" cy="6646460"/>
          </a:xfrm>
        </p:grpSpPr>
        <p:sp>
          <p:nvSpPr>
            <p:cNvPr id="5" name="Oval 4"/>
            <p:cNvSpPr/>
            <p:nvPr/>
          </p:nvSpPr>
          <p:spPr>
            <a:xfrm>
              <a:off x="3529258" y="3848666"/>
              <a:ext cx="511790" cy="51861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447934" y="0"/>
              <a:ext cx="1733266" cy="1569492"/>
              <a:chOff x="9526137" y="146715"/>
              <a:chExt cx="1733266" cy="156949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526137" y="146715"/>
                <a:ext cx="1733266" cy="15694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0519012" y="593677"/>
                <a:ext cx="457200" cy="36166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790563" y="593677"/>
                <a:ext cx="464024" cy="36166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10134316" y="852985"/>
                <a:ext cx="464024" cy="50496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Block Arc 10"/>
              <p:cNvSpPr/>
              <p:nvPr/>
            </p:nvSpPr>
            <p:spPr>
              <a:xfrm flipH="1" flipV="1">
                <a:off x="10044753" y="1276066"/>
                <a:ext cx="682388" cy="300251"/>
              </a:xfrm>
              <a:prstGeom prst="blockArc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flipH="1" flipV="1">
              <a:off x="2445573" y="6161963"/>
              <a:ext cx="484495" cy="4844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 flipV="1">
              <a:off x="2451075" y="3848666"/>
              <a:ext cx="657142" cy="229964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89830" y="1569491"/>
              <a:ext cx="3405988" cy="2279177"/>
              <a:chOff x="8448989" y="1856095"/>
              <a:chExt cx="3878013" cy="253848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034818" y="1856096"/>
                <a:ext cx="2702258" cy="2538483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H="1" flipV="1">
                <a:off x="8448989" y="1856095"/>
                <a:ext cx="479720" cy="2538483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flipH="1" flipV="1">
                <a:off x="11847282" y="1856095"/>
                <a:ext cx="479720" cy="2538483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 flipH="1" flipV="1">
              <a:off x="1460364" y="3848666"/>
              <a:ext cx="657142" cy="229964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1633011" y="6161963"/>
              <a:ext cx="484495" cy="4844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>
              <a:off x="2930068" y="6237028"/>
              <a:ext cx="639320" cy="395785"/>
            </a:xfrm>
            <a:prstGeom prst="rtTriangle">
              <a:avLst/>
            </a:prstGeom>
            <a:solidFill>
              <a:srgbClr val="CC0099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flipH="1">
              <a:off x="971303" y="6237029"/>
              <a:ext cx="661708" cy="409426"/>
            </a:xfrm>
            <a:prstGeom prst="rtTriangle">
              <a:avLst/>
            </a:prstGeom>
            <a:solidFill>
              <a:srgbClr val="CC0099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8628" y="3848666"/>
              <a:ext cx="511790" cy="51861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82614" y="194890"/>
            <a:ext cx="6719556" cy="6468219"/>
            <a:chOff x="5322627" y="177230"/>
            <a:chExt cx="6741994" cy="6564760"/>
          </a:xfrm>
        </p:grpSpPr>
        <p:sp>
          <p:nvSpPr>
            <p:cNvPr id="27" name="Rectangular Callout 26"/>
            <p:cNvSpPr/>
            <p:nvPr/>
          </p:nvSpPr>
          <p:spPr>
            <a:xfrm flipV="1">
              <a:off x="5322627" y="245661"/>
              <a:ext cx="6741994" cy="6496329"/>
            </a:xfrm>
            <a:prstGeom prst="wedgeRectCallout">
              <a:avLst>
                <a:gd name="adj1" fmla="val -62815"/>
                <a:gd name="adj2" fmla="val 28845"/>
              </a:avLst>
            </a:prstGeom>
            <a:solidFill>
              <a:srgbClr val="948D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76615" y="177230"/>
              <a:ext cx="2634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E72192"/>
                  </a:solidFill>
                </a:rPr>
                <a:t>Mr. Shape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74598" y="741065"/>
              <a:ext cx="6373505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FFCC"/>
                  </a:solidFill>
                </a:rPr>
                <a:t>I am Mr. Shape , look at me .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I have circles , squares , triangles and rectangles 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As many as there could be .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My eyes are round and so is my face ,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My body is square if haven’t noticed incase  .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My arms are rectangles and so are my legs .</a:t>
              </a:r>
            </a:p>
            <a:p>
              <a:r>
                <a:rPr lang="en-US" sz="3200" dirty="0">
                  <a:solidFill>
                    <a:srgbClr val="00FFCC"/>
                  </a:solidFill>
                </a:rPr>
                <a:t>My hands are circles and my feet are triangles , you see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7EF30D-B173-4F33-AF1B-84BCD0CE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Comparisons</a:t>
            </a:r>
          </a:p>
        </p:txBody>
      </p:sp>
      <p:pic>
        <p:nvPicPr>
          <p:cNvPr id="6" name="Online Media 5" title="Comparative Adjectives And Game For Kids | 4K">
            <a:hlinkClick r:id="" action="ppaction://media"/>
            <a:extLst>
              <a:ext uri="{FF2B5EF4-FFF2-40B4-BE49-F238E27FC236}">
                <a16:creationId xmlns:a16="http://schemas.microsoft.com/office/drawing/2014/main" id="{1ED046A2-34F9-7120-87EC-F3CFFF4E4F90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930" y="1172060"/>
            <a:ext cx="7845159" cy="549544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8493071" y="1596325"/>
            <a:ext cx="3357966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LET’S WATCH A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50125"/>
            <a:ext cx="3244616" cy="1200329"/>
          </a:xfrm>
          <a:prstGeom prst="rect">
            <a:avLst/>
          </a:prstGeom>
          <a:solidFill>
            <a:srgbClr val="FC0C7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SIZES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599667" y="4145831"/>
            <a:ext cx="3225674" cy="2549206"/>
            <a:chOff x="9089015" y="4145831"/>
            <a:chExt cx="2760830" cy="2549206"/>
          </a:xfrm>
        </p:grpSpPr>
        <p:grpSp>
          <p:nvGrpSpPr>
            <p:cNvPr id="24" name="Group 23"/>
            <p:cNvGrpSpPr/>
            <p:nvPr/>
          </p:nvGrpSpPr>
          <p:grpSpPr>
            <a:xfrm>
              <a:off x="9234551" y="4145831"/>
              <a:ext cx="2615294" cy="2214026"/>
              <a:chOff x="9234551" y="4145831"/>
              <a:chExt cx="2615294" cy="216811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4551" y="4145831"/>
                <a:ext cx="2081284" cy="17145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795" y="4866604"/>
                <a:ext cx="1045050" cy="1447337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9089015" y="6233372"/>
              <a:ext cx="2760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   Big                 small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09883" y="247507"/>
            <a:ext cx="3834911" cy="2857797"/>
            <a:chOff x="3549854" y="233714"/>
            <a:chExt cx="3834911" cy="2857797"/>
          </a:xfrm>
        </p:grpSpPr>
        <p:grpSp>
          <p:nvGrpSpPr>
            <p:cNvPr id="20" name="Group 19"/>
            <p:cNvGrpSpPr/>
            <p:nvPr/>
          </p:nvGrpSpPr>
          <p:grpSpPr>
            <a:xfrm>
              <a:off x="3649264" y="233714"/>
              <a:ext cx="2834859" cy="2345713"/>
              <a:chOff x="3649264" y="233714"/>
              <a:chExt cx="2834859" cy="238846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264" y="233714"/>
                <a:ext cx="1343025" cy="235245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073" y="1114176"/>
                <a:ext cx="1140050" cy="1508001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549854" y="2629846"/>
              <a:ext cx="3834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       Tall               short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43025" y="197385"/>
            <a:ext cx="3608617" cy="3423762"/>
            <a:chOff x="7735721" y="158832"/>
            <a:chExt cx="3608617" cy="3423762"/>
          </a:xfrm>
        </p:grpSpPr>
        <p:grpSp>
          <p:nvGrpSpPr>
            <p:cNvPr id="21" name="Group 20"/>
            <p:cNvGrpSpPr/>
            <p:nvPr/>
          </p:nvGrpSpPr>
          <p:grpSpPr>
            <a:xfrm>
              <a:off x="7735721" y="158832"/>
              <a:ext cx="3069074" cy="2899970"/>
              <a:chOff x="7735721" y="158832"/>
              <a:chExt cx="3069074" cy="28999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3656" y="677552"/>
                <a:ext cx="1891139" cy="23812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5721" y="158832"/>
                <a:ext cx="1695450" cy="285750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8062403" y="3120929"/>
              <a:ext cx="3281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C0C79"/>
                  </a:solidFill>
                </a:rPr>
                <a:t>Tall                    short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1573" y="4687959"/>
            <a:ext cx="3587322" cy="2007078"/>
            <a:chOff x="313900" y="4625599"/>
            <a:chExt cx="3587322" cy="2007078"/>
          </a:xfrm>
        </p:grpSpPr>
        <p:grpSp>
          <p:nvGrpSpPr>
            <p:cNvPr id="22" name="Group 21"/>
            <p:cNvGrpSpPr/>
            <p:nvPr/>
          </p:nvGrpSpPr>
          <p:grpSpPr>
            <a:xfrm>
              <a:off x="399093" y="4625599"/>
              <a:ext cx="3502129" cy="1440533"/>
              <a:chOff x="399093" y="4625599"/>
              <a:chExt cx="3502129" cy="144053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64" y="4628104"/>
                <a:ext cx="1317458" cy="143802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093" y="4625599"/>
                <a:ext cx="1759105" cy="1398075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13900" y="6171012"/>
              <a:ext cx="3534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  Fat                        thin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1786" y="3566969"/>
            <a:ext cx="3473008" cy="2529541"/>
            <a:chOff x="4855365" y="4145831"/>
            <a:chExt cx="3473008" cy="2529541"/>
          </a:xfrm>
        </p:grpSpPr>
        <p:grpSp>
          <p:nvGrpSpPr>
            <p:cNvPr id="23" name="Group 22"/>
            <p:cNvGrpSpPr/>
            <p:nvPr/>
          </p:nvGrpSpPr>
          <p:grpSpPr>
            <a:xfrm>
              <a:off x="4855365" y="4145831"/>
              <a:ext cx="3473008" cy="2057400"/>
              <a:chOff x="4885616" y="4145831"/>
              <a:chExt cx="3473008" cy="20574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616" y="4145831"/>
                <a:ext cx="2115403" cy="20574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1018" y="5114415"/>
                <a:ext cx="1487606" cy="951717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974410" y="6213707"/>
              <a:ext cx="3196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</a:t>
              </a:r>
              <a:r>
                <a:rPr lang="en-US" sz="2400" dirty="0">
                  <a:solidFill>
                    <a:srgbClr val="FFC000"/>
                  </a:solidFill>
                </a:rPr>
                <a:t>Big                    small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0358" y="1818844"/>
            <a:ext cx="3615905" cy="2479915"/>
            <a:chOff x="575783" y="1784014"/>
            <a:chExt cx="3615905" cy="2479915"/>
          </a:xfrm>
        </p:grpSpPr>
        <p:grpSp>
          <p:nvGrpSpPr>
            <p:cNvPr id="19" name="Group 18"/>
            <p:cNvGrpSpPr/>
            <p:nvPr/>
          </p:nvGrpSpPr>
          <p:grpSpPr>
            <a:xfrm>
              <a:off x="575783" y="1784014"/>
              <a:ext cx="3455307" cy="1944581"/>
              <a:chOff x="107708" y="2306472"/>
              <a:chExt cx="4128525" cy="194458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08" y="2306472"/>
                <a:ext cx="3134785" cy="183935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783" y="2455235"/>
                <a:ext cx="1695450" cy="1795818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124231" y="3802264"/>
              <a:ext cx="306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</a:t>
              </a:r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</a:rPr>
                <a:t> fat                thin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ECEA405-85FD-96C3-8570-05E04559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ln>
            <a:solidFill>
              <a:srgbClr val="5D0359"/>
            </a:solidFill>
          </a:ln>
        </p:spPr>
        <p:txBody>
          <a:bodyPr/>
          <a:lstStyle/>
          <a:p>
            <a:r>
              <a:rPr lang="en-US" dirty="0">
                <a:solidFill>
                  <a:srgbClr val="CC0099"/>
                </a:solidFill>
              </a:rPr>
              <a:t>Watch a video</a:t>
            </a:r>
          </a:p>
        </p:txBody>
      </p:sp>
      <p:pic>
        <p:nvPicPr>
          <p:cNvPr id="4" name="Online Media 3" title="🚦 Traffic Light Song for Kids | Red Light Green Light | Safety Learning Rhyme">
            <a:hlinkClick r:id="" action="ppaction://media"/>
            <a:extLst>
              <a:ext uri="{FF2B5EF4-FFF2-40B4-BE49-F238E27FC236}">
                <a16:creationId xmlns:a16="http://schemas.microsoft.com/office/drawing/2014/main" id="{58A332D9-B910-D242-AFAB-579DDFD72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174750"/>
            <a:ext cx="9869585" cy="549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7285" y="1237282"/>
            <a:ext cx="8417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Red light, red light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What do you say ?</a:t>
            </a:r>
          </a:p>
          <a:p>
            <a:r>
              <a:rPr lang="en-US" sz="4000" dirty="0">
                <a:solidFill>
                  <a:srgbClr val="FF0000"/>
                </a:solidFill>
              </a:rPr>
              <a:t>I say stop and stop right away .</a:t>
            </a:r>
          </a:p>
          <a:p>
            <a:r>
              <a:rPr lang="en-US" sz="4000" dirty="0">
                <a:solidFill>
                  <a:srgbClr val="FFC000"/>
                </a:solidFill>
              </a:rPr>
              <a:t>Yellow light, yellow light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What do you mean ?</a:t>
            </a:r>
          </a:p>
          <a:p>
            <a:r>
              <a:rPr lang="en-US" sz="4000" dirty="0">
                <a:solidFill>
                  <a:srgbClr val="FFC000"/>
                </a:solidFill>
              </a:rPr>
              <a:t>I mean wait, till the light is </a:t>
            </a:r>
            <a:r>
              <a:rPr lang="en-US" sz="4000" dirty="0">
                <a:solidFill>
                  <a:srgbClr val="008000"/>
                </a:solidFill>
              </a:rPr>
              <a:t>green . </a:t>
            </a:r>
          </a:p>
          <a:p>
            <a:r>
              <a:rPr lang="en-US" sz="4000" dirty="0">
                <a:solidFill>
                  <a:srgbClr val="008000"/>
                </a:solidFill>
              </a:rPr>
              <a:t>Green light, green light </a:t>
            </a:r>
          </a:p>
          <a:p>
            <a:r>
              <a:rPr lang="en-US" sz="4000" dirty="0">
                <a:solidFill>
                  <a:srgbClr val="008000"/>
                </a:solidFill>
              </a:rPr>
              <a:t>What do you say ?</a:t>
            </a:r>
          </a:p>
          <a:p>
            <a:r>
              <a:rPr lang="en-US" sz="4000" dirty="0">
                <a:solidFill>
                  <a:srgbClr val="008000"/>
                </a:solidFill>
              </a:rPr>
              <a:t>I say go, go right away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409" y="1882839"/>
            <a:ext cx="749873" cy="74987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2487244" y="294453"/>
            <a:ext cx="6843879" cy="830997"/>
            <a:chOff x="3170018" y="223075"/>
            <a:chExt cx="5463681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4093153" y="223075"/>
              <a:ext cx="36030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808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ROAD SIGNS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0018" y="278470"/>
              <a:ext cx="749873" cy="749873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7869425" y="270179"/>
              <a:ext cx="764274" cy="7367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9097572" y="5632311"/>
            <a:ext cx="736979" cy="7028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6477" y="1357462"/>
            <a:ext cx="2487824" cy="5364547"/>
            <a:chOff x="75827" y="210564"/>
            <a:chExt cx="2487824" cy="5364547"/>
          </a:xfrm>
        </p:grpSpPr>
        <p:sp>
          <p:nvSpPr>
            <p:cNvPr id="23" name="Up-Down Arrow 22"/>
            <p:cNvSpPr/>
            <p:nvPr/>
          </p:nvSpPr>
          <p:spPr>
            <a:xfrm>
              <a:off x="75827" y="210564"/>
              <a:ext cx="2487824" cy="536454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802" y="1493453"/>
              <a:ext cx="784368" cy="749873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944800" y="3526215"/>
              <a:ext cx="749873" cy="76427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10305" y="2517900"/>
              <a:ext cx="818865" cy="7498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0953594" y="3700408"/>
            <a:ext cx="781376" cy="670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AFA00E-C242-E873-0CDF-489E2A96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90500"/>
            <a:ext cx="11165305" cy="58261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Know the road signs</a:t>
            </a:r>
          </a:p>
        </p:txBody>
      </p:sp>
      <p:pic>
        <p:nvPicPr>
          <p:cNvPr id="3" name="Online Media 2" title="Understanding Road Signs|| Traffic Signs. #Trafficsign #RoadSigns">
            <a:hlinkClick r:id="" action="ppaction://media"/>
            <a:extLst>
              <a:ext uri="{FF2B5EF4-FFF2-40B4-BE49-F238E27FC236}">
                <a16:creationId xmlns:a16="http://schemas.microsoft.com/office/drawing/2014/main" id="{F1C3859D-4E26-A47C-E925-43A6F7443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095" y="1422723"/>
            <a:ext cx="9859253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1023867"/>
            <a:ext cx="2019869" cy="1268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128" y="0"/>
            <a:ext cx="11013744" cy="1015663"/>
          </a:xfrm>
          <a:prstGeom prst="rect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72192"/>
                </a:solidFill>
              </a:rPr>
              <a:t>ROAD SIGNS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4CB2D-F0BD-751E-A337-817E73B2264D}"/>
              </a:ext>
            </a:extLst>
          </p:cNvPr>
          <p:cNvSpPr txBox="1"/>
          <p:nvPr/>
        </p:nvSpPr>
        <p:spPr>
          <a:xfrm>
            <a:off x="790414" y="2100973"/>
            <a:ext cx="120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Schoo</a:t>
            </a:r>
            <a:r>
              <a:rPr lang="en-US" dirty="0"/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D5F49-D831-7CFA-CB61-FB23C34A9B27}"/>
              </a:ext>
            </a:extLst>
          </p:cNvPr>
          <p:cNvSpPr txBox="1"/>
          <p:nvPr/>
        </p:nvSpPr>
        <p:spPr>
          <a:xfrm>
            <a:off x="9020014" y="2511644"/>
            <a:ext cx="190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</a:t>
            </a:r>
            <a:r>
              <a:rPr lang="en-US" sz="2000" dirty="0" err="1"/>
              <a:t>byecycle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68C4E-CC3C-1665-0146-C939659AC5A7}"/>
              </a:ext>
            </a:extLst>
          </p:cNvPr>
          <p:cNvSpPr txBox="1"/>
          <p:nvPr/>
        </p:nvSpPr>
        <p:spPr>
          <a:xfrm>
            <a:off x="589128" y="4122549"/>
            <a:ext cx="120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Byecycle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ADF34-B39A-9FD8-2E6F-CD42DCAD21E7}"/>
              </a:ext>
            </a:extLst>
          </p:cNvPr>
          <p:cNvSpPr txBox="1"/>
          <p:nvPr/>
        </p:nvSpPr>
        <p:spPr>
          <a:xfrm>
            <a:off x="8865031" y="4568825"/>
            <a:ext cx="224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Don,t</a:t>
            </a:r>
            <a:r>
              <a:rPr lang="en-US" sz="2000" dirty="0"/>
              <a:t> 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EE930-1E19-0AC5-CD5C-16F66AFAB2AE}"/>
              </a:ext>
            </a:extLst>
          </p:cNvPr>
          <p:cNvSpPr txBox="1"/>
          <p:nvPr/>
        </p:nvSpPr>
        <p:spPr>
          <a:xfrm>
            <a:off x="1094692" y="6408132"/>
            <a:ext cx="269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L 0.25 0 L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675045E-E93F-C335-F534-324827FF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</p:spPr>
        <p:txBody>
          <a:bodyPr/>
          <a:lstStyle/>
          <a:p>
            <a:r>
              <a:rPr lang="en-US" sz="4000" dirty="0" err="1">
                <a:solidFill>
                  <a:srgbClr val="FC0C79"/>
                </a:solidFill>
              </a:rPr>
              <a:t>Let,s</a:t>
            </a:r>
            <a:r>
              <a:rPr lang="en-US" sz="4000" dirty="0">
                <a:solidFill>
                  <a:srgbClr val="FC0C79"/>
                </a:solidFill>
              </a:rPr>
              <a:t> enjoy a cartoon</a:t>
            </a:r>
          </a:p>
        </p:txBody>
      </p:sp>
      <p:pic>
        <p:nvPicPr>
          <p:cNvPr id="4" name="Online Media 3" title="Tom &amp; Jerry | Is Jerry Taking Care of Tom? | Classic Cartoon | WB Kids">
            <a:hlinkClick r:id="" action="ppaction://media"/>
            <a:extLst>
              <a:ext uri="{FF2B5EF4-FFF2-40B4-BE49-F238E27FC236}">
                <a16:creationId xmlns:a16="http://schemas.microsoft.com/office/drawing/2014/main" id="{C50D36F5-6E68-FBEA-1238-6A5991F9B1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2814" y="1174750"/>
            <a:ext cx="876637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2830" y="962169"/>
            <a:ext cx="10317708" cy="5895832"/>
            <a:chOff x="2599194" y="1328998"/>
            <a:chExt cx="5936776" cy="4380932"/>
          </a:xfrm>
        </p:grpSpPr>
        <p:sp>
          <p:nvSpPr>
            <p:cNvPr id="3" name="Rounded Rectangle 2"/>
            <p:cNvSpPr/>
            <p:nvPr/>
          </p:nvSpPr>
          <p:spPr>
            <a:xfrm>
              <a:off x="2599194" y="1328998"/>
              <a:ext cx="5936776" cy="438093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</a:rPr>
                <a:t>Teacher,s</a:t>
              </a:r>
              <a:r>
                <a:rPr lang="en-US" sz="3600" dirty="0">
                  <a:solidFill>
                    <a:srgbClr val="002060"/>
                  </a:solidFill>
                </a:rPr>
                <a:t> name  : Rowshan Ara Begum</a:t>
              </a:r>
            </a:p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Assistant teacher of </a:t>
              </a:r>
            </a:p>
            <a:p>
              <a:pPr algn="ctr"/>
              <a:r>
                <a:rPr lang="en-US" sz="3600" dirty="0" err="1">
                  <a:solidFill>
                    <a:srgbClr val="002060"/>
                  </a:solidFill>
                </a:rPr>
                <a:t>Badalpura</a:t>
              </a:r>
              <a:r>
                <a:rPr lang="en-US" sz="3600" dirty="0">
                  <a:solidFill>
                    <a:srgbClr val="002060"/>
                  </a:solidFill>
                </a:rPr>
                <a:t> Govt. Primary School </a:t>
              </a:r>
            </a:p>
            <a:p>
              <a:pPr algn="ctr"/>
              <a:r>
                <a:rPr lang="en-US" sz="3600" dirty="0" err="1">
                  <a:solidFill>
                    <a:srgbClr val="002060"/>
                  </a:solidFill>
                </a:rPr>
                <a:t>Anoara</a:t>
              </a:r>
              <a:r>
                <a:rPr lang="en-US" sz="3600" dirty="0">
                  <a:solidFill>
                    <a:srgbClr val="002060"/>
                  </a:solidFill>
                </a:rPr>
                <a:t> , Chattogram 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0471" y="4411812"/>
              <a:ext cx="3974222" cy="116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E72192"/>
                  </a:solidFill>
                </a:rPr>
                <a:t>THANKS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5228" y="4308169"/>
            <a:ext cx="11280468" cy="2174048"/>
            <a:chOff x="565228" y="4308169"/>
            <a:chExt cx="11459758" cy="2174048"/>
          </a:xfrm>
        </p:grpSpPr>
        <p:sp>
          <p:nvSpPr>
            <p:cNvPr id="4" name="Explosion 1 3"/>
            <p:cNvSpPr/>
            <p:nvPr/>
          </p:nvSpPr>
          <p:spPr>
            <a:xfrm>
              <a:off x="11123113" y="5260930"/>
              <a:ext cx="901873" cy="1221287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5185775" y="4308169"/>
              <a:ext cx="4321479" cy="190552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Lesson 1 To 6</a:t>
              </a:r>
            </a:p>
          </p:txBody>
        </p:sp>
        <p:sp>
          <p:nvSpPr>
            <p:cNvPr id="12" name="Flowchart: Direct Access Storage 11"/>
            <p:cNvSpPr/>
            <p:nvPr/>
          </p:nvSpPr>
          <p:spPr>
            <a:xfrm>
              <a:off x="565228" y="4961280"/>
              <a:ext cx="862739" cy="1121079"/>
            </a:xfrm>
            <a:prstGeom prst="flowChartMagneticDrum">
              <a:avLst/>
            </a:prstGeom>
            <a:solidFill>
              <a:srgbClr val="3DEA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irect Access Storage 12"/>
            <p:cNvSpPr/>
            <p:nvPr/>
          </p:nvSpPr>
          <p:spPr>
            <a:xfrm>
              <a:off x="1453798" y="5260930"/>
              <a:ext cx="862739" cy="1121079"/>
            </a:xfrm>
            <a:prstGeom prst="flowChartMagneticDrum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5468" y="602511"/>
            <a:ext cx="11620228" cy="4421399"/>
            <a:chOff x="49309" y="254428"/>
            <a:chExt cx="11796387" cy="4421399"/>
          </a:xfrm>
        </p:grpSpPr>
        <p:sp>
          <p:nvSpPr>
            <p:cNvPr id="5" name="Flowchart: Punched Tape 4"/>
            <p:cNvSpPr/>
            <p:nvPr/>
          </p:nvSpPr>
          <p:spPr>
            <a:xfrm>
              <a:off x="216063" y="2423196"/>
              <a:ext cx="3018775" cy="1841326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6420" y="2736835"/>
              <a:ext cx="29780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C0C79"/>
                  </a:solidFill>
                </a:rPr>
                <a:t>Unit : 7</a:t>
              </a:r>
            </a:p>
            <a:p>
              <a:r>
                <a:rPr lang="en-US" sz="6000" dirty="0"/>
                <a:t>   </a:t>
              </a:r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3255195" y="2173266"/>
              <a:ext cx="8404967" cy="1944666"/>
            </a:xfrm>
            <a:prstGeom prst="verticalScroll">
              <a:avLst/>
            </a:prstGeom>
            <a:solidFill>
              <a:srgbClr val="E24E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8200" y="2691306"/>
              <a:ext cx="6646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B0F0"/>
                  </a:solidFill>
                </a:rPr>
                <a:t>Colours</a:t>
              </a:r>
              <a:r>
                <a:rPr lang="en-US" sz="4400" dirty="0">
                  <a:solidFill>
                    <a:srgbClr val="00B0F0"/>
                  </a:solidFill>
                </a:rPr>
                <a:t> , Shapes and signs</a:t>
              </a:r>
            </a:p>
          </p:txBody>
        </p:sp>
        <p:sp>
          <p:nvSpPr>
            <p:cNvPr id="8" name="Sun 7"/>
            <p:cNvSpPr/>
            <p:nvPr/>
          </p:nvSpPr>
          <p:spPr>
            <a:xfrm>
              <a:off x="10208713" y="392615"/>
              <a:ext cx="1636983" cy="1568883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49309" y="429406"/>
              <a:ext cx="2218677" cy="1568883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1617414" y="761691"/>
              <a:ext cx="2218677" cy="1568883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Callout 13"/>
            <p:cNvSpPr/>
            <p:nvPr/>
          </p:nvSpPr>
          <p:spPr>
            <a:xfrm>
              <a:off x="5359501" y="254428"/>
              <a:ext cx="2495032" cy="1365088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Callout 14"/>
            <p:cNvSpPr/>
            <p:nvPr/>
          </p:nvSpPr>
          <p:spPr>
            <a:xfrm>
              <a:off x="7252816" y="531303"/>
              <a:ext cx="2495032" cy="1365088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Quad Arrow 17"/>
          <p:cNvSpPr/>
          <p:nvPr/>
        </p:nvSpPr>
        <p:spPr>
          <a:xfrm flipV="1">
            <a:off x="2677414" y="4890922"/>
            <a:ext cx="1177447" cy="1205632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3893850" y="132421"/>
            <a:ext cx="2495032" cy="1365088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 flipV="1">
            <a:off x="2675254" y="4890922"/>
            <a:ext cx="1177447" cy="1205632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Quad Arrow 20"/>
          <p:cNvSpPr/>
          <p:nvPr/>
        </p:nvSpPr>
        <p:spPr>
          <a:xfrm flipV="1">
            <a:off x="3430419" y="5169239"/>
            <a:ext cx="1177447" cy="1205632"/>
          </a:xfrm>
          <a:prstGeom prst="quadArrow">
            <a:avLst/>
          </a:prstGeom>
          <a:solidFill>
            <a:srgbClr val="5B3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9983243" y="4802363"/>
            <a:ext cx="814192" cy="1294191"/>
          </a:xfrm>
          <a:prstGeom prst="irregularSeal1">
            <a:avLst/>
          </a:prstGeom>
          <a:solidFill>
            <a:srgbClr val="AA9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2" y="889348"/>
            <a:ext cx="106471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8080"/>
                </a:solidFill>
              </a:rPr>
              <a:t>Special Note :</a:t>
            </a:r>
          </a:p>
          <a:p>
            <a:r>
              <a:rPr lang="en-US" sz="4400" dirty="0">
                <a:solidFill>
                  <a:srgbClr val="008080"/>
                </a:solidFill>
              </a:rPr>
              <a:t>In this presentation there are 6 lessons . Teacher can use this in 6 classes for 6 lessons by their way . I thought , in this unit the lessons are similar in </a:t>
            </a:r>
            <a:r>
              <a:rPr lang="en-US" sz="4400" dirty="0" err="1">
                <a:solidFill>
                  <a:srgbClr val="008080"/>
                </a:solidFill>
              </a:rPr>
              <a:t>colours</a:t>
            </a:r>
            <a:r>
              <a:rPr lang="en-US" sz="4400" dirty="0">
                <a:solidFill>
                  <a:srgbClr val="008080"/>
                </a:solidFill>
              </a:rPr>
              <a:t> . So I made the unit . Thanks.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4B448C9-8B21-5509-6DF5-7769927B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190500"/>
            <a:ext cx="10972800" cy="5826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rgbClr val="008000"/>
                </a:solidFill>
              </a:rPr>
              <a:t>Let,s</a:t>
            </a:r>
            <a:r>
              <a:rPr lang="en-US" sz="4400" dirty="0">
                <a:solidFill>
                  <a:srgbClr val="008000"/>
                </a:solidFill>
              </a:rPr>
              <a:t> sing and dance</a:t>
            </a:r>
          </a:p>
        </p:txBody>
      </p:sp>
      <p:pic>
        <p:nvPicPr>
          <p:cNvPr id="3" name="Online Media 2" title="বাংলা রঙের নাম শেখো | Learn Colors in Bangla with Ms Mun | Bangla Rhymes &amp; Kids Songs">
            <a:hlinkClick r:id="" action="ppaction://media"/>
            <a:extLst>
              <a:ext uri="{FF2B5EF4-FFF2-40B4-BE49-F238E27FC236}">
                <a16:creationId xmlns:a16="http://schemas.microsoft.com/office/drawing/2014/main" id="{90F14BDA-F570-36C8-04C6-05F42B2052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772" y="1058779"/>
            <a:ext cx="9926939" cy="5608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2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5114" y="244734"/>
            <a:ext cx="2721610" cy="2118995"/>
            <a:chOff x="0" y="0"/>
            <a:chExt cx="3177301" cy="2317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93702" cy="14330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1275221"/>
              <a:ext cx="3177301" cy="1042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Red , red , red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The rose is red 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5371" y="260603"/>
            <a:ext cx="3676650" cy="3137535"/>
            <a:chOff x="2676437" y="237622"/>
            <a:chExt cx="3676650" cy="3137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725" y="237622"/>
              <a:ext cx="2536126" cy="16743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76437" y="2422022"/>
              <a:ext cx="367665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Green , green ,green </a:t>
              </a:r>
            </a:p>
            <a:p>
              <a:r>
                <a:rPr lang="en-US" sz="2800" dirty="0">
                  <a:solidFill>
                    <a:srgbClr val="00B050"/>
                  </a:solidFill>
                </a:rPr>
                <a:t>The parrot is green 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05247" y="497315"/>
            <a:ext cx="2782570" cy="2884170"/>
            <a:chOff x="6969682" y="-1042"/>
            <a:chExt cx="3073248" cy="28318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861" y="-1042"/>
              <a:ext cx="2239865" cy="13848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70383" y="1433015"/>
              <a:ext cx="2978835" cy="93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</a:rPr>
                <a:t>Blue, blue ,blue</a:t>
              </a:r>
            </a:p>
            <a:p>
              <a:r>
                <a:rPr lang="en-US" sz="2800" dirty="0">
                  <a:solidFill>
                    <a:srgbClr val="00B0F0"/>
                  </a:solidFill>
                </a:rPr>
                <a:t>The sky is blue 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69682" y="1383723"/>
              <a:ext cx="3073248" cy="144711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dirty="0"/>
                <a:t>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7637" y="677362"/>
            <a:ext cx="3603625" cy="2634017"/>
            <a:chOff x="159500" y="3654011"/>
            <a:chExt cx="3712658" cy="26340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43" y="3654011"/>
              <a:ext cx="2402007" cy="263401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9500" y="5260561"/>
              <a:ext cx="3712658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72192"/>
                  </a:solidFill>
                </a:rPr>
                <a:t>Violet , violet , violet</a:t>
              </a:r>
            </a:p>
            <a:p>
              <a:r>
                <a:rPr lang="en-US" sz="2800" dirty="0">
                  <a:solidFill>
                    <a:srgbClr val="E72192"/>
                  </a:solidFill>
                </a:rPr>
                <a:t>The balloon is violet 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63438" y="3311462"/>
            <a:ext cx="3940810" cy="2703195"/>
            <a:chOff x="4263949" y="4401620"/>
            <a:chExt cx="3940810" cy="2703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85" y="4401620"/>
              <a:ext cx="1746914" cy="15704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63949" y="6151680"/>
              <a:ext cx="394081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Yellow , yellow , yellow</a:t>
              </a:r>
            </a:p>
            <a:p>
              <a:r>
                <a:rPr lang="en-US" sz="2800" dirty="0">
                  <a:solidFill>
                    <a:srgbClr val="FFFF00"/>
                  </a:solidFill>
                </a:rPr>
                <a:t>The banana is yellow 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82515" y="3928072"/>
            <a:ext cx="3683007" cy="2387620"/>
            <a:chOff x="8645087" y="4263972"/>
            <a:chExt cx="3683007" cy="23876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765" y="4263972"/>
              <a:ext cx="1707961" cy="157048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645087" y="5697485"/>
              <a:ext cx="36830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990099"/>
                  </a:solidFill>
                </a:rPr>
                <a:t>Indigo , indigo , indigo</a:t>
              </a:r>
            </a:p>
            <a:p>
              <a:r>
                <a:rPr lang="en-US" sz="2800" dirty="0">
                  <a:solidFill>
                    <a:srgbClr val="990099"/>
                  </a:solidFill>
                </a:rPr>
                <a:t>The kite is indigo 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476" y="3538755"/>
            <a:ext cx="4236961" cy="3058642"/>
            <a:chOff x="114071" y="3071046"/>
            <a:chExt cx="4236961" cy="3058642"/>
          </a:xfrm>
        </p:grpSpPr>
        <p:grpSp>
          <p:nvGrpSpPr>
            <p:cNvPr id="21" name="Group 20"/>
            <p:cNvGrpSpPr/>
            <p:nvPr/>
          </p:nvGrpSpPr>
          <p:grpSpPr>
            <a:xfrm>
              <a:off x="114072" y="3071046"/>
              <a:ext cx="3669577" cy="2535422"/>
              <a:chOff x="3823996" y="3315403"/>
              <a:chExt cx="3761974" cy="207875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319" y="3315403"/>
                <a:ext cx="2144550" cy="150957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823996" y="4611902"/>
                <a:ext cx="3761974" cy="78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9900"/>
                  </a:solidFill>
                </a:endParaRPr>
              </a:p>
              <a:p>
                <a:r>
                  <a:rPr lang="en-US" sz="2800" dirty="0">
                    <a:solidFill>
                      <a:srgbClr val="FF9900"/>
                    </a:solidFill>
                  </a:rPr>
                  <a:t>The carrot is orange .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14071" y="5606468"/>
              <a:ext cx="42369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9900"/>
                  </a:solidFill>
                </a:rPr>
                <a:t>Orange , orange , orange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6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" y="2634018"/>
            <a:ext cx="1647825" cy="327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9056"/>
            <a:ext cx="717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E72192"/>
                </a:solidFill>
              </a:rPr>
              <a:t> Match the </a:t>
            </a:r>
            <a:r>
              <a:rPr lang="en-US" sz="5400" dirty="0" err="1">
                <a:solidFill>
                  <a:srgbClr val="E72192"/>
                </a:solidFill>
              </a:rPr>
              <a:t>colours</a:t>
            </a:r>
            <a:r>
              <a:rPr lang="en-US" sz="5400" dirty="0">
                <a:solidFill>
                  <a:srgbClr val="E72192"/>
                </a:solidFill>
              </a:rPr>
              <a:t> :</a:t>
            </a:r>
          </a:p>
          <a:p>
            <a:endParaRPr lang="en-US" sz="5400" dirty="0">
              <a:solidFill>
                <a:srgbClr val="E7219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5" y="1011854"/>
            <a:ext cx="843561" cy="761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9" y="1733524"/>
            <a:ext cx="684817" cy="1027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5" b="97101" l="9821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0" y="2658697"/>
            <a:ext cx="1115113" cy="857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71" y="3717583"/>
            <a:ext cx="960579" cy="847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9" y="4491728"/>
            <a:ext cx="676044" cy="676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9" y="5191532"/>
            <a:ext cx="831276" cy="831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71" y="6085867"/>
            <a:ext cx="1131742" cy="7157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466" y="1201557"/>
            <a:ext cx="26772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90099"/>
                </a:solidFill>
              </a:rPr>
              <a:t>violet</a:t>
            </a:r>
          </a:p>
          <a:p>
            <a:r>
              <a:rPr lang="en-US" sz="4800" dirty="0">
                <a:solidFill>
                  <a:srgbClr val="008000"/>
                </a:solidFill>
              </a:rPr>
              <a:t>green</a:t>
            </a:r>
          </a:p>
          <a:p>
            <a:r>
              <a:rPr lang="en-US" sz="4800" dirty="0">
                <a:solidFill>
                  <a:srgbClr val="E72192"/>
                </a:solidFill>
              </a:rPr>
              <a:t>indigo</a:t>
            </a:r>
          </a:p>
          <a:p>
            <a:r>
              <a:rPr lang="en-US" sz="4800" dirty="0">
                <a:solidFill>
                  <a:srgbClr val="FF9900"/>
                </a:solidFill>
              </a:rPr>
              <a:t>orange</a:t>
            </a:r>
          </a:p>
          <a:p>
            <a:r>
              <a:rPr lang="en-US" sz="4800" dirty="0">
                <a:solidFill>
                  <a:srgbClr val="00B0F0"/>
                </a:solidFill>
              </a:rPr>
              <a:t>blue</a:t>
            </a:r>
          </a:p>
          <a:p>
            <a:r>
              <a:rPr lang="en-US" sz="4800" dirty="0">
                <a:solidFill>
                  <a:srgbClr val="FF0000"/>
                </a:solidFill>
              </a:rPr>
              <a:t>red</a:t>
            </a:r>
          </a:p>
          <a:p>
            <a:r>
              <a:rPr lang="en-US" sz="4800" dirty="0">
                <a:solidFill>
                  <a:srgbClr val="FFFF00"/>
                </a:solidFill>
              </a:rPr>
              <a:t>yellow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FC8519-5DA5-4F28-47EC-1D5E573CB49C}"/>
              </a:ext>
            </a:extLst>
          </p:cNvPr>
          <p:cNvCxnSpPr/>
          <p:nvPr/>
        </p:nvCxnSpPr>
        <p:spPr bwMode="auto">
          <a:xfrm>
            <a:off x="2353586" y="1733524"/>
            <a:ext cx="1837880" cy="327242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D101B7-841D-4C5B-6A24-3638CC2AA7BA}"/>
              </a:ext>
            </a:extLst>
          </p:cNvPr>
          <p:cNvCxnSpPr/>
          <p:nvPr/>
        </p:nvCxnSpPr>
        <p:spPr bwMode="auto">
          <a:xfrm flipV="1">
            <a:off x="2430853" y="1773402"/>
            <a:ext cx="1760613" cy="3056348"/>
          </a:xfrm>
          <a:prstGeom prst="straightConnector1">
            <a:avLst/>
          </a:prstGeom>
          <a:ln>
            <a:solidFill>
              <a:srgbClr val="CC0099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61E475-A0F2-A8AA-A347-81F9D4C6688E}"/>
              </a:ext>
            </a:extLst>
          </p:cNvPr>
          <p:cNvCxnSpPr/>
          <p:nvPr/>
        </p:nvCxnSpPr>
        <p:spPr bwMode="auto">
          <a:xfrm>
            <a:off x="2353586" y="2417736"/>
            <a:ext cx="1837880" cy="207399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E1D341-CA4C-A23E-EE67-66D504BEA602}"/>
              </a:ext>
            </a:extLst>
          </p:cNvPr>
          <p:cNvCxnSpPr/>
          <p:nvPr/>
        </p:nvCxnSpPr>
        <p:spPr bwMode="auto">
          <a:xfrm>
            <a:off x="2412013" y="3301576"/>
            <a:ext cx="1779453" cy="272123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A0588F-4465-29DD-C615-AF3B024DA8FC}"/>
              </a:ext>
            </a:extLst>
          </p:cNvPr>
          <p:cNvCxnSpPr/>
          <p:nvPr/>
        </p:nvCxnSpPr>
        <p:spPr bwMode="auto">
          <a:xfrm flipV="1">
            <a:off x="2430853" y="2634018"/>
            <a:ext cx="1760613" cy="138004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709CB-68B5-A1BA-D4F2-5B29A9418CE2}"/>
              </a:ext>
            </a:extLst>
          </p:cNvPr>
          <p:cNvCxnSpPr/>
          <p:nvPr/>
        </p:nvCxnSpPr>
        <p:spPr bwMode="auto">
          <a:xfrm flipV="1">
            <a:off x="2288935" y="3833046"/>
            <a:ext cx="1902531" cy="177412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40D045-10EA-0AA6-1AF8-992C8885C33F}"/>
              </a:ext>
            </a:extLst>
          </p:cNvPr>
          <p:cNvCxnSpPr/>
          <p:nvPr/>
        </p:nvCxnSpPr>
        <p:spPr bwMode="auto">
          <a:xfrm flipV="1">
            <a:off x="2430853" y="3301576"/>
            <a:ext cx="1760613" cy="297523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FC0C79"/>
            </a:solidFill>
            <a:prstDash val="solid"/>
            <a:round/>
            <a:headEnd type="none" w="med" len="med"/>
            <a:tailEnd type="triangle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16" y="764121"/>
            <a:ext cx="6063831" cy="6027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17934" y="227733"/>
            <a:ext cx="1106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Look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FF00"/>
                </a:solidFill>
              </a:rPr>
              <a:t>at </a:t>
            </a:r>
            <a:r>
              <a:rPr lang="en-US" sz="4800" dirty="0">
                <a:solidFill>
                  <a:srgbClr val="00B050"/>
                </a:solidFill>
              </a:rPr>
              <a:t>the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accent5"/>
                </a:solidFill>
              </a:rPr>
              <a:t>picture. </a:t>
            </a:r>
            <a:r>
              <a:rPr lang="en-US" sz="4800" dirty="0">
                <a:solidFill>
                  <a:schemeClr val="accent2"/>
                </a:solidFill>
              </a:rPr>
              <a:t>Read </a:t>
            </a:r>
            <a:r>
              <a:rPr lang="en-US" sz="4800" dirty="0">
                <a:solidFill>
                  <a:srgbClr val="E72192"/>
                </a:solidFill>
              </a:rPr>
              <a:t>the </a:t>
            </a:r>
            <a:r>
              <a:rPr lang="en-US" sz="4800" dirty="0">
                <a:solidFill>
                  <a:srgbClr val="FF0000"/>
                </a:solidFill>
              </a:rPr>
              <a:t>name </a:t>
            </a:r>
            <a:r>
              <a:rPr lang="en-US" sz="4800" dirty="0" err="1">
                <a:solidFill>
                  <a:srgbClr val="990099"/>
                </a:solidFill>
              </a:rPr>
              <a:t>colours</a:t>
            </a:r>
            <a:r>
              <a:rPr lang="en-US" sz="4800" dirty="0">
                <a:solidFill>
                  <a:srgbClr val="990099"/>
                </a:solidFill>
              </a:rPr>
              <a:t> .</a:t>
            </a:r>
          </a:p>
        </p:txBody>
      </p:sp>
      <p:sp>
        <p:nvSpPr>
          <p:cNvPr id="9" name="Isosceles Triangle 8"/>
          <p:cNvSpPr/>
          <p:nvPr/>
        </p:nvSpPr>
        <p:spPr>
          <a:xfrm rot="2716707">
            <a:off x="10936693" y="1822282"/>
            <a:ext cx="920470" cy="568777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8833527">
            <a:off x="6395331" y="1803113"/>
            <a:ext cx="967123" cy="6117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634847" y="2349690"/>
            <a:ext cx="158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590561" y="1473103"/>
            <a:ext cx="33065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RED</a:t>
            </a:r>
          </a:p>
          <a:p>
            <a:r>
              <a:rPr lang="en-US" sz="4400" dirty="0">
                <a:solidFill>
                  <a:srgbClr val="FFC000"/>
                </a:solidFill>
              </a:rPr>
              <a:t>ORANGE</a:t>
            </a:r>
          </a:p>
          <a:p>
            <a:r>
              <a:rPr lang="en-US" sz="4400" dirty="0">
                <a:solidFill>
                  <a:srgbClr val="FFFF00"/>
                </a:solidFill>
              </a:rPr>
              <a:t>YELLOW</a:t>
            </a:r>
          </a:p>
          <a:p>
            <a:r>
              <a:rPr lang="en-US" sz="4400" dirty="0">
                <a:solidFill>
                  <a:srgbClr val="92D050"/>
                </a:solidFill>
              </a:rPr>
              <a:t>GREEN</a:t>
            </a:r>
          </a:p>
          <a:p>
            <a:r>
              <a:rPr lang="en-US" sz="4400" dirty="0">
                <a:solidFill>
                  <a:srgbClr val="00B0F0"/>
                </a:solidFill>
              </a:rPr>
              <a:t>BLUE</a:t>
            </a:r>
          </a:p>
          <a:p>
            <a:r>
              <a:rPr lang="en-US" sz="4400" dirty="0">
                <a:solidFill>
                  <a:srgbClr val="990099"/>
                </a:solidFill>
              </a:rPr>
              <a:t>VIOLET</a:t>
            </a:r>
          </a:p>
          <a:p>
            <a:r>
              <a:rPr lang="en-US" sz="4400" dirty="0">
                <a:solidFill>
                  <a:srgbClr val="E72192"/>
                </a:solidFill>
              </a:rPr>
              <a:t>INDIGO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34847" y="4167255"/>
            <a:ext cx="158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634847" y="4161346"/>
            <a:ext cx="158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4788209" y="1811527"/>
            <a:ext cx="1640917" cy="50793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269629" y="2496285"/>
            <a:ext cx="1390320" cy="421112"/>
          </a:xfrm>
          <a:prstGeom prst="curvedConnector3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5235913" y="3071863"/>
            <a:ext cx="1501372" cy="104905"/>
          </a:xfrm>
          <a:prstGeom prst="curvedConnector3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5283104" y="3400985"/>
            <a:ext cx="1613968" cy="446959"/>
          </a:xfrm>
          <a:prstGeom prst="curvedConnector3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5054393" y="3714285"/>
            <a:ext cx="2136552" cy="829578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5354413" y="3997570"/>
            <a:ext cx="2012296" cy="1066216"/>
          </a:xfrm>
          <a:prstGeom prst="curvedConnector3">
            <a:avLst/>
          </a:prstGeom>
          <a:ln w="38100">
            <a:solidFill>
              <a:srgbClr val="99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2320119" y="4346012"/>
            <a:ext cx="2828899" cy="1610436"/>
          </a:xfrm>
          <a:prstGeom prst="curvedConnector3">
            <a:avLst>
              <a:gd name="adj1" fmla="val 50001"/>
            </a:avLst>
          </a:prstGeom>
          <a:ln w="38100"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5570397" y="4182223"/>
            <a:ext cx="2027223" cy="1640300"/>
          </a:xfrm>
          <a:prstGeom prst="curvedConnector3">
            <a:avLst>
              <a:gd name="adj1" fmla="val 45287"/>
            </a:avLst>
          </a:prstGeom>
          <a:ln w="38100">
            <a:solidFill>
              <a:srgbClr val="E721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Connector 62"/>
          <p:cNvSpPr/>
          <p:nvPr/>
        </p:nvSpPr>
        <p:spPr>
          <a:xfrm>
            <a:off x="652939" y="1829998"/>
            <a:ext cx="973652" cy="888791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039122" y="1830214"/>
            <a:ext cx="973652" cy="88879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1427083" y="2949341"/>
            <a:ext cx="973652" cy="8887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765660" y="4068276"/>
            <a:ext cx="973652" cy="88879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2038912" y="4009775"/>
            <a:ext cx="973652" cy="888791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2616772" y="2920045"/>
            <a:ext cx="973652" cy="888791"/>
          </a:xfrm>
          <a:prstGeom prst="flowChartConnector">
            <a:avLst/>
          </a:prstGeom>
          <a:solidFill>
            <a:srgbClr val="E72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217444" y="2998645"/>
            <a:ext cx="973652" cy="888791"/>
          </a:xfrm>
          <a:prstGeom prst="flowChartConnector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-37412"/>
            <a:ext cx="976702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R</a:t>
            </a:r>
            <a:r>
              <a:rPr lang="en-US" sz="9600" dirty="0"/>
              <a:t> </a:t>
            </a:r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002060"/>
                </a:solidFill>
              </a:rPr>
              <a:t>I</a:t>
            </a:r>
            <a:r>
              <a:rPr lang="en-US" sz="9600" dirty="0"/>
              <a:t> </a:t>
            </a:r>
            <a:r>
              <a:rPr lang="en-US" sz="9600" dirty="0">
                <a:solidFill>
                  <a:schemeClr val="accent4"/>
                </a:solidFill>
              </a:rPr>
              <a:t>N</a:t>
            </a:r>
            <a:r>
              <a:rPr lang="en-US" sz="9600" dirty="0"/>
              <a:t> 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E72192"/>
                </a:solidFill>
              </a:rPr>
              <a:t>O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7030A0"/>
                </a:solidFill>
              </a:rPr>
              <a:t>W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64081" y="1560906"/>
            <a:ext cx="1004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Seven </a:t>
            </a:r>
            <a:r>
              <a:rPr lang="en-US" sz="4400" dirty="0" err="1">
                <a:solidFill>
                  <a:srgbClr val="7030A0"/>
                </a:solidFill>
              </a:rPr>
              <a:t>colours</a:t>
            </a:r>
            <a:r>
              <a:rPr lang="en-US" sz="4400" dirty="0">
                <a:solidFill>
                  <a:srgbClr val="7030A0"/>
                </a:solidFill>
              </a:rPr>
              <a:t> make a rainbow.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664082" y="2190163"/>
            <a:ext cx="807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72192"/>
                </a:solidFill>
              </a:rPr>
              <a:t>Do you know ? Do you know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082" y="2798527"/>
            <a:ext cx="828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Seven </a:t>
            </a:r>
            <a:r>
              <a:rPr lang="en-US" sz="4400" dirty="0" err="1">
                <a:solidFill>
                  <a:srgbClr val="0070C0"/>
                </a:solidFill>
              </a:rPr>
              <a:t>colours</a:t>
            </a:r>
            <a:r>
              <a:rPr lang="en-US" sz="4400" dirty="0">
                <a:solidFill>
                  <a:srgbClr val="0070C0"/>
                </a:solidFill>
              </a:rPr>
              <a:t> make a rainbow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9017" y="3396508"/>
            <a:ext cx="792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Red , </a:t>
            </a:r>
            <a:r>
              <a:rPr lang="en-US" sz="4400" dirty="0">
                <a:solidFill>
                  <a:srgbClr val="FF9900"/>
                </a:solidFill>
              </a:rPr>
              <a:t>orange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4400" dirty="0">
                <a:solidFill>
                  <a:srgbClr val="FFC000"/>
                </a:solidFill>
              </a:rPr>
              <a:t> yellow .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687598" y="4036148"/>
            <a:ext cx="7146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Green</a:t>
            </a:r>
            <a:r>
              <a:rPr lang="en-US" sz="4400" dirty="0">
                <a:solidFill>
                  <a:schemeClr val="accent2"/>
                </a:solidFill>
              </a:rPr>
              <a:t> and </a:t>
            </a:r>
            <a:r>
              <a:rPr lang="en-US" sz="4400" dirty="0">
                <a:solidFill>
                  <a:srgbClr val="00B0F0"/>
                </a:solidFill>
              </a:rPr>
              <a:t>blue ,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687598" y="4729807"/>
            <a:ext cx="668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Violet ,</a:t>
            </a:r>
            <a:r>
              <a:rPr lang="en-US" sz="4400" dirty="0">
                <a:solidFill>
                  <a:srgbClr val="FF6600"/>
                </a:solidFill>
              </a:rPr>
              <a:t> </a:t>
            </a:r>
            <a:r>
              <a:rPr lang="en-US" sz="4400" dirty="0">
                <a:solidFill>
                  <a:srgbClr val="E72192"/>
                </a:solidFill>
              </a:rPr>
              <a:t>indigo</a:t>
            </a:r>
            <a:r>
              <a:rPr lang="en-US" sz="4400" dirty="0">
                <a:solidFill>
                  <a:srgbClr val="FF6600"/>
                </a:solidFill>
              </a:rPr>
              <a:t> too 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687598" y="5394816"/>
            <a:ext cx="6777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Raindrops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FF9900"/>
                </a:solidFill>
              </a:rPr>
              <a:t>sunlight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87597" y="6030209"/>
            <a:ext cx="936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Make the </a:t>
            </a:r>
            <a:r>
              <a:rPr lang="en-US" sz="4400" dirty="0" err="1">
                <a:solidFill>
                  <a:srgbClr val="FF0000"/>
                </a:solidFill>
              </a:rPr>
              <a:t>colours</a:t>
            </a:r>
            <a:r>
              <a:rPr lang="en-US" sz="4400" dirty="0">
                <a:solidFill>
                  <a:srgbClr val="FF0000"/>
                </a:solidFill>
              </a:rPr>
              <a:t> look so bright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" y="109181"/>
            <a:ext cx="2091236" cy="649633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 rot="5400000">
            <a:off x="632616" y="3097355"/>
            <a:ext cx="4532375" cy="2008914"/>
          </a:xfrm>
          <a:prstGeom prst="wedgeRoundRectCallout">
            <a:avLst/>
          </a:prstGeom>
          <a:solidFill>
            <a:srgbClr val="3DEAF3"/>
          </a:soli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73917" y="1835623"/>
            <a:ext cx="1144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</a:rPr>
              <a:t>Look at the </a:t>
            </a:r>
            <a:r>
              <a:rPr lang="en-US" sz="2400" dirty="0" err="1">
                <a:solidFill>
                  <a:srgbClr val="990099"/>
                </a:solidFill>
              </a:rPr>
              <a:t>colourful</a:t>
            </a:r>
            <a:r>
              <a:rPr lang="en-US" sz="2400" dirty="0">
                <a:solidFill>
                  <a:srgbClr val="990099"/>
                </a:solidFill>
              </a:rPr>
              <a:t> grand clock and shapes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246962" y="613543"/>
            <a:ext cx="1951630" cy="2743805"/>
            <a:chOff x="7246962" y="613543"/>
            <a:chExt cx="1951630" cy="2743805"/>
          </a:xfrm>
        </p:grpSpPr>
        <p:sp>
          <p:nvSpPr>
            <p:cNvPr id="19" name="Oval 18"/>
            <p:cNvSpPr/>
            <p:nvPr/>
          </p:nvSpPr>
          <p:spPr>
            <a:xfrm>
              <a:off x="7246962" y="613543"/>
              <a:ext cx="1951630" cy="195162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56144" y="2772573"/>
              <a:ext cx="1815152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</a:rPr>
                <a:t>CIRCLE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998124" y="791570"/>
            <a:ext cx="1966642" cy="2579424"/>
            <a:chOff x="9998124" y="791570"/>
            <a:chExt cx="1966642" cy="2579424"/>
          </a:xfrm>
        </p:grpSpPr>
        <p:sp>
          <p:nvSpPr>
            <p:cNvPr id="21" name="Rectangle 20"/>
            <p:cNvSpPr/>
            <p:nvPr/>
          </p:nvSpPr>
          <p:spPr>
            <a:xfrm>
              <a:off x="10058400" y="791570"/>
              <a:ext cx="1806057" cy="1755445"/>
            </a:xfrm>
            <a:prstGeom prst="rect">
              <a:avLst/>
            </a:prstGeom>
            <a:solidFill>
              <a:srgbClr val="990099"/>
            </a:solidFill>
            <a:ln w="28575">
              <a:solidFill>
                <a:srgbClr val="E72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98124" y="2786219"/>
              <a:ext cx="1966642" cy="584775"/>
            </a:xfrm>
            <a:prstGeom prst="rect">
              <a:avLst/>
            </a:prstGeom>
            <a:solidFill>
              <a:srgbClr val="9900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SQUARE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1567" y="4145507"/>
            <a:ext cx="2667968" cy="2288455"/>
            <a:chOff x="6820669" y="4180660"/>
            <a:chExt cx="2667968" cy="2288455"/>
          </a:xfrm>
          <a:solidFill>
            <a:srgbClr val="E72192"/>
          </a:solidFill>
        </p:grpSpPr>
        <p:sp>
          <p:nvSpPr>
            <p:cNvPr id="22" name="Isosceles Triangle 21"/>
            <p:cNvSpPr/>
            <p:nvPr/>
          </p:nvSpPr>
          <p:spPr>
            <a:xfrm flipH="1">
              <a:off x="6945600" y="4180660"/>
              <a:ext cx="2356290" cy="1473957"/>
            </a:xfrm>
            <a:prstGeom prst="triangle">
              <a:avLst/>
            </a:pr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0669" y="5884340"/>
              <a:ext cx="266796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</a:rPr>
                <a:t>TRIANGLE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84963" y="4209301"/>
            <a:ext cx="2707037" cy="2224661"/>
            <a:chOff x="9484963" y="4209301"/>
            <a:chExt cx="2707037" cy="2224661"/>
          </a:xfrm>
          <a:solidFill>
            <a:srgbClr val="00B050"/>
          </a:solidFill>
        </p:grpSpPr>
        <p:sp>
          <p:nvSpPr>
            <p:cNvPr id="23" name="Rectangle 22"/>
            <p:cNvSpPr/>
            <p:nvPr/>
          </p:nvSpPr>
          <p:spPr>
            <a:xfrm>
              <a:off x="9803411" y="4209301"/>
              <a:ext cx="2070139" cy="1375135"/>
            </a:xfrm>
            <a:prstGeom prst="rect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4963" y="5849187"/>
              <a:ext cx="27070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</a:rPr>
                <a:t>RECTANGLE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261" y="338568"/>
            <a:ext cx="2811438" cy="256840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grpSp>
        <p:nvGrpSpPr>
          <p:cNvPr id="42" name="Group 41"/>
          <p:cNvGrpSpPr/>
          <p:nvPr/>
        </p:nvGrpSpPr>
        <p:grpSpPr>
          <a:xfrm>
            <a:off x="4135272" y="464025"/>
            <a:ext cx="2333768" cy="6393975"/>
            <a:chOff x="4135272" y="477672"/>
            <a:chExt cx="2333768" cy="6393975"/>
          </a:xfrm>
        </p:grpSpPr>
        <p:sp>
          <p:nvSpPr>
            <p:cNvPr id="40" name="Rectangle 39"/>
            <p:cNvSpPr/>
            <p:nvPr/>
          </p:nvSpPr>
          <p:spPr>
            <a:xfrm>
              <a:off x="4380931" y="2920620"/>
              <a:ext cx="1883393" cy="3951027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35272" y="477672"/>
              <a:ext cx="2333768" cy="229490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4599296" y="941696"/>
              <a:ext cx="709684" cy="681074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308980" y="1173708"/>
              <a:ext cx="382136" cy="436726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own Arrow 40"/>
            <p:cNvSpPr/>
            <p:nvPr/>
          </p:nvSpPr>
          <p:spPr>
            <a:xfrm>
              <a:off x="4763069" y="2893324"/>
              <a:ext cx="989457" cy="3289113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5D13419E2FE40845009DF19AB2E64" ma:contentTypeVersion="5" ma:contentTypeDescription="Create a new document." ma:contentTypeScope="" ma:versionID="928b00c8b26baf9e56a07e8e47ff9c57">
  <xsd:schema xmlns:xsd="http://www.w3.org/2001/XMLSchema" xmlns:xs="http://www.w3.org/2001/XMLSchema" xmlns:p="http://schemas.microsoft.com/office/2006/metadata/properties" xmlns:ns3="e8bafe73-4da6-4351-b386-81ff7cfb4186" targetNamespace="http://schemas.microsoft.com/office/2006/metadata/properties" ma:root="true" ma:fieldsID="e80d04067db38b3914ef25675d60d800" ns3:_="">
    <xsd:import namespace="e8bafe73-4da6-4351-b386-81ff7cfb41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afe73-4da6-4351-b386-81ff7cfb4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bafe73-4da6-4351-b386-81ff7cfb4186" xsi:nil="true"/>
  </documentManagement>
</p:properties>
</file>

<file path=customXml/itemProps1.xml><?xml version="1.0" encoding="utf-8"?>
<ds:datastoreItem xmlns:ds="http://schemas.openxmlformats.org/officeDocument/2006/customXml" ds:itemID="{AC83985F-EA16-464E-A56F-7F8C2F873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afe73-4da6-4351-b386-81ff7cfb4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531516-7751-4014-BF47-7441C5601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52E65-37C5-4A4A-88B1-7A66B0735706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8bafe73-4da6-4351-b386-81ff7cfb4186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436</Words>
  <Application>Microsoft Office PowerPoint</Application>
  <PresentationFormat>Widescreen</PresentationFormat>
  <Paragraphs>104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Gear Drives</vt:lpstr>
      <vt:lpstr>PowerPoint Presentation</vt:lpstr>
      <vt:lpstr>PowerPoint Presentation</vt:lpstr>
      <vt:lpstr>PowerPoint Presentation</vt:lpstr>
      <vt:lpstr>Let,s sing and 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</vt:lpstr>
      <vt:lpstr>PowerPoint Presentation</vt:lpstr>
      <vt:lpstr>Watch a video</vt:lpstr>
      <vt:lpstr>PowerPoint Presentation</vt:lpstr>
      <vt:lpstr>Know the road signs</vt:lpstr>
      <vt:lpstr>PowerPoint Presentation</vt:lpstr>
      <vt:lpstr>PowerPoint Presentation</vt:lpstr>
      <vt:lpstr>Let,s enjoy a cartoon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Pedp4  WPBX5105GRF032215048</cp:lastModifiedBy>
  <cp:revision>123</cp:revision>
  <dcterms:created xsi:type="dcterms:W3CDTF">2024-07-31T05:25:00Z</dcterms:created>
  <dcterms:modified xsi:type="dcterms:W3CDTF">2026-05-26T04:43:44Z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01963286C9B942AFBA609818A6009021_12</vt:lpwstr>
  </property>
  <property fmtid="{D5CDD505-2E9C-101B-9397-08002B2CF9AE}" pid="3" name="KSOProductBuildVer">
    <vt:lpwstr>1033-12.9.0.21549</vt:lpwstr>
  </property>
  <property fmtid="{D5CDD505-2E9C-101B-9397-08002B2CF9AE}" pid="4" name="ContentTypeId">
    <vt:lpwstr>0x010100B215D13419E2FE40845009DF19AB2E64</vt:lpwstr>
  </property>
</Properties>
</file>