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4" r:id="rId7"/>
    <p:sldId id="281" r:id="rId8"/>
    <p:sldId id="260" r:id="rId9"/>
    <p:sldId id="265" r:id="rId10"/>
    <p:sldId id="282" r:id="rId11"/>
    <p:sldId id="261" r:id="rId12"/>
    <p:sldId id="263" r:id="rId13"/>
    <p:sldId id="280" r:id="rId14"/>
    <p:sldId id="267" r:id="rId15"/>
    <p:sldId id="266" r:id="rId16"/>
    <p:sldId id="269" r:id="rId17"/>
    <p:sldId id="268" r:id="rId18"/>
    <p:sldId id="276" r:id="rId19"/>
    <p:sldId id="271" r:id="rId20"/>
    <p:sldId id="283" r:id="rId21"/>
    <p:sldId id="284" r:id="rId22"/>
    <p:sldId id="270" r:id="rId23"/>
    <p:sldId id="285" r:id="rId24"/>
    <p:sldId id="286" r:id="rId25"/>
    <p:sldId id="272"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p:scale>
          <a:sx n="80" d="100"/>
          <a:sy n="80" d="100"/>
        </p:scale>
        <p:origin x="480" y="-15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74B7A1-3B19-44D0-8053-AC4D1A54AFD1}"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291133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B7A1-3B19-44D0-8053-AC4D1A54AFD1}"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127940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B7A1-3B19-44D0-8053-AC4D1A54AFD1}"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366595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4B7A1-3B19-44D0-8053-AC4D1A54AFD1}"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304642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4B7A1-3B19-44D0-8053-AC4D1A54AFD1}" type="datetimeFigureOut">
              <a:rPr lang="en-US" smtClean="0"/>
              <a:t>5/26/2026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899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74B7A1-3B19-44D0-8053-AC4D1A54AFD1}"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251140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74B7A1-3B19-44D0-8053-AC4D1A54AFD1}" type="datetimeFigureOut">
              <a:rPr lang="en-US" smtClean="0"/>
              <a:t>5/26/2026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402692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74B7A1-3B19-44D0-8053-AC4D1A54AFD1}" type="datetimeFigureOut">
              <a:rPr lang="en-US" smtClean="0"/>
              <a:t>5/26/2026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267132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4B7A1-3B19-44D0-8053-AC4D1A54AFD1}" type="datetimeFigureOut">
              <a:rPr lang="en-US" smtClean="0"/>
              <a:t>5/26/2026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153281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4B7A1-3B19-44D0-8053-AC4D1A54AFD1}"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47284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4B7A1-3B19-44D0-8053-AC4D1A54AFD1}" type="datetimeFigureOut">
              <a:rPr lang="en-US" smtClean="0"/>
              <a:t>5/26/2026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A14F60-D563-4925-9A73-0E13B99248DD}" type="slidenum">
              <a:rPr lang="en-US" smtClean="0"/>
              <a:t>‹#›</a:t>
            </a:fld>
            <a:endParaRPr lang="en-US"/>
          </a:p>
        </p:txBody>
      </p:sp>
    </p:spTree>
    <p:extLst>
      <p:ext uri="{BB962C8B-B14F-4D97-AF65-F5344CB8AC3E}">
        <p14:creationId xmlns:p14="http://schemas.microsoft.com/office/powerpoint/2010/main" val="420830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1270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B7A1-3B19-44D0-8053-AC4D1A54AFD1}" type="datetimeFigureOut">
              <a:rPr lang="en-US" smtClean="0"/>
              <a:t>5/26/2026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14F60-D563-4925-9A73-0E13B99248DD}" type="slidenum">
              <a:rPr lang="en-US" smtClean="0"/>
              <a:t>‹#›</a:t>
            </a:fld>
            <a:endParaRPr lang="en-US"/>
          </a:p>
        </p:txBody>
      </p:sp>
    </p:spTree>
    <p:extLst>
      <p:ext uri="{BB962C8B-B14F-4D97-AF65-F5344CB8AC3E}">
        <p14:creationId xmlns:p14="http://schemas.microsoft.com/office/powerpoint/2010/main" val="2209053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TextBox 8"/>
          <p:cNvSpPr txBox="1"/>
          <p:nvPr/>
        </p:nvSpPr>
        <p:spPr>
          <a:xfrm>
            <a:off x="879763" y="1302334"/>
            <a:ext cx="10432473" cy="4821381"/>
          </a:xfrm>
          <a:prstGeom prst="rect">
            <a:avLst/>
          </a:prstGeom>
          <a:noFill/>
        </p:spPr>
        <p:txBody>
          <a:bodyPr wrap="square" rtlCol="0">
            <a:prstTxWarp prst="textWave1">
              <a:avLst>
                <a:gd name="adj1" fmla="val 12500"/>
                <a:gd name="adj2" fmla="val 10000"/>
              </a:avLst>
            </a:prstTxWarp>
            <a:spAutoFit/>
          </a:bodyPr>
          <a:lstStyle/>
          <a:p>
            <a:r>
              <a:rPr lang="en-US" sz="13800" dirty="0" err="1"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আজকের</a:t>
            </a:r>
            <a:r>
              <a:rPr lang="en-US" sz="13800"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 </a:t>
            </a:r>
            <a:r>
              <a:rPr lang="en-US" sz="13800" dirty="0" err="1"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ক্লাসে</a:t>
            </a:r>
            <a:r>
              <a:rPr lang="en-US" sz="13800"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 </a:t>
            </a:r>
          </a:p>
          <a:p>
            <a:r>
              <a:rPr lang="bn-BD" sz="13800" dirty="0" smtClean="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rPr>
              <a:t>স্বাগতম</a:t>
            </a:r>
            <a:endParaRPr lang="en-US" dirty="0">
              <a:ln w="28575">
                <a:solidFill>
                  <a:schemeClr val="tx1"/>
                </a:solidFill>
                <a:prstDash val="sysDot"/>
                <a:miter lim="800000"/>
              </a:ln>
              <a:gradFill flip="none" rotWithShape="1">
                <a:gsLst>
                  <a:gs pos="0">
                    <a:srgbClr val="002060"/>
                  </a:gs>
                  <a:gs pos="21001">
                    <a:srgbClr val="C00000"/>
                  </a:gs>
                  <a:gs pos="35001">
                    <a:srgbClr val="1A8D48"/>
                  </a:gs>
                  <a:gs pos="52000">
                    <a:srgbClr val="FFFF00"/>
                  </a:gs>
                  <a:gs pos="73000">
                    <a:srgbClr val="EE3F17"/>
                  </a:gs>
                  <a:gs pos="88000">
                    <a:srgbClr val="E81766"/>
                  </a:gs>
                  <a:gs pos="100000">
                    <a:srgbClr val="002060"/>
                  </a:gs>
                </a:gsLst>
                <a:lin ang="5400000" scaled="0"/>
                <a:tileRect/>
              </a:gradFill>
              <a:latin typeface="NikoshBAN" pitchFamily="2" charset="0"/>
              <a:cs typeface="NikoshBAN" pitchFamily="2" charset="0"/>
            </a:endParaRPr>
          </a:p>
        </p:txBody>
      </p:sp>
    </p:spTree>
    <p:extLst>
      <p:ext uri="{BB962C8B-B14F-4D97-AF65-F5344CB8AC3E}">
        <p14:creationId xmlns:p14="http://schemas.microsoft.com/office/powerpoint/2010/main" val="330541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1" name="Rectangle 10"/>
          <p:cNvSpPr/>
          <p:nvPr/>
        </p:nvSpPr>
        <p:spPr>
          <a:xfrm>
            <a:off x="1406236" y="2458531"/>
            <a:ext cx="6026009" cy="707886"/>
          </a:xfrm>
          <a:prstGeom prst="rect">
            <a:avLst/>
          </a:prstGeom>
        </p:spPr>
        <p:txBody>
          <a:bodyPr wrap="none">
            <a:spAutoFit/>
          </a:bodyPr>
          <a:lstStyle/>
          <a:p>
            <a:r>
              <a:rPr lang="en-US" sz="4000" spc="-150" dirty="0" err="1" smtClean="0">
                <a:latin typeface="NikoshBAN" panose="02000000000000000000" pitchFamily="2" charset="0"/>
                <a:cs typeface="NikoshBAN" panose="02000000000000000000" pitchFamily="2" charset="0"/>
              </a:rPr>
              <a:t>অনলাইন</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নিরাপত্তা</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বলতে</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কি</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বোঝায়</a:t>
            </a:r>
            <a:r>
              <a:rPr lang="en-US" sz="4000" spc="-150" dirty="0" smtClean="0">
                <a:latin typeface="NikoshBAN" panose="02000000000000000000" pitchFamily="2" charset="0"/>
                <a:cs typeface="NikoshBAN" panose="02000000000000000000" pitchFamily="2" charset="0"/>
              </a:rPr>
              <a:t>?  </a:t>
            </a:r>
            <a:endParaRPr lang="en-US" sz="4000" spc="-1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85471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Rectangle 9"/>
          <p:cNvSpPr/>
          <p:nvPr/>
        </p:nvSpPr>
        <p:spPr>
          <a:xfrm>
            <a:off x="1011382" y="1166843"/>
            <a:ext cx="10155382" cy="4893647"/>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অনলাইন নিরাপত্তা বলতে ইন্টারনেট ব্যবহার করার সময় নিজের ব্যক্তিগত তথ্য, ডিভাইস, অ্যাকাউন্ট এবং অর্থকে বিভিন্ন ধরনের সাইবার ঝুঁকি থেকে সুরক্ষিত রাখাকে </a:t>
            </a:r>
            <a:r>
              <a:rPr lang="as-IN" sz="2400" dirty="0" smtClean="0">
                <a:latin typeface="NikoshBAN" panose="02000000000000000000" pitchFamily="2" charset="0"/>
                <a:cs typeface="NikoshBAN" panose="02000000000000000000" pitchFamily="2" charset="0"/>
              </a:rPr>
              <a:t>বোঝা</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এর মধ্যে অন্তর্ভুক্ত হতে পারে—</a:t>
            </a:r>
          </a:p>
          <a:p>
            <a:pPr>
              <a:buFont typeface="Arial" panose="020B0604020202020204" pitchFamily="34" charset="0"/>
              <a:buChar char="•"/>
            </a:pPr>
            <a:r>
              <a:rPr lang="as-IN" sz="2400" dirty="0" smtClean="0">
                <a:latin typeface="NikoshBAN" panose="02000000000000000000" pitchFamily="2" charset="0"/>
                <a:cs typeface="NikoshBAN" panose="02000000000000000000" pitchFamily="2" charset="0"/>
              </a:rPr>
              <a:t>পাসও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র্ড </a:t>
            </a:r>
            <a:r>
              <a:rPr lang="as-IN" sz="2400" dirty="0">
                <a:latin typeface="NikoshBAN" panose="02000000000000000000" pitchFamily="2" charset="0"/>
                <a:cs typeface="NikoshBAN" panose="02000000000000000000" pitchFamily="2" charset="0"/>
              </a:rPr>
              <a:t>নিরাপদ রাখা </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অপরিচিত লিংক বা ফাইল </a:t>
            </a:r>
            <a:r>
              <a:rPr lang="as-IN" sz="2400" dirty="0" smtClean="0">
                <a:latin typeface="NikoshBAN" panose="02000000000000000000" pitchFamily="2" charset="0"/>
                <a:cs typeface="NikoshBAN" panose="02000000000000000000" pitchFamily="2" charset="0"/>
              </a:rPr>
              <a:t>এ</a:t>
            </a:r>
            <a:r>
              <a:rPr lang="en-US" sz="2400" dirty="0" err="1" smtClean="0">
                <a:latin typeface="NikoshBAN" panose="02000000000000000000" pitchFamily="2" charset="0"/>
                <a:cs typeface="NikoshBAN" panose="02000000000000000000" pitchFamily="2" charset="0"/>
              </a:rPr>
              <a:t>ড়িয়ে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চলা </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ব্যক্তিগত তথ্য (যেমন ফোন নম্বর, </a:t>
            </a:r>
            <a:r>
              <a:rPr lang="as-IN" sz="2400" dirty="0" smtClean="0">
                <a:latin typeface="NikoshBAN" panose="02000000000000000000" pitchFamily="2" charset="0"/>
                <a:cs typeface="NikoshBAN" panose="02000000000000000000" pitchFamily="2" charset="0"/>
              </a:rPr>
              <a:t>পাসও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র্ড</a:t>
            </a:r>
            <a:r>
              <a:rPr lang="as-IN" sz="2400" dirty="0">
                <a:latin typeface="NikoshBAN" panose="02000000000000000000" pitchFamily="2" charset="0"/>
                <a:cs typeface="NikoshBAN" panose="02000000000000000000" pitchFamily="2" charset="0"/>
              </a:rPr>
              <a:t>, ব্যাংক তথ্য) গোপন রাখা </a:t>
            </a:r>
          </a:p>
          <a:p>
            <a:pPr>
              <a:buFont typeface="Arial" panose="020B0604020202020204" pitchFamily="34" charset="0"/>
              <a:buChar char="•"/>
            </a:pPr>
            <a:r>
              <a:rPr lang="as-IN" sz="2400" dirty="0" smtClean="0">
                <a:latin typeface="NikoshBAN" panose="02000000000000000000" pitchFamily="2" charset="0"/>
                <a:cs typeface="NikoshBAN" panose="02000000000000000000" pitchFamily="2" charset="0"/>
              </a:rPr>
              <a:t>ভু</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বসাইট </a:t>
            </a:r>
            <a:r>
              <a:rPr lang="as-IN" sz="2400" dirty="0">
                <a:latin typeface="NikoshBAN" panose="02000000000000000000" pitchFamily="2" charset="0"/>
                <a:cs typeface="NikoshBAN" panose="02000000000000000000" pitchFamily="2" charset="0"/>
              </a:rPr>
              <a:t>বা প্রতারণা থেকে সতর্ক থাকা </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সামাজিক যোগাযোগমাধ্যম নিরাপদভাবে ব্যবহার করা </a:t>
            </a: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ভাইরাস ও হ্যাকিং থেকে ডিভাইস রক্ষা করা </a:t>
            </a:r>
          </a:p>
          <a:p>
            <a:r>
              <a:rPr lang="as-IN" sz="2400" dirty="0">
                <a:latin typeface="NikoshBAN" panose="02000000000000000000" pitchFamily="2" charset="0"/>
                <a:cs typeface="NikoshBAN" panose="02000000000000000000" pitchFamily="2" charset="0"/>
              </a:rPr>
              <a:t>উদাহরণ:</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যদি কেউ ফেসবুকের </a:t>
            </a:r>
            <a:r>
              <a:rPr lang="as-IN" sz="2400" dirty="0" smtClean="0">
                <a:latin typeface="NikoshBAN" panose="02000000000000000000" pitchFamily="2" charset="0"/>
                <a:cs typeface="NikoshBAN" panose="02000000000000000000" pitchFamily="2" charset="0"/>
              </a:rPr>
              <a:t>ভু</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লগইন পেজ বানিয়ে আপনার পাসওয়ার্ড চুরি করতে </a:t>
            </a:r>
            <a:r>
              <a:rPr lang="as-IN" sz="2400" dirty="0" smtClean="0">
                <a:latin typeface="NikoshBAN" panose="02000000000000000000" pitchFamily="2" charset="0"/>
                <a:cs typeface="NikoshBAN" panose="02000000000000000000" pitchFamily="2" charset="0"/>
              </a:rPr>
              <a:t>চা</a:t>
            </a:r>
            <a:r>
              <a:rPr lang="en-US" sz="2400" dirty="0" smtClean="0">
                <a:latin typeface="NikoshBAN" panose="02000000000000000000" pitchFamily="2" charset="0"/>
                <a:cs typeface="NikoshBAN" panose="02000000000000000000" pitchFamily="2" charset="0"/>
              </a:rPr>
              <a:t>য় </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তাহলে সেটি একটি অনলাইন নিরাপত্তা ঝুঁকি। আর শক্তিশালী </a:t>
            </a:r>
            <a:r>
              <a:rPr lang="as-IN" sz="2400" dirty="0" smtClean="0">
                <a:latin typeface="NikoshBAN" panose="02000000000000000000" pitchFamily="2" charset="0"/>
                <a:cs typeface="NikoshBAN" panose="02000000000000000000" pitchFamily="2" charset="0"/>
              </a:rPr>
              <a:t>পাসও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র্ড </a:t>
            </a:r>
            <a:r>
              <a:rPr lang="as-IN" sz="2400" dirty="0">
                <a:latin typeface="NikoshBAN" panose="02000000000000000000" pitchFamily="2" charset="0"/>
                <a:cs typeface="NikoshBAN" panose="02000000000000000000" pitchFamily="2" charset="0"/>
              </a:rPr>
              <a:t>ব্যবহার ও দুই স্তরের যাচাইকরণ </a:t>
            </a:r>
            <a:r>
              <a:rPr lang="as-IN" sz="2400" dirty="0" smtClean="0">
                <a:latin typeface="NikoshBAN" panose="02000000000000000000" pitchFamily="2" charset="0"/>
                <a:cs typeface="NikoshBAN" panose="02000000000000000000" pitchFamily="2" charset="0"/>
              </a:rPr>
              <a:t>চালু </a:t>
            </a:r>
            <a:r>
              <a:rPr lang="as-IN" sz="2400" dirty="0">
                <a:latin typeface="NikoshBAN" panose="02000000000000000000" pitchFamily="2" charset="0"/>
                <a:cs typeface="NikoshBAN" panose="02000000000000000000" pitchFamily="2" charset="0"/>
              </a:rPr>
              <a:t>রাখা হলো অনলাইন নিরাপত্তার অংশ</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88852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6" y="1995652"/>
            <a:ext cx="9815946" cy="1200329"/>
          </a:xfrm>
          <a:prstGeom prst="rect">
            <a:avLst/>
          </a:prstGeom>
        </p:spPr>
        <p:txBody>
          <a:bodyPr wrap="square">
            <a:spAutoFit/>
          </a:bodyPr>
          <a:lstStyle/>
          <a:p>
            <a:pPr algn="ctr"/>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একজন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ব্যক্তির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অনলাইন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grpSp>
        <p:nvGrpSpPr>
          <p:cNvPr id="3" name="Group 2"/>
          <p:cNvGrpSpPr/>
          <p:nvPr/>
        </p:nvGrpSpPr>
        <p:grpSpPr>
          <a:xfrm>
            <a:off x="-13853" y="0"/>
            <a:ext cx="12205853" cy="6858006"/>
            <a:chOff x="-13852" y="0"/>
            <a:chExt cx="12205853" cy="6858006"/>
          </a:xfrm>
        </p:grpSpPr>
        <p:sp>
          <p:nvSpPr>
            <p:cNvPr id="4" name="Frame 3"/>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13852" y="0"/>
              <a:ext cx="12205853" cy="6858006"/>
              <a:chOff x="-13852" y="0"/>
              <a:chExt cx="12205853" cy="6858006"/>
            </a:xfrm>
          </p:grpSpPr>
          <p:sp>
            <p:nvSpPr>
              <p:cNvPr id="6" name="Half Frame 5"/>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Half Frame 8"/>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Tree>
    <p:extLst>
      <p:ext uri="{BB962C8B-B14F-4D97-AF65-F5344CB8AC3E}">
        <p14:creationId xmlns:p14="http://schemas.microsoft.com/office/powerpoint/2010/main" val="33282314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52" y="0"/>
            <a:ext cx="12205853" cy="6858006"/>
            <a:chOff x="-13852" y="0"/>
            <a:chExt cx="12205853" cy="6858006"/>
          </a:xfrm>
        </p:grpSpPr>
        <p:sp>
          <p:nvSpPr>
            <p:cNvPr id="4" name="Frame 3"/>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13852" y="0"/>
              <a:ext cx="12205853" cy="6858006"/>
              <a:chOff x="-13852" y="0"/>
              <a:chExt cx="12205853" cy="6858006"/>
            </a:xfrm>
          </p:grpSpPr>
          <p:sp>
            <p:nvSpPr>
              <p:cNvPr id="6" name="Half Frame 5"/>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Half Frame 8"/>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TextBox 9"/>
          <p:cNvSpPr txBox="1"/>
          <p:nvPr/>
        </p:nvSpPr>
        <p:spPr>
          <a:xfrm>
            <a:off x="1302327" y="914399"/>
            <a:ext cx="4488873"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কম্পিউটার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হ্যাকিং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1" name="Rectangle 10"/>
          <p:cNvSpPr/>
          <p:nvPr/>
        </p:nvSpPr>
        <p:spPr>
          <a:xfrm>
            <a:off x="893618" y="1448072"/>
            <a:ext cx="10404763" cy="4154984"/>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কম্পিউটার হ্যাকিং হলো কোনো কম্পিউটার, </a:t>
            </a:r>
            <a:r>
              <a:rPr lang="as-IN" sz="2400" dirty="0" smtClean="0">
                <a:latin typeface="NikoshBAN" panose="02000000000000000000" pitchFamily="2" charset="0"/>
                <a:cs typeface="NikoshBAN" panose="02000000000000000000" pitchFamily="2" charset="0"/>
              </a:rPr>
              <a:t>নেটও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র্ক</a:t>
            </a:r>
            <a:r>
              <a:rPr lang="as-IN" sz="2400" dirty="0">
                <a:latin typeface="NikoshBAN" panose="02000000000000000000" pitchFamily="2" charset="0"/>
                <a:cs typeface="NikoshBAN" panose="02000000000000000000" pitchFamily="2" charset="0"/>
              </a:rPr>
              <a:t>, অ্যাকাউন্ট বা ডিজিটাল সিস্টেমে অনুমতি </a:t>
            </a:r>
            <a:r>
              <a:rPr lang="as-IN" sz="2400" dirty="0" smtClean="0">
                <a:latin typeface="NikoshBAN" panose="02000000000000000000" pitchFamily="2" charset="0"/>
                <a:cs typeface="NikoshBAN" panose="02000000000000000000" pitchFamily="2" charset="0"/>
              </a:rPr>
              <a:t>ছা</a:t>
            </a:r>
            <a:r>
              <a:rPr lang="en-US" sz="2400" dirty="0" err="1" smtClean="0">
                <a:latin typeface="NikoshBAN" panose="02000000000000000000" pitchFamily="2" charset="0"/>
                <a:cs typeface="NikoshBAN" panose="02000000000000000000" pitchFamily="2" charset="0"/>
              </a:rPr>
              <a:t>ড়া</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প্রবেশ করা, তথ্য চুরি করা, পরিবর্তন করা বা </a:t>
            </a:r>
            <a:r>
              <a:rPr lang="as-IN" sz="2400" dirty="0"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ন্ত্রণ নেও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চেষ্টা করা।</a:t>
            </a:r>
          </a:p>
          <a:p>
            <a:r>
              <a:rPr lang="as-IN" sz="2400" dirty="0">
                <a:latin typeface="NikoshBAN" panose="02000000000000000000" pitchFamily="2" charset="0"/>
                <a:cs typeface="NikoshBAN" panose="02000000000000000000" pitchFamily="2" charset="0"/>
              </a:rPr>
              <a:t>হ্যাকিং বিভিন্ন উদ্দেশ্যে হতে পারে</a:t>
            </a:r>
            <a:r>
              <a:rPr lang="as-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১। </a:t>
            </a:r>
            <a:r>
              <a:rPr lang="as-IN" sz="2400" dirty="0" smtClean="0">
                <a:latin typeface="NikoshBAN" panose="02000000000000000000" pitchFamily="2" charset="0"/>
                <a:cs typeface="NikoshBAN" panose="02000000000000000000" pitchFamily="2" charset="0"/>
              </a:rPr>
              <a:t>তথ্য চুরি</a:t>
            </a:r>
            <a:r>
              <a:rPr lang="en-US" sz="2400" dirty="0" smtClean="0">
                <a:latin typeface="NikoshBAN" panose="02000000000000000000" pitchFamily="2" charset="0"/>
                <a:cs typeface="NikoshBAN" panose="02000000000000000000" pitchFamily="2" charset="0"/>
              </a:rPr>
              <a:t> ২। </a:t>
            </a:r>
            <a:r>
              <a:rPr lang="as-IN" sz="2400" dirty="0" smtClean="0">
                <a:latin typeface="NikoshBAN" panose="02000000000000000000" pitchFamily="2" charset="0"/>
                <a:cs typeface="NikoshBAN" panose="02000000000000000000" pitchFamily="2" charset="0"/>
              </a:rPr>
              <a:t>পাসও</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র্ড </a:t>
            </a:r>
            <a:r>
              <a:rPr lang="as-IN" sz="2400" dirty="0">
                <a:latin typeface="NikoshBAN" panose="02000000000000000000" pitchFamily="2" charset="0"/>
                <a:cs typeface="NikoshBAN" panose="02000000000000000000" pitchFamily="2" charset="0"/>
              </a:rPr>
              <a:t>ভাঙা </a:t>
            </a:r>
            <a:r>
              <a:rPr lang="en-US" sz="2400" dirty="0" smtClean="0">
                <a:latin typeface="NikoshBAN" panose="02000000000000000000" pitchFamily="2" charset="0"/>
                <a:cs typeface="NikoshBAN" panose="02000000000000000000" pitchFamily="2" charset="0"/>
              </a:rPr>
              <a:t>৩।</a:t>
            </a:r>
            <a:r>
              <a:rPr lang="as-IN" sz="2400" dirty="0" smtClean="0">
                <a:latin typeface="NikoshBAN" panose="02000000000000000000" pitchFamily="2" charset="0"/>
                <a:cs typeface="NikoshBAN" panose="02000000000000000000" pitchFamily="2" charset="0"/>
              </a:rPr>
              <a:t>ব্যাংক </a:t>
            </a:r>
            <a:r>
              <a:rPr lang="as-IN" sz="2400" dirty="0">
                <a:latin typeface="NikoshBAN" panose="02000000000000000000" pitchFamily="2" charset="0"/>
                <a:cs typeface="NikoshBAN" panose="02000000000000000000" pitchFamily="2" charset="0"/>
              </a:rPr>
              <a:t>বা সামাজিক যোগাযোগমাধ্যম অ্যাকাউন্ট দখল </a:t>
            </a:r>
            <a:r>
              <a:rPr lang="as-IN" sz="2400" dirty="0"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p>
          <a:p>
            <a:r>
              <a:rPr lang="as-IN" sz="2400" dirty="0" smtClean="0">
                <a:latin typeface="NikoshBAN" panose="02000000000000000000" pitchFamily="2" charset="0"/>
                <a:cs typeface="NikoshBAN" panose="02000000000000000000" pitchFamily="2" charset="0"/>
              </a:rPr>
              <a:t>তবে </a:t>
            </a:r>
            <a:r>
              <a:rPr lang="as-IN" sz="2400" dirty="0">
                <a:latin typeface="NikoshBAN" panose="02000000000000000000" pitchFamily="2" charset="0"/>
                <a:cs typeface="NikoshBAN" panose="02000000000000000000" pitchFamily="2" charset="0"/>
              </a:rPr>
              <a:t>সব হ্যাকিং খারাপ </a:t>
            </a:r>
            <a:r>
              <a:rPr lang="as-IN" sz="2400" dirty="0" smtClean="0">
                <a:latin typeface="NikoshBAN" panose="02000000000000000000" pitchFamily="2" charset="0"/>
                <a:cs typeface="NikoshBAN" panose="02000000000000000000" pitchFamily="2" charset="0"/>
              </a:rPr>
              <a:t>ন</a:t>
            </a:r>
            <a:r>
              <a:rPr lang="en-US" sz="2400" dirty="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সাধারণত দুই ধরনের হ্যাকিং </a:t>
            </a:r>
            <a:r>
              <a:rPr lang="as-IN" sz="2400" dirty="0" smtClean="0">
                <a:latin typeface="NikoshBAN" panose="02000000000000000000" pitchFamily="2" charset="0"/>
                <a:cs typeface="NikoshBAN" panose="02000000000000000000" pitchFamily="2" charset="0"/>
              </a:rPr>
              <a:t>নি</a:t>
            </a:r>
            <a:r>
              <a:rPr lang="en-US" sz="2400" dirty="0" err="1" smtClean="0">
                <a:latin typeface="NikoshBAN" panose="02000000000000000000" pitchFamily="2" charset="0"/>
                <a:cs typeface="NikoshBAN" panose="02000000000000000000" pitchFamily="2" charset="0"/>
              </a:rPr>
              <a:t>য়ে</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কথা </a:t>
            </a:r>
            <a:r>
              <a:rPr lang="as-IN" sz="2400" dirty="0">
                <a:latin typeface="NikoshBAN" panose="02000000000000000000" pitchFamily="2" charset="0"/>
                <a:cs typeface="NikoshBAN" panose="02000000000000000000" pitchFamily="2" charset="0"/>
              </a:rPr>
              <a:t>বলা </a:t>
            </a:r>
            <a:r>
              <a:rPr lang="as-IN" sz="2400" dirty="0" smtClean="0">
                <a:latin typeface="NikoshBAN" panose="02000000000000000000" pitchFamily="2" charset="0"/>
                <a:cs typeface="NikoshBAN" panose="02000000000000000000" pitchFamily="2" charset="0"/>
              </a:rPr>
              <a:t>হ</a:t>
            </a:r>
            <a:r>
              <a:rPr lang="en-US" sz="2400" dirty="0" err="1" smtClean="0">
                <a:latin typeface="NikoshBAN" panose="02000000000000000000" pitchFamily="2" charset="0"/>
                <a:cs typeface="NikoshBAN" panose="02000000000000000000" pitchFamily="2" charset="0"/>
              </a:rPr>
              <a:t>য়ঃ</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buFont typeface="+mj-lt"/>
              <a:buAutoNum type="arabicPeriod"/>
            </a:pPr>
            <a:r>
              <a:rPr lang="as-IN" sz="2400" dirty="0">
                <a:latin typeface="NikoshBAN" panose="02000000000000000000" pitchFamily="2" charset="0"/>
                <a:cs typeface="NikoshBAN" panose="02000000000000000000" pitchFamily="2" charset="0"/>
              </a:rPr>
              <a:t>অবৈধ বা ক্ষতিকর </a:t>
            </a:r>
            <a:r>
              <a:rPr lang="as-IN" sz="2400" dirty="0" smtClean="0">
                <a:latin typeface="NikoshBAN" panose="02000000000000000000" pitchFamily="2" charset="0"/>
                <a:cs typeface="NikoshBAN" panose="02000000000000000000" pitchFamily="2" charset="0"/>
              </a:rPr>
              <a:t>হ্যাকিং</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অপরাধমূলক </a:t>
            </a:r>
            <a:r>
              <a:rPr lang="as-IN" sz="2400" dirty="0">
                <a:latin typeface="NikoshBAN" panose="02000000000000000000" pitchFamily="2" charset="0"/>
                <a:cs typeface="NikoshBAN" panose="02000000000000000000" pitchFamily="2" charset="0"/>
              </a:rPr>
              <a:t>উদ্দেশ্যে করা </a:t>
            </a:r>
            <a:r>
              <a:rPr lang="as-IN" sz="2400" dirty="0" smtClean="0">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যেমন কারও ফেসবুক অ্যাকাউন্ট হ্যাক করা। </a:t>
            </a:r>
            <a:r>
              <a:rPr lang="en-US"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buFont typeface="+mj-lt"/>
              <a:buAutoNum type="arabicPeriod"/>
            </a:pP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নৈতিক </a:t>
            </a:r>
            <a:r>
              <a:rPr lang="as-IN" sz="2400" dirty="0">
                <a:latin typeface="NikoshBAN" panose="02000000000000000000" pitchFamily="2" charset="0"/>
                <a:cs typeface="NikoshBAN" panose="02000000000000000000" pitchFamily="2" charset="0"/>
              </a:rPr>
              <a:t>হ্যাকিং </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নিরাপত্তা </a:t>
            </a:r>
            <a:r>
              <a:rPr lang="as-IN" sz="2400" dirty="0">
                <a:latin typeface="NikoshBAN" panose="02000000000000000000" pitchFamily="2" charset="0"/>
                <a:cs typeface="NikoshBAN" panose="02000000000000000000" pitchFamily="2" charset="0"/>
              </a:rPr>
              <a:t>দুর্বলতা খুঁজে বের করে সিস্টেমকে আরও নিরাপদ করার জন্য অনুমতি </a:t>
            </a:r>
            <a:r>
              <a:rPr lang="as-IN" sz="2400" dirty="0" smtClean="0">
                <a:latin typeface="NikoshBAN" panose="02000000000000000000" pitchFamily="2" charset="0"/>
                <a:cs typeface="NikoshBAN" panose="02000000000000000000" pitchFamily="2" charset="0"/>
              </a:rPr>
              <a:t>নি</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 </a:t>
            </a:r>
            <a:r>
              <a:rPr lang="as-IN" sz="2400" dirty="0" smtClean="0">
                <a:latin typeface="NikoshBAN" panose="02000000000000000000" pitchFamily="2" charset="0"/>
                <a:cs typeface="NikoshBAN" panose="02000000000000000000" pitchFamily="2" charset="0"/>
              </a:rPr>
              <a:t>হ</a:t>
            </a:r>
            <a:r>
              <a:rPr lang="en-US" sz="2400" dirty="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 ধরনের বিশেষজ্ঞদের বলা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 । </a:t>
            </a:r>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উদাহরণ:</a:t>
            </a:r>
            <a:br>
              <a:rPr lang="as-IN" sz="2400" dirty="0">
                <a:latin typeface="NikoshBAN" panose="02000000000000000000" pitchFamily="2" charset="0"/>
                <a:cs typeface="NikoshBAN" panose="02000000000000000000" pitchFamily="2" charset="0"/>
              </a:rPr>
            </a:br>
            <a:r>
              <a:rPr lang="as-IN" sz="2400" dirty="0">
                <a:latin typeface="NikoshBAN" panose="02000000000000000000" pitchFamily="2" charset="0"/>
                <a:cs typeface="NikoshBAN" panose="02000000000000000000" pitchFamily="2" charset="0"/>
              </a:rPr>
              <a:t>কোনো ব্যক্তি যদি অনুমতি </a:t>
            </a:r>
            <a:r>
              <a:rPr lang="as-IN" sz="2400" dirty="0" smtClean="0">
                <a:latin typeface="NikoshBAN" panose="02000000000000000000" pitchFamily="2" charset="0"/>
                <a:cs typeface="NikoshBAN" panose="02000000000000000000" pitchFamily="2" charset="0"/>
              </a:rPr>
              <a:t>ছা</a:t>
            </a:r>
            <a:r>
              <a:rPr lang="en-US" sz="2400" dirty="0" err="1" smtClean="0">
                <a:latin typeface="NikoshBAN" panose="02000000000000000000" pitchFamily="2" charset="0"/>
                <a:cs typeface="NikoshBAN" panose="02000000000000000000" pitchFamily="2" charset="0"/>
              </a:rPr>
              <a:t>ড়া</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একটি ওয়েবসাইটে ঢুকে তথ্য চুরি করে, সেটি অবৈধ হ্যাকিং। আর কোনো কোম্পানি যদি নিরাপত্তা পরীক্ষা করার জন্য বিশেষজ্ঞ নিয়োগ </a:t>
            </a:r>
            <a:r>
              <a:rPr lang="as-IN" sz="2400" dirty="0" smtClean="0">
                <a:latin typeface="NikoshBAN" panose="02000000000000000000" pitchFamily="2" charset="0"/>
                <a:cs typeface="NikoshBAN" panose="02000000000000000000" pitchFamily="2" charset="0"/>
              </a:rPr>
              <a:t>দে</a:t>
            </a:r>
            <a:r>
              <a:rPr lang="en-US" sz="2400" dirty="0" smtClean="0">
                <a:latin typeface="NikoshBAN" panose="02000000000000000000" pitchFamily="2" charset="0"/>
                <a:cs typeface="NikoshBAN" panose="02000000000000000000" pitchFamily="2" charset="0"/>
              </a:rPr>
              <a:t>য় ।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456503"/>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TextBox 8"/>
          <p:cNvSpPr txBox="1"/>
          <p:nvPr/>
        </p:nvSpPr>
        <p:spPr>
          <a:xfrm>
            <a:off x="2313709" y="1724240"/>
            <a:ext cx="7301346" cy="707886"/>
          </a:xfrm>
          <a:prstGeom prst="rect">
            <a:avLst/>
          </a:prstGeom>
          <a:noFill/>
        </p:spPr>
        <p:txBody>
          <a:bodyPr wrap="square" rtlCol="0">
            <a:spAutoFit/>
          </a:bodyPr>
          <a:lstStyle/>
          <a:p>
            <a:r>
              <a:rPr lang="en-US" sz="4000" dirty="0" err="1" smtClean="0">
                <a:latin typeface="NikoshBAN" panose="02000000000000000000" pitchFamily="2" charset="0"/>
                <a:cs typeface="NikoshBAN" panose="02000000000000000000" pitchFamily="2" charset="0"/>
              </a:rPr>
              <a:t>সাইবার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অপরাদ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37691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a:off x="1025238" y="1039091"/>
            <a:ext cx="10224655" cy="4832092"/>
          </a:xfrm>
          <a:prstGeom prst="rect">
            <a:avLst/>
          </a:prstGeom>
        </p:spPr>
        <p:txBody>
          <a:bodyPr wrap="square">
            <a:spAutoFit/>
          </a:bodyPr>
          <a:lstStyle/>
          <a:p>
            <a:r>
              <a:rPr lang="as-IN" sz="2800" dirty="0" smtClean="0">
                <a:latin typeface="NikoshBAN" panose="02000000000000000000" pitchFamily="2" charset="0"/>
                <a:cs typeface="NikoshBAN" panose="02000000000000000000" pitchFamily="2" charset="0"/>
              </a:rPr>
              <a:t>সাইবার অপরাধ হলো এমন অপরাধ যা কম্পিউটার, ইন্টারনেট, মোবাইল বা ডিজিটাল প্রযুক্তি ব্যবহার করে করা হ</a:t>
            </a:r>
            <a:r>
              <a:rPr lang="en-US" sz="2800" dirty="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সহজভাবে বলতে গেলে, অনলাইনে বা প্রযুক্তির মাধ্যমে করা অবৈধ কাজই সাইবার অপরাধ।</a:t>
            </a:r>
            <a:r>
              <a:rPr lang="en-US" sz="2800" dirty="0" smtClean="0">
                <a:latin typeface="NikoshBAN" panose="02000000000000000000" pitchFamily="2" charset="0"/>
                <a:cs typeface="NikoshBAN" panose="02000000000000000000" pitchFamily="2" charset="0"/>
              </a:rPr>
              <a:t> </a:t>
            </a:r>
            <a:endParaRPr lang="as-IN" sz="2800" dirty="0" smtClean="0">
              <a:latin typeface="NikoshBAN" panose="02000000000000000000" pitchFamily="2" charset="0"/>
              <a:cs typeface="NikoshBAN" panose="02000000000000000000" pitchFamily="2" charset="0"/>
            </a:endParaRPr>
          </a:p>
          <a:p>
            <a:r>
              <a:rPr lang="as-IN" sz="2800" b="1" dirty="0" smtClean="0">
                <a:latin typeface="NikoshBAN" panose="02000000000000000000" pitchFamily="2" charset="0"/>
                <a:cs typeface="NikoshBAN" panose="02000000000000000000" pitchFamily="2" charset="0"/>
              </a:rPr>
              <a:t>সাইবার অপরাধের উদাহরণ</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হ্যাকিং (অন্যের অ্যাকাউন্ট বা সিস্টেমে অবৈধ প্রবেশ)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ফেসবুক/ইমেইল আইডি চুরি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অনলাইন প্রতারণা বা ফিশিং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ভুয়া ওয়েবসাইট তৈরি করে টাকা হাতিয়ে নেওয়া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ভাইরাস বা ম্যালওয়্যার ছড়ানো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ব্যক্তিগত তথ্য চুরি </a:t>
            </a: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অনলাইনে ব্ল্যাকমেইল বা হয়রানি</a:t>
            </a:r>
            <a:endParaRPr lang="as-IN"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2322338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a:off x="900545" y="1406237"/>
            <a:ext cx="5084621" cy="3785652"/>
          </a:xfrm>
          <a:prstGeom prst="rect">
            <a:avLst/>
          </a:prstGeom>
        </p:spPr>
        <p:txBody>
          <a:bodyPr wrap="square">
            <a:spAutoFit/>
          </a:bodyPr>
          <a:lstStyle/>
          <a:p>
            <a:r>
              <a:rPr lang="as-IN" sz="3600" dirty="0">
                <a:latin typeface="NikoshBAN" panose="02000000000000000000" pitchFamily="2" charset="0"/>
                <a:cs typeface="NikoshBAN" panose="02000000000000000000" pitchFamily="2" charset="0"/>
              </a:rPr>
              <a:t>সাইবার অপরাধের ক্ষতি</a:t>
            </a:r>
          </a:p>
          <a:p>
            <a:pPr>
              <a:buFont typeface="Arial" panose="020B0604020202020204" pitchFamily="34" charset="0"/>
              <a:buChar char="•"/>
            </a:pPr>
            <a:r>
              <a:rPr lang="as-IN" sz="3600" dirty="0">
                <a:latin typeface="NikoshBAN" panose="02000000000000000000" pitchFamily="2" charset="0"/>
                <a:cs typeface="NikoshBAN" panose="02000000000000000000" pitchFamily="2" charset="0"/>
              </a:rPr>
              <a:t>অর্থনৈতিক ক্ষতি </a:t>
            </a:r>
          </a:p>
          <a:p>
            <a:pPr>
              <a:buFont typeface="Arial" panose="020B0604020202020204" pitchFamily="34" charset="0"/>
              <a:buChar char="•"/>
            </a:pPr>
            <a:r>
              <a:rPr lang="as-IN" sz="3600" dirty="0">
                <a:latin typeface="NikoshBAN" panose="02000000000000000000" pitchFamily="2" charset="0"/>
                <a:cs typeface="NikoshBAN" panose="02000000000000000000" pitchFamily="2" charset="0"/>
              </a:rPr>
              <a:t>ব্যক্তিগত তথ্য ফাঁস </a:t>
            </a:r>
          </a:p>
          <a:p>
            <a:pPr>
              <a:buFont typeface="Arial" panose="020B0604020202020204" pitchFamily="34" charset="0"/>
              <a:buChar char="•"/>
            </a:pPr>
            <a:r>
              <a:rPr lang="as-IN" sz="3600" dirty="0">
                <a:latin typeface="NikoshBAN" panose="02000000000000000000" pitchFamily="2" charset="0"/>
                <a:cs typeface="NikoshBAN" panose="02000000000000000000" pitchFamily="2" charset="0"/>
              </a:rPr>
              <a:t>মানসিক হয়রানি </a:t>
            </a:r>
          </a:p>
          <a:p>
            <a:pPr>
              <a:buFont typeface="Arial" panose="020B0604020202020204" pitchFamily="34" charset="0"/>
              <a:buChar char="•"/>
            </a:pPr>
            <a:r>
              <a:rPr lang="as-IN" sz="3600" dirty="0">
                <a:latin typeface="NikoshBAN" panose="02000000000000000000" pitchFamily="2" charset="0"/>
                <a:cs typeface="NikoshBAN" panose="02000000000000000000" pitchFamily="2" charset="0"/>
              </a:rPr>
              <a:t>প্রতিষ্ঠানের গুরুত্বপূর্ণ তথ্য নষ্ট হওয়া </a:t>
            </a:r>
          </a:p>
          <a:p>
            <a:endParaRPr lang="en-US" sz="2400" dirty="0" smtClean="0">
              <a:latin typeface="NikoshBAN" panose="02000000000000000000" pitchFamily="2" charset="0"/>
              <a:cs typeface="NikoshBAN" panose="02000000000000000000" pitchFamily="2" charset="0"/>
            </a:endParaRPr>
          </a:p>
        </p:txBody>
      </p:sp>
      <p:sp>
        <p:nvSpPr>
          <p:cNvPr id="11" name="Rectangle 10"/>
          <p:cNvSpPr/>
          <p:nvPr/>
        </p:nvSpPr>
        <p:spPr>
          <a:xfrm>
            <a:off x="6206834" y="1187391"/>
            <a:ext cx="5084621" cy="4031873"/>
          </a:xfrm>
          <a:prstGeom prst="rect">
            <a:avLst/>
          </a:prstGeom>
        </p:spPr>
        <p:txBody>
          <a:bodyPr wrap="square">
            <a:spAutoFit/>
          </a:bodyPr>
          <a:lstStyle/>
          <a:p>
            <a:r>
              <a:rPr lang="as-IN" sz="3200" dirty="0" smtClean="0">
                <a:latin typeface="NikoshBAN" panose="02000000000000000000" pitchFamily="2" charset="0"/>
                <a:cs typeface="NikoshBAN" panose="02000000000000000000" pitchFamily="2" charset="0"/>
              </a:rPr>
              <a:t>সাইবার </a:t>
            </a:r>
            <a:r>
              <a:rPr lang="as-IN" sz="3200" dirty="0">
                <a:latin typeface="NikoshBAN" panose="02000000000000000000" pitchFamily="2" charset="0"/>
                <a:cs typeface="NikoshBAN" panose="02000000000000000000" pitchFamily="2" charset="0"/>
              </a:rPr>
              <a:t>অপরাধ থেকে বাঁচার উপায়</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শক্তিশালী পাসওয়ার্ড ব্যবহার করা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অপরিচিত লিংকে ক্লিক না করা </a:t>
            </a:r>
          </a:p>
          <a:p>
            <a:pPr>
              <a:buFont typeface="Arial" panose="020B0604020202020204" pitchFamily="34" charset="0"/>
              <a:buChar char="•"/>
            </a:pPr>
            <a:r>
              <a:rPr lang="en-US" sz="3200" dirty="0">
                <a:latin typeface="NikoshBAN" panose="02000000000000000000" pitchFamily="2" charset="0"/>
                <a:cs typeface="NikoshBAN" panose="02000000000000000000" pitchFamily="2" charset="0"/>
              </a:rPr>
              <a:t>OTP </a:t>
            </a:r>
            <a:r>
              <a:rPr lang="as-IN" sz="3200" dirty="0">
                <a:latin typeface="NikoshBAN" panose="02000000000000000000" pitchFamily="2" charset="0"/>
                <a:cs typeface="NikoshBAN" panose="02000000000000000000" pitchFamily="2" charset="0"/>
              </a:rPr>
              <a:t>বা পাসওয়ার্ড কাউকে না দেওয়া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অ্যান্টিভাইরাস ব্যবহার করা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সামাজিক যোগাযোগ মাধ্যমে সতর্ক থাকা</a:t>
            </a:r>
          </a:p>
        </p:txBody>
      </p:sp>
    </p:spTree>
    <p:extLst>
      <p:ext uri="{BB962C8B-B14F-4D97-AF65-F5344CB8AC3E}">
        <p14:creationId xmlns:p14="http://schemas.microsoft.com/office/powerpoint/2010/main" val="3256243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a:off x="1149926" y="1692671"/>
            <a:ext cx="10127674" cy="1261884"/>
          </a:xfrm>
          <a:prstGeom prst="rect">
            <a:avLst/>
          </a:prstGeom>
        </p:spPr>
        <p:txBody>
          <a:bodyPr wrap="square">
            <a:spAutoFit/>
          </a:bodyPr>
          <a:lstStyle/>
          <a:p>
            <a:pPr algn="ctr"/>
            <a:r>
              <a:rPr lang="en-US" sz="4000" dirty="0" err="1">
                <a:latin typeface="NikoshBAN" panose="02000000000000000000" pitchFamily="2" charset="0"/>
                <a:cs typeface="NikoshBAN" panose="02000000000000000000" pitchFamily="2" charset="0"/>
              </a:rPr>
              <a:t>জোড়ায়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কাজ</a:t>
            </a:r>
            <a:r>
              <a:rPr lang="en-US" sz="4000" dirty="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১</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কম্পিউটার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হ্যাকিং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সাইবার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অপরাদ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বাচার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183989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pic>
        <p:nvPicPr>
          <p:cNvPr id="9" name="Picture 8"/>
          <p:cNvPicPr>
            <a:picLocks noChangeAspect="1"/>
          </p:cNvPicPr>
          <p:nvPr/>
        </p:nvPicPr>
        <p:blipFill>
          <a:blip r:embed="rId2"/>
          <a:stretch>
            <a:fillRect/>
          </a:stretch>
        </p:blipFill>
        <p:spPr>
          <a:xfrm>
            <a:off x="872836" y="858983"/>
            <a:ext cx="10446328" cy="5140034"/>
          </a:xfrm>
          <a:prstGeom prst="rect">
            <a:avLst/>
          </a:prstGeom>
        </p:spPr>
      </p:pic>
    </p:spTree>
    <p:extLst>
      <p:ext uri="{BB962C8B-B14F-4D97-AF65-F5344CB8AC3E}">
        <p14:creationId xmlns:p14="http://schemas.microsoft.com/office/powerpoint/2010/main" val="180035183"/>
      </p:ext>
    </p:extLst>
  </p:cSld>
  <p:clrMapOvr>
    <a:masterClrMapping/>
  </p:clrMapOvr>
  <p:transition spd="slow">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Rectangle 9"/>
          <p:cNvSpPr/>
          <p:nvPr/>
        </p:nvSpPr>
        <p:spPr>
          <a:xfrm>
            <a:off x="872837" y="1097248"/>
            <a:ext cx="10280072" cy="5016758"/>
          </a:xfrm>
          <a:prstGeom prst="rect">
            <a:avLst/>
          </a:prstGeom>
        </p:spPr>
        <p:txBody>
          <a:bodyPr wrap="square">
            <a:spAutoFit/>
          </a:bodyPr>
          <a:lstStyle/>
          <a:p>
            <a:r>
              <a:rPr lang="as-IN" sz="3200" dirty="0">
                <a:latin typeface="NikoshBAN" panose="02000000000000000000" pitchFamily="2" charset="0"/>
                <a:cs typeface="NikoshBAN" panose="02000000000000000000" pitchFamily="2" charset="0"/>
              </a:rPr>
              <a:t>দুর্নীতি বলতে ক্ষমতা, পদমর্যাদা বা দায়িত্বের অপব্যবহার করে ব্যক্তিগত লাভ অর্জন করাকে বোঝায়। সাধারণভাবে, যখন কোনো ব্যক্তি বা প্রতিষ্ঠান আইন, নৈতিকতা বা নিয়ম ভঙ্গ করে নিজের বা অন্য কারও স্বার্থ হাসিল করে, তখন তাকে দুর্নীতি বলা হয়।</a:t>
            </a:r>
          </a:p>
          <a:p>
            <a:r>
              <a:rPr lang="as-IN" sz="3200" dirty="0">
                <a:latin typeface="NikoshBAN" panose="02000000000000000000" pitchFamily="2" charset="0"/>
                <a:cs typeface="NikoshBAN" panose="02000000000000000000" pitchFamily="2" charset="0"/>
              </a:rPr>
              <a:t>উদাহরণ:</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ঘুষ নেওয়া বা দেওয়া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সরকারি অর্থ আত্মসাৎ করা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চাকরি বা সুযোগ দেওয়ার ক্ষেত্রে স্বজনপ্রীতি করা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ক্ষমতার অপব্যবহার করা </a:t>
            </a:r>
          </a:p>
          <a:p>
            <a:pPr>
              <a:buFont typeface="Arial" panose="020B0604020202020204" pitchFamily="34" charset="0"/>
              <a:buChar char="•"/>
            </a:pPr>
            <a:r>
              <a:rPr lang="as-IN" sz="3200" dirty="0">
                <a:latin typeface="NikoshBAN" panose="02000000000000000000" pitchFamily="2" charset="0"/>
                <a:cs typeface="NikoshBAN" panose="02000000000000000000" pitchFamily="2" charset="0"/>
              </a:rPr>
              <a:t>জালিয়াতি বা প্রতারণা করা</a:t>
            </a:r>
          </a:p>
        </p:txBody>
      </p:sp>
    </p:spTree>
    <p:extLst>
      <p:ext uri="{BB962C8B-B14F-4D97-AF65-F5344CB8AC3E}">
        <p14:creationId xmlns:p14="http://schemas.microsoft.com/office/powerpoint/2010/main" val="291069539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Title 1"/>
          <p:cNvSpPr txBox="1">
            <a:spLocks/>
          </p:cNvSpPr>
          <p:nvPr/>
        </p:nvSpPr>
        <p:spPr>
          <a:xfrm>
            <a:off x="1401936" y="1011382"/>
            <a:ext cx="8229600" cy="834738"/>
          </a:xfrm>
          <a:prstGeom prst="rect">
            <a:avLst/>
          </a:prstGeom>
        </p:spPr>
        <p:txBody>
          <a:bodyPr vert="horz" lIns="91440" tIns="45720" rIns="91440" bIns="45720" numCol="1" rtlCol="0" anchor="ctr">
            <a:prstTxWarp prst="textPlain">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a:t>
            </a:r>
            <a:r>
              <a:rPr kumimoji="0" lang="en-US" sz="1600" b="0" i="0" u="none"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শিক্ষক</a:t>
            </a:r>
            <a:r>
              <a:rPr kumimoji="0" lang="en-US" sz="16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a:t>
            </a:r>
            <a:r>
              <a:rPr kumimoji="0" lang="en-US" sz="1600" b="0" i="0" u="none" strike="noStrike" kern="1200" cap="none" spc="0" normalizeH="0" baseline="0" noProof="0" dirty="0" err="1" smtClean="0">
                <a:ln>
                  <a:noFill/>
                </a:ln>
                <a:solidFill>
                  <a:schemeClr val="tx1"/>
                </a:solidFill>
                <a:effectLst/>
                <a:uLnTx/>
                <a:uFillTx/>
                <a:latin typeface="NikoshBAN" pitchFamily="2" charset="0"/>
                <a:ea typeface="+mj-ea"/>
                <a:cs typeface="NikoshBAN" pitchFamily="2" charset="0"/>
              </a:rPr>
              <a:t>পরিচিতি</a:t>
            </a:r>
            <a:endParaRPr kumimoji="0" lang="en-US" sz="4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161" y="1813529"/>
            <a:ext cx="3706399" cy="4005380"/>
          </a:xfrm>
          <a:prstGeom prst="ellipse">
            <a:avLst/>
          </a:prstGeom>
        </p:spPr>
      </p:pic>
      <p:sp>
        <p:nvSpPr>
          <p:cNvPr id="11" name="Rectangle 10"/>
          <p:cNvSpPr/>
          <p:nvPr/>
        </p:nvSpPr>
        <p:spPr>
          <a:xfrm>
            <a:off x="5293114" y="2151727"/>
            <a:ext cx="5859795" cy="2554545"/>
          </a:xfrm>
          <a:prstGeom prst="rect">
            <a:avLst/>
          </a:prstGeom>
        </p:spPr>
        <p:txBody>
          <a:bodyPr wrap="square">
            <a:spAutoFit/>
          </a:bodyPr>
          <a:lstStyle/>
          <a:p>
            <a:r>
              <a:rPr lang="en-US" sz="3200" spc="-150" dirty="0" err="1">
                <a:latin typeface="NikoshBAN" panose="02000000000000000000" pitchFamily="2" charset="0"/>
                <a:cs typeface="NikoshBAN" panose="02000000000000000000" pitchFamily="2" charset="0"/>
              </a:rPr>
              <a:t>দীপংকর</a:t>
            </a:r>
            <a:r>
              <a:rPr lang="en-US" sz="3200" spc="-150" dirty="0">
                <a:latin typeface="NikoshBAN" panose="02000000000000000000" pitchFamily="2" charset="0"/>
                <a:cs typeface="NikoshBAN" panose="02000000000000000000" pitchFamily="2" charset="0"/>
              </a:rPr>
              <a:t> </a:t>
            </a:r>
            <a:r>
              <a:rPr lang="en-US" sz="3200" spc="-150" dirty="0" err="1">
                <a:latin typeface="NikoshBAN" panose="02000000000000000000" pitchFamily="2" charset="0"/>
                <a:cs typeface="NikoshBAN" panose="02000000000000000000" pitchFamily="2" charset="0"/>
              </a:rPr>
              <a:t>বিশ্বাস</a:t>
            </a:r>
            <a:endParaRPr lang="en-US" sz="3200" spc="-150" dirty="0">
              <a:latin typeface="NikoshBAN" panose="02000000000000000000" pitchFamily="2" charset="0"/>
              <a:cs typeface="NikoshBAN" panose="02000000000000000000" pitchFamily="2" charset="0"/>
            </a:endParaRPr>
          </a:p>
          <a:p>
            <a:r>
              <a:rPr lang="en-US" sz="3200" spc="-150" dirty="0" err="1">
                <a:latin typeface="NikoshBAN" panose="02000000000000000000" pitchFamily="2" charset="0"/>
                <a:cs typeface="NikoshBAN" panose="02000000000000000000" pitchFamily="2" charset="0"/>
              </a:rPr>
              <a:t>সহঃ</a:t>
            </a:r>
            <a:r>
              <a:rPr lang="en-US" sz="3200" spc="-150" dirty="0">
                <a:latin typeface="NikoshBAN" panose="02000000000000000000" pitchFamily="2" charset="0"/>
                <a:cs typeface="NikoshBAN" panose="02000000000000000000" pitchFamily="2" charset="0"/>
              </a:rPr>
              <a:t> </a:t>
            </a:r>
            <a:r>
              <a:rPr lang="en-US" sz="3200" spc="-150" dirty="0" err="1">
                <a:latin typeface="NikoshBAN" panose="02000000000000000000" pitchFamily="2" charset="0"/>
                <a:cs typeface="NikoshBAN" panose="02000000000000000000" pitchFamily="2" charset="0"/>
              </a:rPr>
              <a:t>শিক্ষক</a:t>
            </a:r>
            <a:r>
              <a:rPr lang="en-US" sz="3200" spc="-150" dirty="0">
                <a:latin typeface="NikoshBAN" panose="02000000000000000000" pitchFamily="2" charset="0"/>
                <a:cs typeface="NikoshBAN" panose="02000000000000000000" pitchFamily="2" charset="0"/>
              </a:rPr>
              <a:t> (</a:t>
            </a:r>
            <a:r>
              <a:rPr lang="en-US" sz="3200" spc="-150" dirty="0" err="1">
                <a:latin typeface="NikoshBAN" panose="02000000000000000000" pitchFamily="2" charset="0"/>
                <a:cs typeface="NikoshBAN" panose="02000000000000000000" pitchFamily="2" charset="0"/>
              </a:rPr>
              <a:t>আইসিটি</a:t>
            </a:r>
            <a:r>
              <a:rPr lang="en-US" sz="3200" spc="-150" dirty="0">
                <a:latin typeface="NikoshBAN" panose="02000000000000000000" pitchFamily="2" charset="0"/>
                <a:cs typeface="NikoshBAN" panose="02000000000000000000" pitchFamily="2" charset="0"/>
              </a:rPr>
              <a:t>)</a:t>
            </a:r>
          </a:p>
          <a:p>
            <a:r>
              <a:rPr lang="en-US" sz="2800" spc="-150" dirty="0" err="1">
                <a:latin typeface="NikoshBAN" panose="02000000000000000000" pitchFamily="2" charset="0"/>
                <a:cs typeface="NikoshBAN" panose="02000000000000000000" pitchFamily="2" charset="0"/>
              </a:rPr>
              <a:t>মির্জাপুর</a:t>
            </a:r>
            <a:r>
              <a:rPr lang="en-US" sz="2800" spc="-150" dirty="0">
                <a:latin typeface="NikoshBAN" panose="02000000000000000000" pitchFamily="2" charset="0"/>
                <a:cs typeface="NikoshBAN" panose="02000000000000000000" pitchFamily="2" charset="0"/>
              </a:rPr>
              <a:t> </a:t>
            </a:r>
            <a:r>
              <a:rPr lang="en-US" sz="2800" spc="-150" dirty="0" err="1">
                <a:latin typeface="NikoshBAN" panose="02000000000000000000" pitchFamily="2" charset="0"/>
                <a:cs typeface="NikoshBAN" panose="02000000000000000000" pitchFamily="2" charset="0"/>
              </a:rPr>
              <a:t>মাধ্যমিক</a:t>
            </a:r>
            <a:r>
              <a:rPr lang="en-US" sz="2800" spc="-150" dirty="0">
                <a:latin typeface="NikoshBAN" panose="02000000000000000000" pitchFamily="2" charset="0"/>
                <a:cs typeface="NikoshBAN" panose="02000000000000000000" pitchFamily="2" charset="0"/>
              </a:rPr>
              <a:t> </a:t>
            </a:r>
            <a:r>
              <a:rPr lang="en-US" sz="2800" spc="-150" dirty="0" err="1">
                <a:latin typeface="NikoshBAN" panose="02000000000000000000" pitchFamily="2" charset="0"/>
                <a:cs typeface="NikoshBAN" panose="02000000000000000000" pitchFamily="2" charset="0"/>
              </a:rPr>
              <a:t>বালিকা</a:t>
            </a:r>
            <a:r>
              <a:rPr lang="en-US" sz="2800" spc="-150" dirty="0">
                <a:latin typeface="NikoshBAN" panose="02000000000000000000" pitchFamily="2" charset="0"/>
                <a:cs typeface="NikoshBAN" panose="02000000000000000000" pitchFamily="2" charset="0"/>
              </a:rPr>
              <a:t> </a:t>
            </a:r>
            <a:r>
              <a:rPr lang="en-US" sz="2800" spc="-150" dirty="0" err="1" smtClean="0">
                <a:latin typeface="NikoshBAN" panose="02000000000000000000" pitchFamily="2" charset="0"/>
                <a:cs typeface="NikoshBAN" panose="02000000000000000000" pitchFamily="2" charset="0"/>
              </a:rPr>
              <a:t>বিদ্যালয়</a:t>
            </a:r>
            <a:r>
              <a:rPr lang="en-US" sz="2800" spc="-150" dirty="0">
                <a:latin typeface="NikoshBAN" panose="02000000000000000000" pitchFamily="2" charset="0"/>
                <a:cs typeface="NikoshBAN" panose="02000000000000000000" pitchFamily="2" charset="0"/>
              </a:rPr>
              <a:t> </a:t>
            </a:r>
            <a:r>
              <a:rPr lang="en-US" sz="2800" spc="-150" dirty="0" smtClean="0">
                <a:latin typeface="NikoshBAN" panose="02000000000000000000" pitchFamily="2" charset="0"/>
                <a:cs typeface="NikoshBAN" panose="02000000000000000000" pitchFamily="2" charset="0"/>
              </a:rPr>
              <a:t> ,</a:t>
            </a:r>
            <a:r>
              <a:rPr lang="en-US" sz="2800" spc="-150" dirty="0" err="1" smtClean="0">
                <a:latin typeface="NikoshBAN" panose="02000000000000000000" pitchFamily="2" charset="0"/>
                <a:cs typeface="NikoshBAN" panose="02000000000000000000" pitchFamily="2" charset="0"/>
              </a:rPr>
              <a:t>মাগুরা</a:t>
            </a:r>
            <a:r>
              <a:rPr lang="en-US" sz="3200" spc="-150" dirty="0">
                <a:latin typeface="NikoshBAN" panose="02000000000000000000" pitchFamily="2" charset="0"/>
                <a:cs typeface="NikoshBAN" panose="02000000000000000000" pitchFamily="2" charset="0"/>
              </a:rPr>
              <a:t>। </a:t>
            </a:r>
            <a:r>
              <a:rPr lang="en-US" sz="3200" spc="-150" dirty="0" smtClean="0">
                <a:latin typeface="NikoshBAN" panose="02000000000000000000" pitchFamily="2" charset="0"/>
                <a:cs typeface="NikoshBAN" panose="02000000000000000000" pitchFamily="2" charset="0"/>
              </a:rPr>
              <a:t> </a:t>
            </a:r>
          </a:p>
          <a:p>
            <a:r>
              <a:rPr lang="en-US" sz="3200" spc="-150" dirty="0" err="1" smtClean="0">
                <a:latin typeface="NikoshBAN" panose="02000000000000000000" pitchFamily="2" charset="0"/>
                <a:cs typeface="NikoshBAN" panose="02000000000000000000" pitchFamily="2" charset="0"/>
              </a:rPr>
              <a:t>মোবাইলঃ</a:t>
            </a:r>
            <a:r>
              <a:rPr lang="en-US" sz="3200" spc="-150" dirty="0" smtClean="0">
                <a:latin typeface="NikoshBAN" panose="02000000000000000000" pitchFamily="2" charset="0"/>
                <a:cs typeface="NikoshBAN" panose="02000000000000000000" pitchFamily="2" charset="0"/>
              </a:rPr>
              <a:t> </a:t>
            </a:r>
            <a:r>
              <a:rPr lang="en-US" sz="3200" spc="-150" dirty="0" smtClean="0">
                <a:latin typeface="Times New Roman" panose="02020603050405020304" pitchFamily="18" charset="0"/>
                <a:cs typeface="Times New Roman" panose="02020603050405020304" pitchFamily="18" charset="0"/>
              </a:rPr>
              <a:t>01885703862</a:t>
            </a:r>
          </a:p>
          <a:p>
            <a:r>
              <a:rPr lang="en-US" sz="3200" spc="-150" dirty="0" smtClean="0">
                <a:latin typeface="NikoshBAN" panose="02000000000000000000" pitchFamily="2" charset="0"/>
                <a:cs typeface="NikoshBAN" panose="02000000000000000000" pitchFamily="2" charset="0"/>
              </a:rPr>
              <a:t>ই-</a:t>
            </a:r>
            <a:r>
              <a:rPr lang="en-US" sz="3200" spc="-150" dirty="0" err="1" smtClean="0">
                <a:latin typeface="NikoshBAN" panose="02000000000000000000" pitchFamily="2" charset="0"/>
                <a:cs typeface="NikoshBAN" panose="02000000000000000000" pitchFamily="2" charset="0"/>
              </a:rPr>
              <a:t>মেইল</a:t>
            </a:r>
            <a:r>
              <a:rPr lang="en-US" sz="3200" spc="-150" dirty="0" smtClean="0">
                <a:latin typeface="NikoshBAN" panose="02000000000000000000" pitchFamily="2" charset="0"/>
                <a:cs typeface="NikoshBAN" panose="02000000000000000000" pitchFamily="2" charset="0"/>
              </a:rPr>
              <a:t>- </a:t>
            </a:r>
            <a:r>
              <a:rPr lang="en-US" sz="2400" spc="-150" dirty="0" smtClean="0">
                <a:latin typeface="NikoshBAN" panose="02000000000000000000" pitchFamily="2" charset="0"/>
                <a:cs typeface="NikoshBAN" panose="02000000000000000000" pitchFamily="2" charset="0"/>
              </a:rPr>
              <a:t>dipangkar</a:t>
            </a:r>
            <a:r>
              <a:rPr lang="en-US" sz="2400" spc="-150" dirty="0" smtClean="0">
                <a:latin typeface="Times New Roman" panose="02020603050405020304" pitchFamily="18" charset="0"/>
                <a:cs typeface="Times New Roman" panose="02020603050405020304" pitchFamily="18" charset="0"/>
              </a:rPr>
              <a:t>88</a:t>
            </a:r>
            <a:r>
              <a:rPr lang="en-US" sz="2400" spc="-150" dirty="0" smtClean="0">
                <a:latin typeface="NikoshBAN" panose="02000000000000000000" pitchFamily="2" charset="0"/>
                <a:cs typeface="NikoshBAN" panose="02000000000000000000" pitchFamily="2" charset="0"/>
              </a:rPr>
              <a:t>biswas@gmail.com</a:t>
            </a:r>
            <a:r>
              <a:rPr lang="en-US" sz="2400" u="sng" spc="-150" dirty="0" smtClean="0">
                <a:latin typeface="NikoshBAN" panose="02000000000000000000" pitchFamily="2" charset="0"/>
                <a:cs typeface="NikoshBAN" panose="02000000000000000000" pitchFamily="2" charset="0"/>
              </a:rPr>
              <a:t> </a:t>
            </a:r>
            <a:endParaRPr lang="en-US" sz="2400" u="sng" spc="-1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20015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a:off x="858982" y="1235747"/>
            <a:ext cx="10474036" cy="3539430"/>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ই-কমার্স </a:t>
            </a:r>
            <a:r>
              <a:rPr lang="en-US"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হলো </a:t>
            </a:r>
            <a:r>
              <a:rPr lang="as-IN" sz="2800" dirty="0">
                <a:latin typeface="NikoshBAN" panose="02000000000000000000" pitchFamily="2" charset="0"/>
                <a:cs typeface="NikoshBAN" panose="02000000000000000000" pitchFamily="2" charset="0"/>
              </a:rPr>
              <a:t>ইন্টারনেটের মাধ্যমে পণ্য বা সেবা কেনাবেচার প্রক্রিয়া।</a:t>
            </a:r>
            <a:br>
              <a:rPr lang="as-IN" sz="2800" dirty="0">
                <a:latin typeface="NikoshBAN" panose="02000000000000000000" pitchFamily="2" charset="0"/>
                <a:cs typeface="NikoshBAN" panose="02000000000000000000" pitchFamily="2" charset="0"/>
              </a:rPr>
            </a:br>
            <a:r>
              <a:rPr lang="as-IN" sz="2800" dirty="0">
                <a:latin typeface="NikoshBAN" panose="02000000000000000000" pitchFamily="2" charset="0"/>
                <a:cs typeface="NikoshBAN" panose="02000000000000000000" pitchFamily="2" charset="0"/>
              </a:rPr>
              <a:t>এখানে “</a:t>
            </a:r>
            <a:r>
              <a:rPr lang="en-US" sz="2800" dirty="0">
                <a:latin typeface="NikoshBAN" panose="02000000000000000000" pitchFamily="2" charset="0"/>
                <a:cs typeface="NikoshBAN" panose="02000000000000000000" pitchFamily="2" charset="0"/>
              </a:rPr>
              <a:t>Electronic Commerce” </a:t>
            </a:r>
            <a:r>
              <a:rPr lang="as-IN" sz="2800" dirty="0">
                <a:latin typeface="NikoshBAN" panose="02000000000000000000" pitchFamily="2" charset="0"/>
                <a:cs typeface="NikoshBAN" panose="02000000000000000000" pitchFamily="2" charset="0"/>
              </a:rPr>
              <a:t>এর সংক্ষিপ্ত রূপ হলো </a:t>
            </a:r>
            <a:r>
              <a:rPr lang="en-US" sz="2800" dirty="0">
                <a:latin typeface="NikoshBAN" panose="02000000000000000000" pitchFamily="2" charset="0"/>
                <a:cs typeface="NikoshBAN" panose="02000000000000000000" pitchFamily="2" charset="0"/>
              </a:rPr>
              <a:t>E-commerce।</a:t>
            </a:r>
          </a:p>
          <a:p>
            <a:r>
              <a:rPr lang="as-IN" sz="2800" dirty="0">
                <a:latin typeface="NikoshBAN" panose="02000000000000000000" pitchFamily="2" charset="0"/>
                <a:cs typeface="NikoshBAN" panose="02000000000000000000" pitchFamily="2" charset="0"/>
              </a:rPr>
              <a:t>সহজভাবে বললে, অনলাইনে কোনো জিনিস অর্ডার করা, টাকা পরিশোধ করা এবং ডেলিভারি নেওয়াই ই-কমার্সের অংশ।</a:t>
            </a:r>
          </a:p>
          <a:p>
            <a:r>
              <a:rPr lang="as-IN" sz="2800" dirty="0">
                <a:latin typeface="NikoshBAN" panose="02000000000000000000" pitchFamily="2" charset="0"/>
                <a:cs typeface="NikoshBAN" panose="02000000000000000000" pitchFamily="2" charset="0"/>
              </a:rPr>
              <a:t>উদাহরণ:</a:t>
            </a:r>
          </a:p>
          <a:p>
            <a:pPr>
              <a:buFont typeface="Arial" panose="020B0604020202020204" pitchFamily="34" charset="0"/>
              <a:buChar char="•"/>
            </a:pPr>
            <a:r>
              <a:rPr lang="en-US" sz="2800" dirty="0">
                <a:latin typeface="NikoshBAN" panose="02000000000000000000" pitchFamily="2" charset="0"/>
                <a:cs typeface="NikoshBAN" panose="02000000000000000000" pitchFamily="2" charset="0"/>
              </a:rPr>
              <a:t>Amazon </a:t>
            </a:r>
          </a:p>
          <a:p>
            <a:pPr>
              <a:buFont typeface="Arial" panose="020B0604020202020204" pitchFamily="34" charset="0"/>
              <a:buChar char="•"/>
            </a:pPr>
            <a:r>
              <a:rPr lang="en-US" sz="2800" dirty="0" err="1">
                <a:latin typeface="NikoshBAN" panose="02000000000000000000" pitchFamily="2" charset="0"/>
                <a:cs typeface="NikoshBAN" panose="02000000000000000000" pitchFamily="2" charset="0"/>
              </a:rPr>
              <a:t>Daraz</a:t>
            </a:r>
            <a:r>
              <a:rPr lang="en-US" sz="2800" dirty="0">
                <a:latin typeface="NikoshBAN" panose="02000000000000000000" pitchFamily="2" charset="0"/>
                <a:cs typeface="NikoshBAN" panose="02000000000000000000" pitchFamily="2" charset="0"/>
              </a:rPr>
              <a:t> </a:t>
            </a:r>
          </a:p>
          <a:p>
            <a:pPr>
              <a:buFont typeface="Arial" panose="020B0604020202020204" pitchFamily="34" charset="0"/>
              <a:buChar char="•"/>
            </a:pPr>
            <a:r>
              <a:rPr lang="en-US" sz="2800" dirty="0">
                <a:latin typeface="NikoshBAN" panose="02000000000000000000" pitchFamily="2" charset="0"/>
                <a:cs typeface="NikoshBAN" panose="02000000000000000000" pitchFamily="2" charset="0"/>
              </a:rPr>
              <a:t>Alibaba</a:t>
            </a:r>
          </a:p>
        </p:txBody>
      </p:sp>
    </p:spTree>
    <p:extLst>
      <p:ext uri="{BB962C8B-B14F-4D97-AF65-F5344CB8AC3E}">
        <p14:creationId xmlns:p14="http://schemas.microsoft.com/office/powerpoint/2010/main" val="124415158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Rectangle 9"/>
          <p:cNvSpPr/>
          <p:nvPr/>
        </p:nvSpPr>
        <p:spPr>
          <a:xfrm>
            <a:off x="1032164" y="1152666"/>
            <a:ext cx="8049491" cy="4216539"/>
          </a:xfrm>
          <a:prstGeom prst="rect">
            <a:avLst/>
          </a:prstGeom>
        </p:spPr>
        <p:txBody>
          <a:bodyPr wrap="square">
            <a:spAutoFit/>
          </a:bodyPr>
          <a:lstStyle/>
          <a:p>
            <a:pPr algn="ctr"/>
            <a:r>
              <a:rPr lang="as-IN" sz="3600" dirty="0">
                <a:latin typeface="NikoshBAN" panose="02000000000000000000" pitchFamily="2" charset="0"/>
                <a:cs typeface="NikoshBAN" panose="02000000000000000000" pitchFamily="2" charset="0"/>
              </a:rPr>
              <a:t>ই-কমার্সের সুবিধা:</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ঘরে বসে কেনাকাটা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সময় সাশ্রয়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বিভিন্ন পণ্যের তুলনা করা সহজ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অনলাইনে পেমেন্ট সুবিধা </a:t>
            </a:r>
          </a:p>
          <a:p>
            <a:pPr algn="ctr"/>
            <a:r>
              <a:rPr lang="as-IN" sz="3600" dirty="0">
                <a:latin typeface="NikoshBAN" panose="02000000000000000000" pitchFamily="2" charset="0"/>
                <a:cs typeface="NikoshBAN" panose="02000000000000000000" pitchFamily="2" charset="0"/>
              </a:rPr>
              <a:t>অসুবিধা:</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পণ্য হাতে দেখে কেনা যায় না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প্রতারণার ঝুঁকি থাকতে পারে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ডেলিভারিতে দেরি হতে পারে</a:t>
            </a:r>
          </a:p>
        </p:txBody>
      </p:sp>
    </p:spTree>
    <p:extLst>
      <p:ext uri="{BB962C8B-B14F-4D97-AF65-F5344CB8AC3E}">
        <p14:creationId xmlns:p14="http://schemas.microsoft.com/office/powerpoint/2010/main" val="124035164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TextBox 9"/>
          <p:cNvSpPr txBox="1"/>
          <p:nvPr/>
        </p:nvSpPr>
        <p:spPr>
          <a:xfrm>
            <a:off x="1205346" y="1801091"/>
            <a:ext cx="9725890" cy="1200329"/>
          </a:xfrm>
          <a:prstGeom prst="rect">
            <a:avLst/>
          </a:prstGeom>
          <a:no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দলীয়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দেশের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বেকারত্ব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নিরাসনে</a:t>
            </a:r>
            <a:r>
              <a:rPr lang="en-US" sz="3600" dirty="0" smtClean="0">
                <a:latin typeface="NikoshBAN" panose="02000000000000000000" pitchFamily="2" charset="0"/>
                <a:cs typeface="NikoshBAN" panose="02000000000000000000" pitchFamily="2" charset="0"/>
              </a:rPr>
              <a:t> ই-</a:t>
            </a:r>
            <a:r>
              <a:rPr lang="en-US" sz="3600" dirty="0" err="1" smtClean="0">
                <a:latin typeface="NikoshBAN" panose="02000000000000000000" pitchFamily="2" charset="0"/>
                <a:cs typeface="NikoshBAN" panose="02000000000000000000" pitchFamily="2" charset="0"/>
              </a:rPr>
              <a:t>কমার্সের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ভুমিকা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6006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TextBox 8"/>
          <p:cNvSpPr txBox="1"/>
          <p:nvPr/>
        </p:nvSpPr>
        <p:spPr>
          <a:xfrm>
            <a:off x="1163782" y="1039091"/>
            <a:ext cx="4932218"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তথ্য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1" name="Rectangle 10"/>
          <p:cNvSpPr/>
          <p:nvPr/>
        </p:nvSpPr>
        <p:spPr>
          <a:xfrm>
            <a:off x="1163782" y="1695915"/>
            <a:ext cx="10127674" cy="4154984"/>
          </a:xfrm>
          <a:prstGeom prst="rect">
            <a:avLst/>
          </a:prstGeom>
        </p:spPr>
        <p:txBody>
          <a:bodyPr wrap="square">
            <a:spAutoFit/>
          </a:bodyPr>
          <a:lstStyle/>
          <a:p>
            <a:r>
              <a:rPr lang="as-IN" sz="2400" dirty="0">
                <a:latin typeface="NikoshBAN" panose="02000000000000000000" pitchFamily="2" charset="0"/>
                <a:cs typeface="NikoshBAN" panose="02000000000000000000" pitchFamily="2" charset="0"/>
              </a:rPr>
              <a:t>তথ্য অধিকার (</a:t>
            </a:r>
            <a:r>
              <a:rPr lang="en-US" sz="2400" dirty="0">
                <a:latin typeface="NikoshBAN" panose="02000000000000000000" pitchFamily="2" charset="0"/>
                <a:cs typeface="NikoshBAN" panose="02000000000000000000" pitchFamily="2" charset="0"/>
              </a:rPr>
              <a:t>Right to Information) </a:t>
            </a:r>
            <a:r>
              <a:rPr lang="as-IN" sz="2400" dirty="0">
                <a:latin typeface="NikoshBAN" panose="02000000000000000000" pitchFamily="2" charset="0"/>
                <a:cs typeface="NikoshBAN" panose="02000000000000000000" pitchFamily="2" charset="0"/>
              </a:rPr>
              <a:t>হলো নাগরিকের এমন একটি অধিকার, যার মাধ্যমে সে সরকার বা সরকারি প্রতিষ্ঠানের কাছে থাকা তথ্য জানতে ও সংগ্রহ করতে পারে।</a:t>
            </a:r>
          </a:p>
          <a:p>
            <a:r>
              <a:rPr lang="as-IN" sz="2400" dirty="0">
                <a:latin typeface="NikoshBAN" panose="02000000000000000000" pitchFamily="2" charset="0"/>
                <a:cs typeface="NikoshBAN" panose="02000000000000000000" pitchFamily="2" charset="0"/>
              </a:rPr>
              <a:t>সহজভাবে বললে, জনগণ রাষ্ট্রের বিভিন্ন কাজ সম্পর্কে তথ্য জানতে চাইতে পারে এবং কর্তৃপক্ষ সেই তথ্য দেওয়ার জন্য বাধ্য থাকে।</a:t>
            </a:r>
          </a:p>
          <a:p>
            <a:r>
              <a:rPr lang="as-IN" sz="2400" dirty="0">
                <a:latin typeface="NikoshBAN" panose="02000000000000000000" pitchFamily="2" charset="0"/>
                <a:cs typeface="NikoshBAN" panose="02000000000000000000" pitchFamily="2" charset="0"/>
              </a:rPr>
              <a:t>বাংলাদেশে তথ্য অধিকার নিশ্চিত করার জন্য </a:t>
            </a:r>
            <a:r>
              <a:rPr lang="en-US" sz="2400" dirty="0">
                <a:latin typeface="NikoshBAN" panose="02000000000000000000" pitchFamily="2" charset="0"/>
                <a:cs typeface="NikoshBAN" panose="02000000000000000000" pitchFamily="2" charset="0"/>
              </a:rPr>
              <a:t>Information Commission Bangladesh </a:t>
            </a:r>
            <a:r>
              <a:rPr lang="as-IN" sz="2400" dirty="0">
                <a:latin typeface="NikoshBAN" panose="02000000000000000000" pitchFamily="2" charset="0"/>
                <a:cs typeface="NikoshBAN" panose="02000000000000000000" pitchFamily="2" charset="0"/>
              </a:rPr>
              <a:t>কাজ করে এবং </a:t>
            </a:r>
            <a:r>
              <a:rPr lang="as-IN" sz="2400" b="1" dirty="0">
                <a:latin typeface="NikoshBAN" panose="02000000000000000000" pitchFamily="2" charset="0"/>
                <a:cs typeface="NikoshBAN" panose="02000000000000000000" pitchFamily="2" charset="0"/>
              </a:rPr>
              <a:t>তথ্য অধিকার আইন, ২০০৯</a:t>
            </a:r>
            <a:r>
              <a:rPr lang="as-IN" sz="2400" dirty="0">
                <a:latin typeface="NikoshBAN" panose="02000000000000000000" pitchFamily="2" charset="0"/>
                <a:cs typeface="NikoshBAN" panose="02000000000000000000" pitchFamily="2" charset="0"/>
              </a:rPr>
              <a:t> চালু রয়েছে।</a:t>
            </a:r>
          </a:p>
          <a:p>
            <a:r>
              <a:rPr lang="as-IN" sz="2400" dirty="0">
                <a:latin typeface="NikoshBAN" panose="02000000000000000000" pitchFamily="2" charset="0"/>
                <a:cs typeface="NikoshBAN" panose="02000000000000000000" pitchFamily="2" charset="0"/>
              </a:rPr>
              <a:t>তথ্য অধিকারের উদ্দেশ্য:</a:t>
            </a: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সরকারি কাজের স্বচ্ছতা বৃদ্ধি </a:t>
            </a: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দুর্নীতি কমানো </a:t>
            </a: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জবাবদিহিতা নিশ্চিত করা </a:t>
            </a:r>
          </a:p>
          <a:p>
            <a:pPr>
              <a:buFont typeface="Arial" panose="020B0604020202020204" pitchFamily="34" charset="0"/>
              <a:buChar char="•"/>
            </a:pPr>
            <a:r>
              <a:rPr lang="as-IN" sz="2400" dirty="0">
                <a:latin typeface="NikoshBAN" panose="02000000000000000000" pitchFamily="2" charset="0"/>
                <a:cs typeface="NikoshBAN" panose="02000000000000000000" pitchFamily="2" charset="0"/>
              </a:rPr>
              <a:t>নাগরিকের সচেতনতা বৃদ্ধি</a:t>
            </a:r>
          </a:p>
        </p:txBody>
      </p:sp>
    </p:spTree>
    <p:extLst>
      <p:ext uri="{BB962C8B-B14F-4D97-AF65-F5344CB8AC3E}">
        <p14:creationId xmlns:p14="http://schemas.microsoft.com/office/powerpoint/2010/main" val="1079767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2" name="TextBox 11"/>
          <p:cNvSpPr txBox="1"/>
          <p:nvPr/>
        </p:nvSpPr>
        <p:spPr>
          <a:xfrm>
            <a:off x="1226126" y="1142810"/>
            <a:ext cx="10037619" cy="4093428"/>
          </a:xfrm>
          <a:prstGeom prst="rect">
            <a:avLst/>
          </a:prstGeom>
          <a:noFill/>
        </p:spPr>
        <p:txBody>
          <a:bodyPr wrap="square" rtlCol="0">
            <a:spAutoFit/>
          </a:bodyPr>
          <a:lstStyle/>
          <a:p>
            <a:r>
              <a:rPr lang="en-US" sz="4400" dirty="0" err="1" smtClean="0">
                <a:latin typeface="NikoshBAN" panose="02000000000000000000" pitchFamily="2" charset="0"/>
                <a:cs typeface="NikoshBAN" panose="02000000000000000000" pitchFamily="2" charset="0"/>
              </a:rPr>
              <a:t>মূল্যায়ন</a:t>
            </a:r>
            <a:r>
              <a:rPr lang="en-US" sz="44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 ১। </a:t>
            </a: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বাতায়নের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ওয়েব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সাইটের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২। </a:t>
            </a:r>
            <a:r>
              <a:rPr lang="en-US" sz="3600" dirty="0" smtClean="0">
                <a:latin typeface="NikoshBAN" panose="02000000000000000000" pitchFamily="2" charset="0"/>
                <a:cs typeface="NikoshBAN" panose="02000000000000000000" pitchFamily="2" charset="0"/>
              </a:rPr>
              <a:t>২০২৩ </a:t>
            </a: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অধিকার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অনুযায়ী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কতটি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রাষ্ট্র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তথ্য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আইনি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অধিকার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দেয়</a:t>
            </a:r>
            <a:r>
              <a:rPr lang="en-US"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৩। </a:t>
            </a:r>
            <a:r>
              <a:rPr lang="en-US" sz="3600" dirty="0" smtClean="0">
                <a:latin typeface="NikoshBAN" panose="02000000000000000000" pitchFamily="2" charset="0"/>
                <a:cs typeface="NikoshBAN" panose="02000000000000000000" pitchFamily="2" charset="0"/>
              </a:rPr>
              <a:t>ই-</a:t>
            </a:r>
            <a:r>
              <a:rPr lang="en-US" sz="3600" dirty="0" err="1" smtClean="0">
                <a:latin typeface="NikoshBAN" panose="02000000000000000000" pitchFamily="2" charset="0"/>
                <a:cs typeface="NikoshBAN" panose="02000000000000000000" pitchFamily="2" charset="0"/>
              </a:rPr>
              <a:t>টেন্ডারিং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 </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পাঠ্য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বইয়ের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সাইবার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অপরাদ</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৫</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পাসওয়ার্ড</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1943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TextBox 8"/>
          <p:cNvSpPr txBox="1"/>
          <p:nvPr/>
        </p:nvSpPr>
        <p:spPr>
          <a:xfrm>
            <a:off x="942109" y="1247875"/>
            <a:ext cx="10307782" cy="1323439"/>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বাড়ীর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কাজ</a:t>
            </a:r>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ই-</a:t>
            </a:r>
            <a:r>
              <a:rPr lang="en-US" sz="4000" dirty="0" err="1" smtClean="0">
                <a:latin typeface="NikoshBAN" panose="02000000000000000000" pitchFamily="2" charset="0"/>
                <a:cs typeface="NikoshBAN" panose="02000000000000000000" pitchFamily="2" charset="0"/>
              </a:rPr>
              <a:t>টেন্ডারিং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কিভাবে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a:t>
            </a:r>
            <a:r>
              <a:rPr lang="en-US" sz="4000" dirty="0" err="1" smtClean="0">
                <a:latin typeface="NikoshBAN" panose="02000000000000000000" pitchFamily="2" charset="0"/>
                <a:cs typeface="NikoshBAN" panose="02000000000000000000" pitchFamily="2" charset="0"/>
              </a:rPr>
              <a:t>র্নীতি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কমাতে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ভুমিকা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আনবে</a:t>
            </a:r>
            <a:r>
              <a:rPr lang="en-US"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5534352"/>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rot="19804595">
            <a:off x="-2480909" y="3040916"/>
            <a:ext cx="14850588" cy="1107996"/>
          </a:xfrm>
          <a:prstGeom prst="rect">
            <a:avLst/>
          </a:prstGeom>
        </p:spPr>
        <p:txBody>
          <a:bodyPr wrap="square">
            <a:spAutoFit/>
          </a:bodyPr>
          <a:lstStyle/>
          <a:p>
            <a:pPr algn="ctr"/>
            <a:r>
              <a:rPr lang="en-US" sz="6600" spc="-150" dirty="0" err="1" smtClean="0">
                <a:latin typeface="NikoshBAN" panose="02000000000000000000" pitchFamily="2" charset="0"/>
                <a:cs typeface="NikoshBAN" panose="02000000000000000000" pitchFamily="2" charset="0"/>
              </a:rPr>
              <a:t>সকলকে</a:t>
            </a:r>
            <a:r>
              <a:rPr lang="en-US" sz="6600" spc="-150" dirty="0" smtClean="0">
                <a:latin typeface="NikoshBAN" panose="02000000000000000000" pitchFamily="2" charset="0"/>
                <a:cs typeface="NikoshBAN" panose="02000000000000000000" pitchFamily="2" charset="0"/>
              </a:rPr>
              <a:t> </a:t>
            </a:r>
            <a:r>
              <a:rPr lang="en-US" sz="6600" spc="-150" dirty="0" err="1" smtClean="0">
                <a:latin typeface="NikoshBAN" panose="02000000000000000000" pitchFamily="2" charset="0"/>
                <a:cs typeface="NikoshBAN" panose="02000000000000000000" pitchFamily="2" charset="0"/>
              </a:rPr>
              <a:t>ধন্যবাদ</a:t>
            </a:r>
            <a:endParaRPr lang="en-US" sz="6600" dirty="0"/>
          </a:p>
        </p:txBody>
      </p:sp>
    </p:spTree>
    <p:extLst>
      <p:ext uri="{BB962C8B-B14F-4D97-AF65-F5344CB8AC3E}">
        <p14:creationId xmlns:p14="http://schemas.microsoft.com/office/powerpoint/2010/main" val="1213536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repeatCount="indefinite" fill="hold" grpId="0" nodeType="withEffect">
                                  <p:stCondLst>
                                    <p:cond delay="0"/>
                                  </p:stCondLst>
                                  <p:endCondLst>
                                    <p:cond evt="onNext" delay="0">
                                      <p:tgtEl>
                                        <p:sldTgt/>
                                      </p:tgtEl>
                                    </p:cond>
                                  </p:endCondLst>
                                  <p:childTnLst>
                                    <p:animMotion origin="layout" path="M -0.1388 0.30579 L 0.40782 -0.41551 " pathEditMode="relative" rAng="0" ptsTypes="AA">
                                      <p:cBhvr>
                                        <p:cTn id="6" dur="2000" fill="hold"/>
                                        <p:tgtEl>
                                          <p:spTgt spid="9"/>
                                        </p:tgtEl>
                                        <p:attrNameLst>
                                          <p:attrName>ppt_x</p:attrName>
                                          <p:attrName>ppt_y</p:attrName>
                                        </p:attrNameLst>
                                      </p:cBhvr>
                                      <p:rCtr x="27331" y="-3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852" y="0"/>
            <a:ext cx="12205853" cy="6858006"/>
            <a:chOff x="-13852" y="0"/>
            <a:chExt cx="12205853" cy="6858006"/>
          </a:xfrm>
        </p:grpSpPr>
        <p:sp>
          <p:nvSpPr>
            <p:cNvPr id="4" name="Frame 3"/>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13852" y="0"/>
              <a:ext cx="12205853" cy="6858006"/>
              <a:chOff x="-13852" y="0"/>
              <a:chExt cx="12205853" cy="6858006"/>
            </a:xfrm>
          </p:grpSpPr>
          <p:sp>
            <p:nvSpPr>
              <p:cNvPr id="6" name="Half Frame 5"/>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Half Frame 8"/>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Rectangle 9"/>
          <p:cNvSpPr/>
          <p:nvPr/>
        </p:nvSpPr>
        <p:spPr>
          <a:xfrm>
            <a:off x="1039091" y="1078671"/>
            <a:ext cx="10307782" cy="4431983"/>
          </a:xfrm>
          <a:prstGeom prst="rect">
            <a:avLst/>
          </a:prstGeom>
        </p:spPr>
        <p:txBody>
          <a:bodyPr wrap="square">
            <a:spAutoFit/>
          </a:bodyPr>
          <a:lstStyle/>
          <a:p>
            <a:pPr lvl="0" algn="ctr"/>
            <a:r>
              <a:rPr lang="en-US" sz="6600" dirty="0" err="1">
                <a:latin typeface="NikoshBAN" pitchFamily="2" charset="0"/>
                <a:cs typeface="NikoshBAN" pitchFamily="2" charset="0"/>
              </a:rPr>
              <a:t>পাঠ</a:t>
            </a:r>
            <a:r>
              <a:rPr lang="en-US" sz="6600" dirty="0">
                <a:latin typeface="NikoshBAN" pitchFamily="2" charset="0"/>
                <a:cs typeface="NikoshBAN" pitchFamily="2" charset="0"/>
              </a:rPr>
              <a:t> </a:t>
            </a:r>
            <a:r>
              <a:rPr lang="en-US" sz="6600" dirty="0" err="1">
                <a:latin typeface="NikoshBAN" pitchFamily="2" charset="0"/>
                <a:cs typeface="NikoshBAN" pitchFamily="2" charset="0"/>
              </a:rPr>
              <a:t>পরিচিতি</a:t>
            </a:r>
            <a:endParaRPr lang="en-US" sz="199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latin typeface="NikoshBAN" pitchFamily="2" charset="0"/>
              <a:cs typeface="NikoshBAN" pitchFamily="2" charset="0"/>
            </a:endParaRPr>
          </a:p>
          <a:p>
            <a:r>
              <a:rPr lang="en-US" sz="3600" spc="-150" dirty="0" smtClean="0">
                <a:latin typeface="NikoshBAN" panose="02000000000000000000" pitchFamily="2" charset="0"/>
                <a:cs typeface="NikoshBAN" panose="02000000000000000000" pitchFamily="2" charset="0"/>
              </a:rPr>
              <a:t>8ম </a:t>
            </a:r>
            <a:r>
              <a:rPr lang="en-US" sz="3600" spc="-150" dirty="0" err="1" smtClean="0">
                <a:latin typeface="NikoshBAN" panose="02000000000000000000" pitchFamily="2" charset="0"/>
                <a:cs typeface="NikoshBAN" panose="02000000000000000000" pitchFamily="2" charset="0"/>
              </a:rPr>
              <a:t>শ্রেনি</a:t>
            </a:r>
            <a:r>
              <a:rPr lang="en-US" sz="3600" spc="-150" dirty="0" smtClean="0">
                <a:latin typeface="NikoshBAN" panose="02000000000000000000" pitchFamily="2" charset="0"/>
                <a:cs typeface="NikoshBAN" panose="02000000000000000000" pitchFamily="2" charset="0"/>
              </a:rPr>
              <a:t> </a:t>
            </a:r>
          </a:p>
          <a:p>
            <a:r>
              <a:rPr lang="en-US" sz="3600" spc="-150" dirty="0" err="1" smtClean="0">
                <a:latin typeface="NikoshBAN" panose="02000000000000000000" pitchFamily="2" charset="0"/>
                <a:cs typeface="NikoshBAN" panose="02000000000000000000" pitchFamily="2" charset="0"/>
              </a:rPr>
              <a:t>বিষয়ঃ</a:t>
            </a:r>
            <a:r>
              <a:rPr lang="en-US" sz="3600" spc="-150" dirty="0" smtClean="0">
                <a:latin typeface="NikoshBAN" panose="02000000000000000000" pitchFamily="2" charset="0"/>
                <a:cs typeface="NikoshBAN" panose="02000000000000000000" pitchFamily="2" charset="0"/>
              </a:rPr>
              <a:t> </a:t>
            </a:r>
            <a:r>
              <a:rPr lang="en-US" sz="3600" spc="-150" dirty="0" err="1" smtClean="0">
                <a:latin typeface="NikoshBAN" panose="02000000000000000000" pitchFamily="2" charset="0"/>
                <a:cs typeface="NikoshBAN" panose="02000000000000000000" pitchFamily="2" charset="0"/>
              </a:rPr>
              <a:t>আইসিটি</a:t>
            </a:r>
            <a:r>
              <a:rPr lang="en-US" sz="3600" spc="-150" dirty="0" smtClean="0">
                <a:latin typeface="NikoshBAN" panose="02000000000000000000" pitchFamily="2" charset="0"/>
                <a:cs typeface="NikoshBAN" panose="02000000000000000000" pitchFamily="2" charset="0"/>
              </a:rPr>
              <a:t> </a:t>
            </a:r>
          </a:p>
          <a:p>
            <a:r>
              <a:rPr lang="en-US" sz="3600" spc="-150" dirty="0" err="1" smtClean="0">
                <a:latin typeface="NikoshBAN" panose="02000000000000000000" pitchFamily="2" charset="0"/>
                <a:cs typeface="NikoshBAN" panose="02000000000000000000" pitchFamily="2" charset="0"/>
              </a:rPr>
              <a:t>অধ্যায়ঃ</a:t>
            </a:r>
            <a:r>
              <a:rPr lang="en-US" sz="3600" spc="-150" dirty="0" smtClean="0">
                <a:latin typeface="NikoshBAN" panose="02000000000000000000" pitchFamily="2" charset="0"/>
                <a:cs typeface="NikoshBAN" panose="02000000000000000000" pitchFamily="2" charset="0"/>
              </a:rPr>
              <a:t> ৩য়  </a:t>
            </a:r>
            <a:r>
              <a:rPr lang="en-US" sz="3600" spc="-150" dirty="0" err="1" smtClean="0">
                <a:latin typeface="NikoshBAN" panose="02000000000000000000" pitchFamily="2" charset="0"/>
                <a:cs typeface="NikoshBAN" panose="02000000000000000000" pitchFamily="2" charset="0"/>
              </a:rPr>
              <a:t>অধ্যায়</a:t>
            </a:r>
            <a:r>
              <a:rPr lang="en-US" sz="3600" spc="-150" dirty="0" smtClean="0">
                <a:latin typeface="NikoshBAN" panose="02000000000000000000" pitchFamily="2" charset="0"/>
                <a:cs typeface="NikoshBAN" panose="02000000000000000000" pitchFamily="2" charset="0"/>
              </a:rPr>
              <a:t> (</a:t>
            </a:r>
            <a:r>
              <a:rPr lang="en-US" sz="3600" spc="-150" dirty="0" err="1" smtClean="0">
                <a:latin typeface="NikoshBAN" panose="02000000000000000000" pitchFamily="2" charset="0"/>
                <a:cs typeface="NikoshBAN" panose="02000000000000000000" pitchFamily="2" charset="0"/>
              </a:rPr>
              <a:t>তথ্য</a:t>
            </a:r>
            <a:r>
              <a:rPr lang="en-US" sz="3600" spc="-150" dirty="0" smtClean="0">
                <a:latin typeface="NikoshBAN" panose="02000000000000000000" pitchFamily="2" charset="0"/>
                <a:cs typeface="NikoshBAN" panose="02000000000000000000" pitchFamily="2" charset="0"/>
              </a:rPr>
              <a:t> ও </a:t>
            </a:r>
            <a:r>
              <a:rPr lang="en-US" sz="3600" spc="-150" dirty="0" err="1" smtClean="0">
                <a:latin typeface="NikoshBAN" panose="02000000000000000000" pitchFamily="2" charset="0"/>
                <a:cs typeface="NikoshBAN" panose="02000000000000000000" pitchFamily="2" charset="0"/>
              </a:rPr>
              <a:t>যোগাযোগ</a:t>
            </a:r>
            <a:r>
              <a:rPr lang="en-US" sz="3600" spc="-150" dirty="0" smtClean="0">
                <a:latin typeface="NikoshBAN" panose="02000000000000000000" pitchFamily="2" charset="0"/>
                <a:cs typeface="NikoshBAN" panose="02000000000000000000" pitchFamily="2" charset="0"/>
              </a:rPr>
              <a:t> </a:t>
            </a:r>
            <a:r>
              <a:rPr lang="en-US" sz="3600" spc="-150" dirty="0" err="1" smtClean="0">
                <a:latin typeface="NikoshBAN" panose="02000000000000000000" pitchFamily="2" charset="0"/>
                <a:cs typeface="NikoshBAN" panose="02000000000000000000" pitchFamily="2" charset="0"/>
              </a:rPr>
              <a:t>প্রযুক্তির</a:t>
            </a:r>
            <a:r>
              <a:rPr lang="en-US" sz="3600" spc="-150" dirty="0" smtClean="0">
                <a:latin typeface="NikoshBAN" panose="02000000000000000000" pitchFamily="2" charset="0"/>
                <a:cs typeface="NikoshBAN" panose="02000000000000000000" pitchFamily="2" charset="0"/>
              </a:rPr>
              <a:t> </a:t>
            </a:r>
            <a:r>
              <a:rPr lang="en-US" sz="3600" spc="-150" dirty="0" err="1" smtClean="0">
                <a:latin typeface="NikoshBAN" panose="02000000000000000000" pitchFamily="2" charset="0"/>
                <a:cs typeface="NikoshBAN" panose="02000000000000000000" pitchFamily="2" charset="0"/>
              </a:rPr>
              <a:t>নিরাপদ</a:t>
            </a:r>
            <a:r>
              <a:rPr lang="en-US" sz="3600" spc="-150" dirty="0" smtClean="0">
                <a:latin typeface="NikoshBAN" panose="02000000000000000000" pitchFamily="2" charset="0"/>
                <a:cs typeface="NikoshBAN" panose="02000000000000000000" pitchFamily="2" charset="0"/>
              </a:rPr>
              <a:t> ও </a:t>
            </a:r>
            <a:r>
              <a:rPr lang="en-US" sz="3600" spc="-150" dirty="0" err="1" smtClean="0">
                <a:latin typeface="NikoshBAN" panose="02000000000000000000" pitchFamily="2" charset="0"/>
                <a:cs typeface="NikoshBAN" panose="02000000000000000000" pitchFamily="2" charset="0"/>
              </a:rPr>
              <a:t>নৈতিক</a:t>
            </a:r>
            <a:r>
              <a:rPr lang="en-US" sz="3600" spc="-150" dirty="0" smtClean="0">
                <a:latin typeface="NikoshBAN" panose="02000000000000000000" pitchFamily="2" charset="0"/>
                <a:cs typeface="NikoshBAN" panose="02000000000000000000" pitchFamily="2" charset="0"/>
              </a:rPr>
              <a:t> </a:t>
            </a:r>
            <a:r>
              <a:rPr lang="en-US" sz="3600" spc="-150" dirty="0" err="1" smtClean="0">
                <a:latin typeface="NikoshBAN" panose="02000000000000000000" pitchFamily="2" charset="0"/>
                <a:cs typeface="NikoshBAN" panose="02000000000000000000" pitchFamily="2" charset="0"/>
              </a:rPr>
              <a:t>ব্যবহার</a:t>
            </a:r>
            <a:r>
              <a:rPr lang="en-US" sz="3600" spc="-150" dirty="0">
                <a:latin typeface="NikoshBAN" panose="02000000000000000000" pitchFamily="2" charset="0"/>
                <a:cs typeface="NikoshBAN" panose="02000000000000000000" pitchFamily="2" charset="0"/>
              </a:rPr>
              <a:t>)</a:t>
            </a:r>
            <a:endParaRPr lang="en-US" sz="3600" spc="-150" dirty="0" smtClean="0">
              <a:latin typeface="NikoshBAN" panose="02000000000000000000" pitchFamily="2" charset="0"/>
              <a:cs typeface="NikoshBAN" panose="02000000000000000000" pitchFamily="2" charset="0"/>
            </a:endParaRPr>
          </a:p>
          <a:p>
            <a:r>
              <a:rPr lang="en-US" sz="3600" spc="-150" dirty="0" err="1" smtClean="0">
                <a:latin typeface="NikoshBAN" panose="02000000000000000000" pitchFamily="2" charset="0"/>
                <a:cs typeface="NikoshBAN" panose="02000000000000000000" pitchFamily="2" charset="0"/>
              </a:rPr>
              <a:t>পাঠঃ</a:t>
            </a:r>
            <a:r>
              <a:rPr lang="en-US" sz="3600" spc="-150" dirty="0" smtClean="0">
                <a:latin typeface="NikoshBAN" panose="02000000000000000000" pitchFamily="2" charset="0"/>
                <a:cs typeface="NikoshBAN" panose="02000000000000000000" pitchFamily="2" charset="0"/>
              </a:rPr>
              <a:t> </a:t>
            </a:r>
            <a:r>
              <a:rPr lang="en-US" sz="3600" spc="-150" dirty="0" smtClean="0">
                <a:latin typeface="NikoshBAN" panose="02000000000000000000" pitchFamily="2" charset="0"/>
                <a:cs typeface="NikoshBAN" panose="02000000000000000000" pitchFamily="2" charset="0"/>
              </a:rPr>
              <a:t>18 </a:t>
            </a:r>
            <a:r>
              <a:rPr lang="en-US" sz="3600" spc="-150" dirty="0" err="1" smtClean="0">
                <a:latin typeface="NikoshBAN" panose="02000000000000000000" pitchFamily="2" charset="0"/>
                <a:cs typeface="NikoshBAN" panose="02000000000000000000" pitchFamily="2" charset="0"/>
              </a:rPr>
              <a:t>থেকে</a:t>
            </a:r>
            <a:r>
              <a:rPr lang="en-US" sz="3600" spc="-150" dirty="0" smtClean="0">
                <a:latin typeface="NikoshBAN" panose="02000000000000000000" pitchFamily="2" charset="0"/>
                <a:cs typeface="NikoshBAN" panose="02000000000000000000" pitchFamily="2" charset="0"/>
              </a:rPr>
              <a:t> ২১ </a:t>
            </a:r>
            <a:endParaRPr lang="en-US" sz="3600" spc="-150" dirty="0" smtClean="0">
              <a:latin typeface="NikoshBAN" panose="02000000000000000000" pitchFamily="2" charset="0"/>
              <a:cs typeface="NikoshBAN" panose="02000000000000000000" pitchFamily="2" charset="0"/>
            </a:endParaRPr>
          </a:p>
          <a:p>
            <a:r>
              <a:rPr lang="en-US" sz="3600" spc="-150" dirty="0" err="1" smtClean="0">
                <a:latin typeface="NikoshBAN" panose="02000000000000000000" pitchFamily="2" charset="0"/>
                <a:cs typeface="NikoshBAN" panose="02000000000000000000" pitchFamily="2" charset="0"/>
              </a:rPr>
              <a:t>সময়ঃ</a:t>
            </a:r>
            <a:r>
              <a:rPr lang="en-US" sz="3600" spc="-150" dirty="0" smtClean="0">
                <a:latin typeface="NikoshBAN" panose="02000000000000000000" pitchFamily="2" charset="0"/>
                <a:cs typeface="NikoshBAN" panose="02000000000000000000" pitchFamily="2" charset="0"/>
              </a:rPr>
              <a:t> ৪০ </a:t>
            </a:r>
            <a:r>
              <a:rPr lang="en-US" sz="3600" spc="-150" dirty="0" err="1" smtClean="0">
                <a:latin typeface="NikoshBAN" panose="02000000000000000000" pitchFamily="2" charset="0"/>
                <a:cs typeface="NikoshBAN" panose="02000000000000000000" pitchFamily="2" charset="0"/>
              </a:rPr>
              <a:t>মিনিট</a:t>
            </a:r>
            <a:r>
              <a:rPr lang="en-US" sz="3600" spc="-150" dirty="0" smtClean="0">
                <a:latin typeface="NikoshBAN" panose="02000000000000000000" pitchFamily="2" charset="0"/>
                <a:cs typeface="NikoshBAN" panose="02000000000000000000" pitchFamily="2" charset="0"/>
              </a:rPr>
              <a:t> </a:t>
            </a:r>
          </a:p>
          <a:p>
            <a:r>
              <a:rPr lang="en-US" sz="3600" spc="-150" dirty="0" err="1" smtClean="0">
                <a:latin typeface="NikoshBAN" panose="02000000000000000000" pitchFamily="2" charset="0"/>
                <a:cs typeface="NikoshBAN" panose="02000000000000000000" pitchFamily="2" charset="0"/>
              </a:rPr>
              <a:t>তারিখঃ</a:t>
            </a:r>
            <a:r>
              <a:rPr lang="en-US" sz="3600" spc="-150" dirty="0" smtClean="0">
                <a:latin typeface="NikoshBAN" panose="02000000000000000000" pitchFamily="2" charset="0"/>
                <a:cs typeface="NikoshBAN" panose="02000000000000000000" pitchFamily="2" charset="0"/>
              </a:rPr>
              <a:t>………………  </a:t>
            </a:r>
            <a:endParaRPr lang="en-US" sz="3600" spc="-1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04921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25237" y="1476805"/>
            <a:ext cx="10280071" cy="1815882"/>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এ </a:t>
            </a:r>
            <a:r>
              <a:rPr lang="en-US" sz="4000" dirty="0" err="1" smtClean="0">
                <a:latin typeface="NikoshBAN" panose="02000000000000000000" pitchFamily="2" charset="0"/>
                <a:cs typeface="NikoshBAN" panose="02000000000000000000" pitchFamily="2" charset="0"/>
              </a:rPr>
              <a:t>পাঠ</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শেষে</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শিক্ষার্থীরা</a:t>
            </a:r>
            <a:r>
              <a:rPr lang="en-US" sz="4000" dirty="0" smtClean="0">
                <a:latin typeface="NikoshBAN" panose="02000000000000000000" pitchFamily="2" charset="0"/>
                <a:cs typeface="NikoshBAN" panose="02000000000000000000" pitchFamily="2" charset="0"/>
              </a:rPr>
              <a:t>…………………..</a:t>
            </a:r>
          </a:p>
          <a:p>
            <a:r>
              <a:rPr lang="en-US" sz="4000" dirty="0" smtClean="0">
                <a:latin typeface="NikoshBAN" panose="02000000000000000000" pitchFamily="2" charset="0"/>
                <a:cs typeface="NikoshBAN" panose="02000000000000000000" pitchFamily="2" charset="0"/>
              </a:rPr>
              <a:t>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ঝুকিমুক্তভাবে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তথ্য</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যোগাযোগ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প্রযুক্তির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যন্ত্রপাতি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ব্যবহার</a:t>
            </a:r>
            <a:r>
              <a:rPr lang="en-US"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সক্ষম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হবে</a:t>
            </a:r>
            <a:r>
              <a:rPr lang="en-US" sz="3200" dirty="0" smtClean="0">
                <a:latin typeface="NikoshBAN" panose="02000000000000000000" pitchFamily="2" charset="0"/>
                <a:cs typeface="NikoshBAN" panose="02000000000000000000" pitchFamily="2" charset="0"/>
              </a:rPr>
              <a:t>।    </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তথ্য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অধিকার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r>
              <a:rPr lang="en-US" sz="3200" dirty="0" smtClean="0">
                <a:latin typeface="NikoshBAN" panose="02000000000000000000" pitchFamily="2" charset="0"/>
                <a:cs typeface="NikoshBAN" panose="02000000000000000000" pitchFamily="2" charset="0"/>
              </a:rPr>
              <a:t> ।  </a:t>
            </a:r>
            <a:endParaRPr lang="en-US" sz="3200" dirty="0" smtClean="0">
              <a:latin typeface="NikoshBAN" panose="02000000000000000000" pitchFamily="2" charset="0"/>
              <a:cs typeface="NikoshBAN" panose="02000000000000000000" pitchFamily="2" charset="0"/>
            </a:endParaRPr>
          </a:p>
        </p:txBody>
      </p:sp>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Tree>
    <p:extLst>
      <p:ext uri="{BB962C8B-B14F-4D97-AF65-F5344CB8AC3E}">
        <p14:creationId xmlns:p14="http://schemas.microsoft.com/office/powerpoint/2010/main" val="404066211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
            <a:ext cx="12205853" cy="6858006"/>
            <a:chOff x="-13852" y="0"/>
            <a:chExt cx="12205853" cy="6858006"/>
          </a:xfrm>
        </p:grpSpPr>
        <p:sp>
          <p:nvSpPr>
            <p:cNvPr id="4" name="Frame 3"/>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13852" y="0"/>
              <a:ext cx="12205853" cy="6858006"/>
              <a:chOff x="-13852" y="0"/>
              <a:chExt cx="12205853" cy="6858006"/>
            </a:xfrm>
          </p:grpSpPr>
          <p:sp>
            <p:nvSpPr>
              <p:cNvPr id="6" name="Half Frame 5"/>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Half Frame 8"/>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pic>
        <p:nvPicPr>
          <p:cNvPr id="10" name="Picture 9"/>
          <p:cNvPicPr>
            <a:picLocks noChangeAspect="1"/>
          </p:cNvPicPr>
          <p:nvPr/>
        </p:nvPicPr>
        <p:blipFill>
          <a:blip r:embed="rId2"/>
          <a:stretch>
            <a:fillRect/>
          </a:stretch>
        </p:blipFill>
        <p:spPr>
          <a:xfrm>
            <a:off x="858982" y="858982"/>
            <a:ext cx="10487891" cy="5126181"/>
          </a:xfrm>
          <a:prstGeom prst="rect">
            <a:avLst/>
          </a:prstGeom>
        </p:spPr>
      </p:pic>
    </p:spTree>
    <p:extLst>
      <p:ext uri="{BB962C8B-B14F-4D97-AF65-F5344CB8AC3E}">
        <p14:creationId xmlns:p14="http://schemas.microsoft.com/office/powerpoint/2010/main" val="331119022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pic>
        <p:nvPicPr>
          <p:cNvPr id="10" name="Picture 9"/>
          <p:cNvPicPr>
            <a:picLocks noChangeAspect="1"/>
          </p:cNvPicPr>
          <p:nvPr/>
        </p:nvPicPr>
        <p:blipFill>
          <a:blip r:embed="rId2"/>
          <a:stretch>
            <a:fillRect/>
          </a:stretch>
        </p:blipFill>
        <p:spPr>
          <a:xfrm>
            <a:off x="858982" y="858982"/>
            <a:ext cx="10487891" cy="5126182"/>
          </a:xfrm>
          <a:prstGeom prst="rect">
            <a:avLst/>
          </a:prstGeom>
        </p:spPr>
      </p:pic>
    </p:spTree>
    <p:extLst>
      <p:ext uri="{BB962C8B-B14F-4D97-AF65-F5344CB8AC3E}">
        <p14:creationId xmlns:p14="http://schemas.microsoft.com/office/powerpoint/2010/main" val="314889799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0" name="Rectangle 9"/>
          <p:cNvSpPr/>
          <p:nvPr/>
        </p:nvSpPr>
        <p:spPr>
          <a:xfrm>
            <a:off x="1427018" y="1370296"/>
            <a:ext cx="8174181" cy="1323439"/>
          </a:xfrm>
          <a:prstGeom prst="rect">
            <a:avLst/>
          </a:prstGeom>
        </p:spPr>
        <p:txBody>
          <a:bodyPr wrap="square">
            <a:spAutoFit/>
          </a:bodyPr>
          <a:lstStyle/>
          <a:p>
            <a:r>
              <a:rPr lang="en-US" sz="4000" spc="-150" dirty="0" err="1" smtClean="0">
                <a:latin typeface="NikoshBAN" panose="02000000000000000000" pitchFamily="2" charset="0"/>
                <a:cs typeface="NikoshBAN" panose="02000000000000000000" pitchFamily="2" charset="0"/>
              </a:rPr>
              <a:t>আজকের</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পাঠ</a:t>
            </a:r>
            <a:r>
              <a:rPr lang="en-US" sz="4000" spc="-150" dirty="0" smtClean="0">
                <a:latin typeface="NikoshBAN" panose="02000000000000000000" pitchFamily="2" charset="0"/>
                <a:cs typeface="NikoshBAN" panose="02000000000000000000" pitchFamily="2" charset="0"/>
              </a:rPr>
              <a:t>…………………. </a:t>
            </a:r>
          </a:p>
          <a:p>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অনলাইনে</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পরিচয়</a:t>
            </a:r>
            <a:r>
              <a:rPr lang="en-US" sz="4000" spc="-150" dirty="0" smtClean="0">
                <a:latin typeface="NikoshBAN" panose="02000000000000000000" pitchFamily="2" charset="0"/>
                <a:cs typeface="NikoshBAN" panose="02000000000000000000" pitchFamily="2" charset="0"/>
              </a:rPr>
              <a:t> ও </a:t>
            </a:r>
            <a:r>
              <a:rPr lang="en-US" sz="4000" spc="-150" dirty="0" err="1" smtClean="0">
                <a:latin typeface="NikoshBAN" panose="02000000000000000000" pitchFamily="2" charset="0"/>
                <a:cs typeface="NikoshBAN" panose="02000000000000000000" pitchFamily="2" charset="0"/>
              </a:rPr>
              <a:t>তার</a:t>
            </a:r>
            <a:r>
              <a:rPr lang="en-US" sz="4000" spc="-150" dirty="0" smtClean="0">
                <a:latin typeface="NikoshBAN" panose="02000000000000000000" pitchFamily="2" charset="0"/>
                <a:cs typeface="NikoshBAN" panose="02000000000000000000" pitchFamily="2" charset="0"/>
              </a:rPr>
              <a:t> </a:t>
            </a:r>
            <a:r>
              <a:rPr lang="en-US" sz="4000" spc="-150" dirty="0" err="1" smtClean="0">
                <a:latin typeface="NikoshBAN" panose="02000000000000000000" pitchFamily="2" charset="0"/>
                <a:cs typeface="NikoshBAN" panose="02000000000000000000" pitchFamily="2" charset="0"/>
              </a:rPr>
              <a:t>নিরাপত্তা</a:t>
            </a:r>
            <a:r>
              <a:rPr lang="en-US" sz="4000" spc="-150" dirty="0" smtClean="0">
                <a:latin typeface="NikoshBAN" panose="02000000000000000000" pitchFamily="2" charset="0"/>
                <a:cs typeface="NikoshBAN" panose="02000000000000000000" pitchFamily="2" charset="0"/>
              </a:rPr>
              <a:t> </a:t>
            </a:r>
            <a:endParaRPr lang="en-US" sz="4000" spc="-1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1447251"/>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9" name="Rectangle 8"/>
          <p:cNvSpPr/>
          <p:nvPr/>
        </p:nvSpPr>
        <p:spPr>
          <a:xfrm>
            <a:off x="2337137" y="2230860"/>
            <a:ext cx="5944256" cy="830997"/>
          </a:xfrm>
          <a:prstGeom prst="rect">
            <a:avLst/>
          </a:prstGeom>
        </p:spPr>
        <p:txBody>
          <a:bodyPr wrap="none">
            <a:spAutoFit/>
          </a:bodyPr>
          <a:lstStyle/>
          <a:p>
            <a:r>
              <a:rPr lang="en-US" sz="4800" spc="-150" dirty="0" err="1">
                <a:latin typeface="NikoshBAN" panose="02000000000000000000" pitchFamily="2" charset="0"/>
                <a:cs typeface="NikoshBAN" panose="02000000000000000000" pitchFamily="2" charset="0"/>
              </a:rPr>
              <a:t>অনলাইনে</a:t>
            </a:r>
            <a:r>
              <a:rPr lang="en-US" sz="4800" spc="-150" dirty="0">
                <a:latin typeface="NikoshBAN" panose="02000000000000000000" pitchFamily="2" charset="0"/>
                <a:cs typeface="NikoshBAN" panose="02000000000000000000" pitchFamily="2" charset="0"/>
              </a:rPr>
              <a:t> </a:t>
            </a:r>
            <a:r>
              <a:rPr lang="en-US" sz="4800" spc="-150" dirty="0" err="1" smtClean="0">
                <a:latin typeface="NikoshBAN" panose="02000000000000000000" pitchFamily="2" charset="0"/>
                <a:cs typeface="NikoshBAN" panose="02000000000000000000" pitchFamily="2" charset="0"/>
              </a:rPr>
              <a:t>পরিচয়</a:t>
            </a:r>
            <a:r>
              <a:rPr lang="en-US" sz="4800" spc="-150" dirty="0" smtClean="0">
                <a:latin typeface="NikoshBAN" panose="02000000000000000000" pitchFamily="2" charset="0"/>
                <a:cs typeface="NikoshBAN" panose="02000000000000000000" pitchFamily="2" charset="0"/>
              </a:rPr>
              <a:t> </a:t>
            </a:r>
            <a:r>
              <a:rPr lang="en-US" sz="4800" spc="-150" dirty="0" err="1" smtClean="0">
                <a:latin typeface="NikoshBAN" panose="02000000000000000000" pitchFamily="2" charset="0"/>
                <a:cs typeface="NikoshBAN" panose="02000000000000000000" pitchFamily="2" charset="0"/>
              </a:rPr>
              <a:t>কাকে</a:t>
            </a:r>
            <a:r>
              <a:rPr lang="en-US" sz="4800" spc="-150" dirty="0" smtClean="0">
                <a:latin typeface="NikoshBAN" panose="02000000000000000000" pitchFamily="2" charset="0"/>
                <a:cs typeface="NikoshBAN" panose="02000000000000000000" pitchFamily="2" charset="0"/>
              </a:rPr>
              <a:t> </a:t>
            </a:r>
            <a:r>
              <a:rPr lang="en-US" sz="4800" spc="-150" dirty="0" err="1" smtClean="0">
                <a:latin typeface="NikoshBAN" panose="02000000000000000000" pitchFamily="2" charset="0"/>
                <a:cs typeface="NikoshBAN" panose="02000000000000000000" pitchFamily="2" charset="0"/>
              </a:rPr>
              <a:t>বলে</a:t>
            </a:r>
            <a:r>
              <a:rPr lang="en-US" sz="4800" spc="-150" dirty="0" smtClean="0">
                <a:latin typeface="NikoshBAN" panose="02000000000000000000" pitchFamily="2" charset="0"/>
                <a:cs typeface="NikoshBAN" panose="02000000000000000000" pitchFamily="2" charset="0"/>
              </a:rPr>
              <a:t> ?  </a:t>
            </a:r>
            <a:endParaRPr lang="en-US" sz="4800" dirty="0"/>
          </a:p>
        </p:txBody>
      </p:sp>
    </p:spTree>
    <p:extLst>
      <p:ext uri="{BB962C8B-B14F-4D97-AF65-F5344CB8AC3E}">
        <p14:creationId xmlns:p14="http://schemas.microsoft.com/office/powerpoint/2010/main" val="1421152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852" y="0"/>
            <a:ext cx="12205853" cy="6858006"/>
            <a:chOff x="-13852" y="0"/>
            <a:chExt cx="12205853" cy="6858006"/>
          </a:xfrm>
        </p:grpSpPr>
        <p:sp>
          <p:nvSpPr>
            <p:cNvPr id="3" name="Frame 2"/>
            <p:cNvSpPr/>
            <p:nvPr/>
          </p:nvSpPr>
          <p:spPr>
            <a:xfrm>
              <a:off x="0" y="0"/>
              <a:ext cx="12192000" cy="6858000"/>
            </a:xfrm>
            <a:prstGeom prst="fram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3852" y="0"/>
              <a:ext cx="12205853" cy="6858006"/>
              <a:chOff x="-13852" y="0"/>
              <a:chExt cx="12205853" cy="6858006"/>
            </a:xfrm>
          </p:grpSpPr>
          <p:sp>
            <p:nvSpPr>
              <p:cNvPr id="5" name="Half Frame 4"/>
              <p:cNvSpPr/>
              <p:nvPr/>
            </p:nvSpPr>
            <p:spPr>
              <a:xfrm>
                <a:off x="0" y="0"/>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6" name="Half Frame 5"/>
              <p:cNvSpPr/>
              <p:nvPr/>
            </p:nvSpPr>
            <p:spPr>
              <a:xfrm rot="10800000">
                <a:off x="9379527" y="4779818"/>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Half Frame 6"/>
              <p:cNvSpPr/>
              <p:nvPr/>
            </p:nvSpPr>
            <p:spPr>
              <a:xfrm rot="5400000">
                <a:off x="9746673" y="367146"/>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Half Frame 7"/>
              <p:cNvSpPr/>
              <p:nvPr/>
            </p:nvSpPr>
            <p:spPr>
              <a:xfrm rot="16200000">
                <a:off x="-380998" y="4412679"/>
                <a:ext cx="2812473" cy="2078182"/>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grpSp>
      <p:sp>
        <p:nvSpPr>
          <p:cNvPr id="11" name="Rectangle 10"/>
          <p:cNvSpPr/>
          <p:nvPr/>
        </p:nvSpPr>
        <p:spPr>
          <a:xfrm>
            <a:off x="900545" y="847958"/>
            <a:ext cx="10390909" cy="4832092"/>
          </a:xfrm>
          <a:prstGeom prst="rect">
            <a:avLst/>
          </a:prstGeom>
        </p:spPr>
        <p:txBody>
          <a:bodyPr wrap="square">
            <a:spAutoFit/>
          </a:bodyPr>
          <a:lstStyle/>
          <a:p>
            <a:r>
              <a:rPr lang="as-IN" sz="2800" dirty="0">
                <a:latin typeface="NikoshBAN" panose="02000000000000000000" pitchFamily="2" charset="0"/>
                <a:cs typeface="NikoshBAN" panose="02000000000000000000" pitchFamily="2" charset="0"/>
              </a:rPr>
              <a:t>অনলাইন পরিচয় বলতে ইন্টারনেটে একজন ব্যক্তি, প্রতিষ্ঠান বা সংস্থার যে পরিচিতি তৈরি হয় তাকে বোঝায়।</a:t>
            </a:r>
          </a:p>
          <a:p>
            <a:r>
              <a:rPr lang="as-IN" sz="2800" dirty="0">
                <a:latin typeface="NikoshBAN" panose="02000000000000000000" pitchFamily="2" charset="0"/>
                <a:cs typeface="NikoshBAN" panose="02000000000000000000" pitchFamily="2" charset="0"/>
              </a:rPr>
              <a:t>এটি বিভিন্ন তথ্যের মাধ্যমে গঠিত হয়, যেমন—</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নাম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ই-মেইল ঠিকানা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সামাজিক যোগাযোগমাধ্যমের প্রোফাইল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ছবি </a:t>
            </a:r>
          </a:p>
          <a:p>
            <a:pPr>
              <a:buFont typeface="Arial" panose="020B0604020202020204" pitchFamily="34" charset="0"/>
              <a:buChar char="•"/>
            </a:pPr>
            <a:r>
              <a:rPr lang="as-IN" sz="2800" dirty="0">
                <a:latin typeface="NikoshBAN" panose="02000000000000000000" pitchFamily="2" charset="0"/>
                <a:cs typeface="NikoshBAN" panose="02000000000000000000" pitchFamily="2" charset="0"/>
              </a:rPr>
              <a:t>ব্যবহারকারীর নাম </a:t>
            </a:r>
            <a:endParaRPr lang="en-US" sz="2800" dirty="0" smtClean="0">
              <a:latin typeface="NikoshBAN" panose="02000000000000000000" pitchFamily="2" charset="0"/>
              <a:cs typeface="NikoshBAN" panose="02000000000000000000" pitchFamily="2" charset="0"/>
            </a:endParaRPr>
          </a:p>
          <a:p>
            <a:pPr>
              <a:buFont typeface="Arial" panose="020B0604020202020204" pitchFamily="34" charset="0"/>
              <a:buChar char="•"/>
            </a:pPr>
            <a:r>
              <a:rPr lang="as-IN" sz="2800" dirty="0" smtClean="0">
                <a:latin typeface="NikoshBAN" panose="02000000000000000000" pitchFamily="2" charset="0"/>
                <a:cs typeface="NikoshBAN" panose="02000000000000000000" pitchFamily="2" charset="0"/>
              </a:rPr>
              <a:t>অনলাইনে </a:t>
            </a:r>
            <a:r>
              <a:rPr lang="as-IN" sz="2800" dirty="0">
                <a:latin typeface="NikoshBAN" panose="02000000000000000000" pitchFamily="2" charset="0"/>
                <a:cs typeface="NikoshBAN" panose="02000000000000000000" pitchFamily="2" charset="0"/>
              </a:rPr>
              <a:t>করা কার্যকলাপ </a:t>
            </a:r>
          </a:p>
          <a:p>
            <a:r>
              <a:rPr lang="as-IN" sz="2800" dirty="0">
                <a:latin typeface="NikoshBAN" panose="02000000000000000000" pitchFamily="2" charset="0"/>
                <a:cs typeface="NikoshBAN" panose="02000000000000000000" pitchFamily="2" charset="0"/>
              </a:rPr>
              <a:t>সহজভাবে বলা যায়, ইন্টারনেটে একজন মানুষকে চেনার জন্য যে তথ্য ও উপস্থিতি থাকে সেটাই তার অনলাইন পরিচয়।</a:t>
            </a:r>
          </a:p>
        </p:txBody>
      </p:sp>
    </p:spTree>
    <p:extLst>
      <p:ext uri="{BB962C8B-B14F-4D97-AF65-F5344CB8AC3E}">
        <p14:creationId xmlns:p14="http://schemas.microsoft.com/office/powerpoint/2010/main" val="151665702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787</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138</cp:revision>
  <dcterms:created xsi:type="dcterms:W3CDTF">2026-05-02T05:40:20Z</dcterms:created>
  <dcterms:modified xsi:type="dcterms:W3CDTF">2026-05-26T03:29:51Z</dcterms:modified>
</cp:coreProperties>
</file>