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7" r:id="rId9"/>
    <p:sldId id="265" r:id="rId10"/>
    <p:sldId id="266" r:id="rId11"/>
    <p:sldId id="269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551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9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7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01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34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0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6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1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7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1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16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fif"/><Relationship Id="rId5" Type="http://schemas.openxmlformats.org/officeDocument/2006/relationships/image" Target="../media/image6.jfif"/><Relationship Id="rId4" Type="http://schemas.openxmlformats.org/officeDocument/2006/relationships/image" Target="../media/image5.jf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219200"/>
            <a:ext cx="7696200" cy="5562600"/>
          </a:xfrm>
          <a:prstGeom prst="ellipse">
            <a:avLst/>
          </a:prstGeom>
          <a:solidFill>
            <a:srgbClr val="0070C0"/>
          </a:solidFill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TextBox 2"/>
          <p:cNvSpPr txBox="1"/>
          <p:nvPr/>
        </p:nvSpPr>
        <p:spPr>
          <a:xfrm>
            <a:off x="2209800" y="152400"/>
            <a:ext cx="4419600" cy="707886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সবাইকে</a:t>
            </a:r>
            <a:r>
              <a:rPr lang="en-US" sz="4000" b="1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ফুলের</a:t>
            </a:r>
            <a:r>
              <a:rPr lang="en-US" sz="4000" b="1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শুভেচ্ছা</a:t>
            </a:r>
            <a:endParaRPr lang="en-US" sz="4000" b="1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30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228600"/>
            <a:ext cx="2438400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দলীয়</a:t>
            </a:r>
            <a:r>
              <a:rPr lang="en-US" sz="4000" b="1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কাজ</a:t>
            </a:r>
            <a:endParaRPr lang="en-US" sz="4000" b="1" dirty="0">
              <a:solidFill>
                <a:srgbClr val="FFFF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066800"/>
            <a:ext cx="8686800" cy="55092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s-IN" sz="4000" b="1" dirty="0" smtClean="0">
                <a:latin typeface="Nikosh" pitchFamily="2" charset="0"/>
                <a:cs typeface="Nikosh" pitchFamily="2" charset="0"/>
              </a:rPr>
              <a:t>লেনদেন চিহ্নিতকরণ:</a:t>
            </a:r>
            <a:endParaRPr lang="as-IN" sz="4000" dirty="0">
              <a:latin typeface="Nikosh" pitchFamily="2" charset="0"/>
              <a:cs typeface="Nikosh" pitchFamily="2" charset="0"/>
            </a:endParaRPr>
          </a:p>
          <a:p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১.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১০,০০০ টাকা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র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আসবাবপত্র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ক্রয়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রে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ফরমা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য়ে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শ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প্রদান </a:t>
            </a:r>
            <a:endParaRPr lang="en-US" sz="4000" b="1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as-IN" sz="4000" dirty="0" smtClean="0">
                <a:latin typeface="Nikosh" pitchFamily="2" charset="0"/>
                <a:cs typeface="Nikosh" pitchFamily="2" charset="0"/>
              </a:rPr>
              <a:t>২</a:t>
            </a:r>
            <a:r>
              <a:rPr lang="as-IN" sz="4000" dirty="0">
                <a:latin typeface="Nikosh" pitchFamily="2" charset="0"/>
                <a:cs typeface="Nikosh" pitchFamily="2" charset="0"/>
              </a:rPr>
              <a:t>.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৫,০০০ টাকার পণ্য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ক্রয়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4000" b="1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as-IN" sz="4000" dirty="0" smtClean="0">
                <a:latin typeface="Nikosh" pitchFamily="2" charset="0"/>
                <a:cs typeface="Nikosh" pitchFamily="2" charset="0"/>
              </a:rPr>
              <a:t>৩</a:t>
            </a:r>
            <a:r>
              <a:rPr lang="as-IN" sz="4000" dirty="0">
                <a:latin typeface="Nikosh" pitchFamily="2" charset="0"/>
                <a:cs typeface="Nikosh" pitchFamily="2" charset="0"/>
              </a:rPr>
              <a:t>.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২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০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,০০০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টাকা</a:t>
            </a:r>
            <a:r>
              <a:rPr lang="en-US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বেত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নে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একজন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ম্যানেজার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নিয়োগ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  <a:r>
              <a:rPr lang="as-IN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4000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as-IN" sz="4000" dirty="0" smtClean="0">
                <a:latin typeface="Nikosh" pitchFamily="2" charset="0"/>
                <a:cs typeface="Nikosh" pitchFamily="2" charset="0"/>
              </a:rPr>
              <a:t>৪</a:t>
            </a:r>
            <a:r>
              <a:rPr lang="as-IN" sz="4000" dirty="0">
                <a:latin typeface="Nikosh" pitchFamily="2" charset="0"/>
                <a:cs typeface="Nikosh" pitchFamily="2" charset="0"/>
              </a:rPr>
              <a:t>.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ব্যক্তিগত তহবিল থেকে ছেলের স্কুলের বেতন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দেওয়া</a:t>
            </a:r>
            <a:endParaRPr lang="en-US" sz="4000" b="1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৫.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৫,০০০ টাকার পণ্য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বিক্রয়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</a:p>
          <a:p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৬.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চেকের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৩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০,০০০ টাকা</a:t>
            </a:r>
            <a:r>
              <a:rPr lang="en-US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র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আসবাবপত্র 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ক্রয়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</a:p>
          <a:p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৭.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ম্যানেজার 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এর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বেতন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প্রদান</a:t>
            </a:r>
            <a:r>
              <a:rPr lang="en-US" sz="4000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  <a:endParaRPr lang="en-US" sz="4000" b="1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endParaRPr lang="as-IN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228600"/>
            <a:ext cx="2459328" cy="646331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সময়</a:t>
            </a:r>
            <a:r>
              <a:rPr lang="en-US" sz="3600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: </a:t>
            </a:r>
            <a:r>
              <a:rPr lang="en-US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১০ </a:t>
            </a:r>
            <a:r>
              <a:rPr lang="en-US" sz="3600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মিনিট</a:t>
            </a:r>
            <a:endParaRPr lang="en-US" sz="36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47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4200" y="228600"/>
            <a:ext cx="2438400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বাড়ির</a:t>
            </a:r>
            <a:r>
              <a:rPr lang="en-US" sz="4000" b="1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কাজ</a:t>
            </a:r>
            <a:endParaRPr lang="en-US" sz="4000" b="1" dirty="0">
              <a:solidFill>
                <a:srgbClr val="FFFF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066800"/>
            <a:ext cx="8686800" cy="55092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১.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১০,০০০ টাকা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র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আসবাবপত্র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ক্রয়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রে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ফরমা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য়ে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শ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প্রদান </a:t>
            </a:r>
            <a:endParaRPr lang="en-US" sz="4000" b="1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as-IN" sz="4000" dirty="0" smtClean="0">
                <a:latin typeface="Nikosh" pitchFamily="2" charset="0"/>
                <a:cs typeface="Nikosh" pitchFamily="2" charset="0"/>
              </a:rPr>
              <a:t>২</a:t>
            </a:r>
            <a:r>
              <a:rPr lang="as-IN" sz="4000" dirty="0">
                <a:latin typeface="Nikosh" pitchFamily="2" charset="0"/>
                <a:cs typeface="Nikosh" pitchFamily="2" charset="0"/>
              </a:rPr>
              <a:t>.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৫,০০০ টাকার পণ্য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ক্রয়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4000" b="1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as-IN" sz="4000" dirty="0" smtClean="0">
                <a:latin typeface="Nikosh" pitchFamily="2" charset="0"/>
                <a:cs typeface="Nikosh" pitchFamily="2" charset="0"/>
              </a:rPr>
              <a:t>৩</a:t>
            </a:r>
            <a:r>
              <a:rPr lang="as-IN" sz="4000" dirty="0">
                <a:latin typeface="Nikosh" pitchFamily="2" charset="0"/>
                <a:cs typeface="Nikosh" pitchFamily="2" charset="0"/>
              </a:rPr>
              <a:t>.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২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০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,০০০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টাকা</a:t>
            </a:r>
            <a:r>
              <a:rPr lang="en-US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বেত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নে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একজন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ম্যানেজার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নিয়োগ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  <a:r>
              <a:rPr lang="as-IN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4000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as-IN" sz="4000" dirty="0" smtClean="0">
                <a:latin typeface="Nikosh" pitchFamily="2" charset="0"/>
                <a:cs typeface="Nikosh" pitchFamily="2" charset="0"/>
              </a:rPr>
              <a:t>৪</a:t>
            </a:r>
            <a:r>
              <a:rPr lang="as-IN" sz="4000" dirty="0">
                <a:latin typeface="Nikosh" pitchFamily="2" charset="0"/>
                <a:cs typeface="Nikosh" pitchFamily="2" charset="0"/>
              </a:rPr>
              <a:t>.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ব্যক্তিগত তহবিল থেকে ছেলের স্কুলের বেতন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দেওয়া</a:t>
            </a:r>
            <a:endParaRPr lang="en-US" sz="4000" b="1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৫.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৫,০০০ টাকার পণ্য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বিক্রয়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</a:p>
          <a:p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৬.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চেকের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৩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০,০০০ টাকা</a:t>
            </a:r>
            <a:r>
              <a:rPr lang="en-US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র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আসবাবপত্র 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ক্রয়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</a:p>
          <a:p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৭. </a:t>
            </a:r>
            <a:r>
              <a:rPr lang="as-IN" sz="40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ম্যানেজার 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এর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বেতন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প্রদান</a:t>
            </a:r>
            <a:r>
              <a:rPr lang="en-US" sz="4000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  <a:endParaRPr lang="en-US" sz="4000" b="1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200" b="1" dirty="0" err="1" smtClean="0">
                <a:latin typeface="Nikosh" pitchFamily="2" charset="0"/>
                <a:cs typeface="Nikosh" pitchFamily="2" charset="0"/>
              </a:rPr>
              <a:t>উপর্যুক্ত</a:t>
            </a:r>
            <a:r>
              <a:rPr lang="en-US" sz="3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b="1" dirty="0" err="1" smtClean="0">
                <a:latin typeface="Nikosh" pitchFamily="2" charset="0"/>
                <a:cs typeface="Nikosh" pitchFamily="2" charset="0"/>
              </a:rPr>
              <a:t>ঘটনা</a:t>
            </a:r>
            <a:r>
              <a:rPr lang="en-US" sz="3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b="1" dirty="0" err="1" smtClean="0">
                <a:latin typeface="Nikosh" pitchFamily="2" charset="0"/>
                <a:cs typeface="Nikosh" pitchFamily="2" charset="0"/>
              </a:rPr>
              <a:t>হতে</a:t>
            </a:r>
            <a:r>
              <a:rPr lang="en-US" sz="3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as-IN" sz="3200" b="1" dirty="0" smtClean="0">
                <a:latin typeface="Nikosh" pitchFamily="2" charset="0"/>
                <a:cs typeface="Nikosh" pitchFamily="2" charset="0"/>
              </a:rPr>
              <a:t>লেনদেন</a:t>
            </a:r>
            <a:r>
              <a:rPr lang="en-US" sz="3200" b="1" dirty="0" err="1" smtClean="0">
                <a:latin typeface="Nikosh" pitchFamily="2" charset="0"/>
                <a:cs typeface="Nikosh" pitchFamily="2" charset="0"/>
              </a:rPr>
              <a:t>গুলো</a:t>
            </a:r>
            <a:r>
              <a:rPr lang="as-IN" sz="3200" b="1" dirty="0" smtClean="0">
                <a:latin typeface="Nikosh" pitchFamily="2" charset="0"/>
                <a:cs typeface="Nikosh" pitchFamily="2" charset="0"/>
              </a:rPr>
              <a:t> চিহ্নিত</a:t>
            </a:r>
            <a:r>
              <a:rPr lang="en-US" sz="3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b="1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sz="3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b="1" dirty="0" err="1" smtClean="0">
                <a:latin typeface="Nikosh" pitchFamily="2" charset="0"/>
                <a:cs typeface="Nikosh" pitchFamily="2" charset="0"/>
              </a:rPr>
              <a:t>কারণ</a:t>
            </a:r>
            <a:r>
              <a:rPr lang="en-US" sz="3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b="1" dirty="0" err="1" smtClean="0">
                <a:latin typeface="Nikosh" pitchFamily="2" charset="0"/>
                <a:cs typeface="Nikosh" pitchFamily="2" charset="0"/>
              </a:rPr>
              <a:t>ব্যাখ্যা</a:t>
            </a:r>
            <a:r>
              <a:rPr lang="en-US" sz="3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b="1" dirty="0" err="1" smtClean="0">
                <a:latin typeface="Nikosh" pitchFamily="2" charset="0"/>
                <a:cs typeface="Nikosh" pitchFamily="2" charset="0"/>
              </a:rPr>
              <a:t>করো</a:t>
            </a:r>
            <a:r>
              <a:rPr lang="en-US" sz="3200" b="1" dirty="0" smtClean="0">
                <a:latin typeface="Nikosh" pitchFamily="2" charset="0"/>
                <a:cs typeface="Nikosh" pitchFamily="2" charset="0"/>
              </a:rPr>
              <a:t>।</a:t>
            </a:r>
            <a:endParaRPr lang="as-IN" sz="3200" dirty="0">
              <a:latin typeface="Nikosh" pitchFamily="2" charset="0"/>
              <a:cs typeface="Nikosh" pitchFamily="2" charset="0"/>
            </a:endParaRPr>
          </a:p>
          <a:p>
            <a:endParaRPr lang="as-IN" sz="32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50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57200" y="152400"/>
            <a:ext cx="7690757" cy="6440424"/>
            <a:chOff x="457200" y="152400"/>
            <a:chExt cx="7690757" cy="644042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2667000"/>
              <a:ext cx="7690757" cy="3925824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52400"/>
              <a:ext cx="7690757" cy="25145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441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0" y="505039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পরিচিতি</a:t>
            </a:r>
            <a:endParaRPr lang="en-US" sz="4000" b="1" dirty="0">
              <a:solidFill>
                <a:schemeClr val="accent5">
                  <a:lumMod val="75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3600033"/>
            <a:ext cx="4114800" cy="280076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Nikosh" pitchFamily="2" charset="0"/>
                <a:cs typeface="Nikosh" pitchFamily="2" charset="0"/>
              </a:rPr>
              <a:t>মো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: </a:t>
            </a:r>
            <a:r>
              <a:rPr lang="en-US" sz="4000" b="1" dirty="0" err="1" smtClean="0">
                <a:latin typeface="Nikosh" pitchFamily="2" charset="0"/>
                <a:cs typeface="Nikosh" pitchFamily="2" charset="0"/>
              </a:rPr>
              <a:t>আরিফ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atin typeface="Nikosh" pitchFamily="2" charset="0"/>
                <a:cs typeface="Nikosh" pitchFamily="2" charset="0"/>
              </a:rPr>
              <a:t>বিল্লাহ</a:t>
            </a:r>
            <a:endParaRPr lang="en-US" sz="4000" b="1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প্রভাষক,হিসাববিজ্ঞান</a:t>
            </a:r>
            <a:endParaRPr lang="en-US" sz="4000" dirty="0" smtClean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রাজশাহী</a:t>
            </a:r>
            <a:r>
              <a:rPr lang="en-US" sz="3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সরকারি</a:t>
            </a:r>
            <a:r>
              <a:rPr lang="en-US" sz="3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মডেল</a:t>
            </a:r>
            <a:r>
              <a:rPr lang="en-US" sz="3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স্কুল</a:t>
            </a:r>
            <a:r>
              <a:rPr lang="en-US" sz="3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এন্ড</a:t>
            </a:r>
            <a:r>
              <a:rPr lang="en-US" sz="3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কলেজ</a:t>
            </a:r>
            <a:endParaRPr lang="en-US" sz="3200" dirty="0" smtClean="0">
              <a:solidFill>
                <a:srgbClr val="C00000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মোবা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.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নং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০১৭২২ ৪২২৪৮৯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8200" y="1752600"/>
            <a:ext cx="4114800" cy="280076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Nikosh" pitchFamily="2" charset="0"/>
                <a:cs typeface="Nikosh" pitchFamily="2" charset="0"/>
              </a:rPr>
              <a:t>শ্রেণি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: </a:t>
            </a:r>
            <a:r>
              <a:rPr lang="en-US" sz="4000" b="1" dirty="0" err="1" smtClean="0">
                <a:latin typeface="Nikosh" pitchFamily="2" charset="0"/>
                <a:cs typeface="Nikosh" pitchFamily="2" charset="0"/>
              </a:rPr>
              <a:t>নবম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বিষয়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: </a:t>
            </a:r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হিসাববিজ্ঞান</a:t>
            </a:r>
            <a:endParaRPr lang="en-US" sz="4000" dirty="0" smtClean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অধ্যায়</a:t>
            </a:r>
            <a:r>
              <a:rPr lang="en-US" sz="3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: ২য়</a:t>
            </a:r>
          </a:p>
          <a:p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সময়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: ৫০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মিনিট</a:t>
            </a:r>
            <a:endParaRPr lang="en-US" sz="32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তারিখ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: ২২/০৫/২০২৬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খ্রি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.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419100"/>
            <a:ext cx="2857500" cy="28575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9463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36" y="381000"/>
            <a:ext cx="3138139" cy="1676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64" y="4724400"/>
            <a:ext cx="3235036" cy="19335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724400"/>
            <a:ext cx="3465801" cy="19335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115" y="319520"/>
            <a:ext cx="3074711" cy="17378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2209800"/>
            <a:ext cx="3733800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1035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0"/>
            <a:ext cx="8305800" cy="2123658"/>
          </a:xfrm>
          <a:prstGeom prst="rect">
            <a:avLst/>
          </a:prstGeom>
          <a:solidFill>
            <a:srgbClr val="FF0000"/>
          </a:solidFill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>
                <a:ln>
                  <a:solidFill>
                    <a:srgbClr val="FF0000"/>
                  </a:solidFill>
                </a:ln>
                <a:latin typeface="Nikosh" pitchFamily="2" charset="0"/>
                <a:cs typeface="Nikosh" pitchFamily="2" charset="0"/>
              </a:rPr>
              <a:t>ঘটনা</a:t>
            </a:r>
            <a:r>
              <a:rPr lang="en-US" sz="6600" b="1" dirty="0" smtClean="0">
                <a:ln>
                  <a:solidFill>
                    <a:srgbClr val="FF0000"/>
                  </a:solidFill>
                </a:ln>
                <a:latin typeface="Nikosh" pitchFamily="2" charset="0"/>
                <a:cs typeface="Nikosh" pitchFamily="2" charset="0"/>
              </a:rPr>
              <a:t> ও </a:t>
            </a:r>
            <a:r>
              <a:rPr lang="en-US" sz="6600" b="1" dirty="0" err="1" smtClean="0">
                <a:ln>
                  <a:solidFill>
                    <a:srgbClr val="FF0000"/>
                  </a:solidFill>
                </a:ln>
                <a:latin typeface="Nikosh" pitchFamily="2" charset="0"/>
                <a:cs typeface="Nikosh" pitchFamily="2" charset="0"/>
              </a:rPr>
              <a:t>লেনদেনের</a:t>
            </a:r>
            <a:r>
              <a:rPr lang="en-US" sz="6600" b="1" dirty="0" smtClean="0">
                <a:ln>
                  <a:solidFill>
                    <a:srgbClr val="FF0000"/>
                  </a:solidFill>
                </a:ln>
                <a:latin typeface="Nikosh" pitchFamily="2" charset="0"/>
                <a:cs typeface="Nikosh" pitchFamily="2" charset="0"/>
              </a:rPr>
              <a:t> </a:t>
            </a:r>
            <a:r>
              <a:rPr lang="en-US" sz="6600" b="1" dirty="0" err="1" smtClean="0">
                <a:ln>
                  <a:solidFill>
                    <a:srgbClr val="FF0000"/>
                  </a:solidFill>
                </a:ln>
                <a:latin typeface="Nikosh" pitchFamily="2" charset="0"/>
                <a:cs typeface="Nikosh" pitchFamily="2" charset="0"/>
              </a:rPr>
              <a:t>ব্যাখ্যা</a:t>
            </a:r>
            <a:r>
              <a:rPr lang="en-US" sz="6600" b="1" dirty="0" smtClean="0">
                <a:ln>
                  <a:solidFill>
                    <a:srgbClr val="FF0000"/>
                  </a:solidFill>
                </a:ln>
                <a:latin typeface="Nikosh" pitchFamily="2" charset="0"/>
                <a:cs typeface="Nikosh" pitchFamily="2" charset="0"/>
              </a:rPr>
              <a:t>  </a:t>
            </a:r>
            <a:r>
              <a:rPr lang="en-US" sz="6600" b="1" dirty="0" err="1" smtClean="0">
                <a:ln>
                  <a:solidFill>
                    <a:srgbClr val="FF0000"/>
                  </a:solidFill>
                </a:ln>
                <a:latin typeface="Nikosh" pitchFamily="2" charset="0"/>
                <a:cs typeface="Nikosh" pitchFamily="2" charset="0"/>
              </a:rPr>
              <a:t>এবং</a:t>
            </a:r>
            <a:r>
              <a:rPr lang="en-US" sz="6600" b="1" dirty="0" smtClean="0">
                <a:ln>
                  <a:solidFill>
                    <a:srgbClr val="FF0000"/>
                  </a:solidFill>
                </a:ln>
                <a:latin typeface="Nikosh" pitchFamily="2" charset="0"/>
                <a:cs typeface="Nikosh" pitchFamily="2" charset="0"/>
              </a:rPr>
              <a:t> </a:t>
            </a:r>
            <a:r>
              <a:rPr lang="en-US" sz="6600" b="1" dirty="0" err="1" smtClean="0">
                <a:ln>
                  <a:solidFill>
                    <a:srgbClr val="FF0000"/>
                  </a:solidFill>
                </a:ln>
                <a:latin typeface="Nikosh" pitchFamily="2" charset="0"/>
                <a:cs typeface="Nikosh" pitchFamily="2" charset="0"/>
              </a:rPr>
              <a:t>প্রয়োগ</a:t>
            </a:r>
            <a:endParaRPr lang="en-US" sz="6600" b="1" dirty="0">
              <a:ln>
                <a:solidFill>
                  <a:srgbClr val="FF0000"/>
                </a:solidFill>
              </a:ln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50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990600"/>
            <a:ext cx="3657600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শিখনফল</a:t>
            </a:r>
            <a:endParaRPr lang="en-US" sz="4000" b="1" dirty="0">
              <a:solidFill>
                <a:schemeClr val="bg2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2540053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      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ঘটনা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লেনদেন</a:t>
            </a:r>
            <a:r>
              <a:rPr lang="en-US" sz="3600" dirty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কী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?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তা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লিখতে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।(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জ্ঞান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মূলক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)</a:t>
            </a:r>
          </a:p>
          <a:p>
            <a:pPr algn="ctr"/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৫০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টাকার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কলম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ক্রয়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কী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এবং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কেন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?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তা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লিখতে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।(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অনুধাবন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মূলক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)</a:t>
            </a:r>
          </a:p>
          <a:p>
            <a:pPr algn="ctr"/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   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লেনদেন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ঘটনার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মধ্যে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পার্থক্য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করতে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।(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প্রয়োগ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28600" y="2791610"/>
            <a:ext cx="685800" cy="1615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8600" y="3343617"/>
            <a:ext cx="685800" cy="1615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52400" y="4419600"/>
            <a:ext cx="685800" cy="1615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3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90600"/>
            <a:ext cx="8610600" cy="3970318"/>
          </a:xfrm>
          <a:prstGeom prst="rect">
            <a:avLst/>
          </a:prstGeom>
          <a:ln w="57150">
            <a:solidFill>
              <a:srgbClr val="0070C0"/>
            </a:solidFill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s-IN" sz="3600" dirty="0">
                <a:latin typeface="Nikosh" pitchFamily="2" charset="0"/>
                <a:cs typeface="Nikosh" pitchFamily="2" charset="0"/>
              </a:rPr>
              <a:t>হিসাববিজ্ঞানে </a:t>
            </a:r>
            <a:r>
              <a:rPr lang="as-IN" sz="3600" b="1" dirty="0">
                <a:latin typeface="Nikosh" pitchFamily="2" charset="0"/>
                <a:cs typeface="Nikosh" pitchFamily="2" charset="0"/>
              </a:rPr>
              <a:t>ঘটনা</a:t>
            </a:r>
            <a:r>
              <a:rPr lang="as-IN" sz="3600" dirty="0">
                <a:latin typeface="Nikosh" pitchFamily="2" charset="0"/>
                <a:cs typeface="Nikosh" pitchFamily="2" charset="0"/>
              </a:rPr>
              <a:t> (</a:t>
            </a:r>
            <a:r>
              <a:rPr lang="en-US" sz="3600" dirty="0">
                <a:latin typeface="Nikosh" pitchFamily="2" charset="0"/>
                <a:cs typeface="Nikosh" pitchFamily="2" charset="0"/>
              </a:rPr>
              <a:t>Event) </a:t>
            </a:r>
            <a:r>
              <a:rPr lang="as-IN" sz="3600" dirty="0">
                <a:latin typeface="Nikosh" pitchFamily="2" charset="0"/>
                <a:cs typeface="Nikosh" pitchFamily="2" charset="0"/>
              </a:rPr>
              <a:t>বলতে ব্যবসা প্রতিষ্ঠানে প্রতিদিনের কার্যক্রমে যা কিছু ঘটে বা সংঘটিত হয়, তাকেই বোঝায়। </a:t>
            </a:r>
          </a:p>
          <a:p>
            <a:r>
              <a:rPr lang="as-IN" sz="3600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সহজ কথায়, ব্যবসা সংক্রান্ত যেকোনো কাজের ফলাফলই হলো ঘটনা। যেমন—মাল ক্রয়, বিক্রয়, কর্মচারীদের বেতন দেওয়া, ধারে পণ্য কেনা ইত্যাদি। </a:t>
            </a:r>
            <a:endParaRPr lang="as-IN" sz="3600" dirty="0">
              <a:latin typeface="Nikosh" pitchFamily="2" charset="0"/>
              <a:cs typeface="Nikosh" pitchFamily="2" charset="0"/>
            </a:endParaRPr>
          </a:p>
          <a:p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60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322957"/>
            <a:ext cx="8991600" cy="6001643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as-IN" sz="3200" b="1" dirty="0" smtClean="0">
                <a:latin typeface="Nikosh" pitchFamily="2" charset="0"/>
                <a:cs typeface="Nikosh" pitchFamily="2" charset="0"/>
              </a:rPr>
              <a:t>হিসাববিজ্ঞানের </a:t>
            </a:r>
            <a:r>
              <a:rPr lang="as-IN" sz="3200" b="1" dirty="0">
                <a:latin typeface="Nikosh" pitchFamily="2" charset="0"/>
                <a:cs typeface="Nikosh" pitchFamily="2" charset="0"/>
              </a:rPr>
              <a:t>দৃষ্টিতে ঘটনাকে প্রধানত দুই ভাগে ভাগ করা যায়:</a:t>
            </a:r>
          </a:p>
          <a:p>
            <a:r>
              <a:rPr lang="as-IN" sz="3200" b="1" dirty="0">
                <a:latin typeface="Nikosh" pitchFamily="2" charset="0"/>
                <a:cs typeface="Nikosh" pitchFamily="2" charset="0"/>
              </a:rPr>
              <a:t>১. অ-আর্থিক বা অনার্থিক ঘটনা (</a:t>
            </a:r>
            <a:r>
              <a:rPr lang="en-US" sz="3200" b="1" dirty="0">
                <a:latin typeface="Nikosh" pitchFamily="2" charset="0"/>
                <a:cs typeface="Nikosh" pitchFamily="2" charset="0"/>
              </a:rPr>
              <a:t>Non-Financial Events)</a:t>
            </a:r>
          </a:p>
          <a:p>
            <a:r>
              <a:rPr lang="as-IN" sz="3200" b="1" dirty="0">
                <a:latin typeface="Nikosh" pitchFamily="2" charset="0"/>
                <a:cs typeface="Nikosh" pitchFamily="2" charset="0"/>
              </a:rPr>
              <a:t>যেসব ঘটনার সাথে অর্থের সরাসরি সম্পর্ক নেই বা যা প্রতিষ্ঠানের আর্থিক অবস্থার কোনো পরিবর্তন করে না। </a:t>
            </a:r>
          </a:p>
          <a:p>
            <a:r>
              <a:rPr lang="as-IN" sz="3200" b="1" i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উদাহরণ:</a:t>
            </a:r>
            <a:r>
              <a:rPr lang="as-IN" sz="32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দুইজন কর্মচারী অসুস্থ হওয়া, ম্যানেজার পদত্যাগ করা, নতুন কর্মচারী নিয়োগ দেওয়া। (এগুলো হিসাবের বইতে লেখা হয় না)।</a:t>
            </a:r>
          </a:p>
          <a:p>
            <a:r>
              <a:rPr lang="as-IN" sz="3200" b="1" dirty="0">
                <a:latin typeface="Nikosh" pitchFamily="2" charset="0"/>
                <a:cs typeface="Nikosh" pitchFamily="2" charset="0"/>
              </a:rPr>
              <a:t>২. আর্থিক ঘটনা বা লেনদেন (</a:t>
            </a:r>
            <a:r>
              <a:rPr lang="en-US" sz="3200" b="1" dirty="0">
                <a:latin typeface="Nikosh" pitchFamily="2" charset="0"/>
                <a:cs typeface="Nikosh" pitchFamily="2" charset="0"/>
              </a:rPr>
              <a:t>Financial Events/Transactions) </a:t>
            </a:r>
          </a:p>
          <a:p>
            <a:r>
              <a:rPr lang="as-IN" sz="3200" b="1" dirty="0">
                <a:latin typeface="Nikosh" pitchFamily="2" charset="0"/>
                <a:cs typeface="Nikosh" pitchFamily="2" charset="0"/>
              </a:rPr>
              <a:t>যেসব ঘটনা অর্থের অংকে পরিমাপযোগ্য এবং যা প্রতিষ্ঠানের আর্থিক অবস্থার (সম্পদ, দায় বা মালিকানা স্বত্ব) পরিবর্তন ঘটায়। </a:t>
            </a:r>
          </a:p>
          <a:p>
            <a:r>
              <a:rPr lang="as-IN" sz="3200" b="1" i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উদাহরণ:</a:t>
            </a:r>
            <a:r>
              <a:rPr lang="as-IN" sz="32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নগদে ১০,০০০ টাকার পণ্য ক্রয়, কর্মচারীকে ৫,০০০ টাকা বেতন প্রদান। (এগুলো হিসাবের বইতে লিপিবদ্ধ করা হয়</a:t>
            </a:r>
            <a:r>
              <a:rPr lang="as-IN" sz="32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)।</a:t>
            </a:r>
            <a:endParaRPr lang="as-IN" sz="3200" b="1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61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33400"/>
            <a:ext cx="8915400" cy="6001643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s-IN" sz="3200" b="1" dirty="0">
                <a:latin typeface="Nikosh" pitchFamily="2" charset="0"/>
                <a:cs typeface="Nikosh" pitchFamily="2" charset="0"/>
              </a:rPr>
              <a:t>(লেনদেন চিহ্নিতকরণ):</a:t>
            </a:r>
            <a:endParaRPr lang="as-IN" sz="3200" dirty="0">
              <a:latin typeface="Nikosh" pitchFamily="2" charset="0"/>
              <a:cs typeface="Nikosh" pitchFamily="2" charset="0"/>
            </a:endParaRPr>
          </a:p>
          <a:p>
            <a:r>
              <a:rPr lang="as-IN" sz="3200" dirty="0">
                <a:latin typeface="Nikosh" pitchFamily="2" charset="0"/>
                <a:cs typeface="Nikosh" pitchFamily="2" charset="0"/>
              </a:rPr>
              <a:t>১. </a:t>
            </a:r>
            <a:r>
              <a:rPr lang="as-IN" sz="32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১০,০০০ টাকা দিয়ে আসবাবপত্র ক্রয়:</a:t>
            </a:r>
            <a:r>
              <a:rPr lang="as-IN" sz="3200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3200" dirty="0">
                <a:latin typeface="Nikosh" pitchFamily="2" charset="0"/>
                <a:cs typeface="Nikosh" pitchFamily="2" charset="0"/>
              </a:rPr>
              <a:t>এটি একটি লেনদেন। কারণ, কারবারের সম্পদ (আসবাবপত্র) বেড়েছে এবং নগদ অর্থ কমেছে, যা অর্থের অংকে পরিমাপযোগ্য।</a:t>
            </a:r>
            <a:br>
              <a:rPr lang="as-IN" sz="3200" dirty="0">
                <a:latin typeface="Nikosh" pitchFamily="2" charset="0"/>
                <a:cs typeface="Nikosh" pitchFamily="2" charset="0"/>
              </a:rPr>
            </a:br>
            <a:r>
              <a:rPr lang="as-IN" sz="3200" dirty="0">
                <a:latin typeface="Nikosh" pitchFamily="2" charset="0"/>
                <a:cs typeface="Nikosh" pitchFamily="2" charset="0"/>
              </a:rPr>
              <a:t>২. </a:t>
            </a:r>
            <a:r>
              <a:rPr lang="as-IN" sz="32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৫,০০০ টাকার পণ্য ক্রয়ের ফরমায়েশ প্রদান:</a:t>
            </a:r>
            <a:r>
              <a:rPr lang="as-IN" sz="3200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3200" dirty="0">
                <a:latin typeface="Nikosh" pitchFamily="2" charset="0"/>
                <a:cs typeface="Nikosh" pitchFamily="2" charset="0"/>
              </a:rPr>
              <a:t>এটি লেনদেন নয়, শুধু একটি ঘটনা। কারণ, এখনো পণ্য পাওয়া যায়নি বা টাকা দেওয়া হয়নি, তাই আর্থিক অবস্থার পরিবর্তন হয়নি।</a:t>
            </a:r>
            <a:br>
              <a:rPr lang="as-IN" sz="3200" dirty="0">
                <a:latin typeface="Nikosh" pitchFamily="2" charset="0"/>
                <a:cs typeface="Nikosh" pitchFamily="2" charset="0"/>
              </a:rPr>
            </a:br>
            <a:r>
              <a:rPr lang="as-IN" sz="3200" dirty="0">
                <a:latin typeface="Nikosh" pitchFamily="2" charset="0"/>
                <a:cs typeface="Nikosh" pitchFamily="2" charset="0"/>
              </a:rPr>
              <a:t>৩. </a:t>
            </a:r>
            <a:r>
              <a:rPr lang="as-IN" sz="32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ম্যানেজারের বেতন প্রদান ২,০০০ টাকা:</a:t>
            </a:r>
            <a:r>
              <a:rPr lang="as-IN" sz="3200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3200" dirty="0">
                <a:latin typeface="Nikosh" pitchFamily="2" charset="0"/>
                <a:cs typeface="Nikosh" pitchFamily="2" charset="0"/>
              </a:rPr>
              <a:t>এটি লেনদেন। কারণ, এটি নগদ অর্থ কমিয়ে আর্থিক অবস্থার পরিবর্তন করেছে।</a:t>
            </a:r>
            <a:br>
              <a:rPr lang="as-IN" sz="3200" dirty="0">
                <a:latin typeface="Nikosh" pitchFamily="2" charset="0"/>
                <a:cs typeface="Nikosh" pitchFamily="2" charset="0"/>
              </a:rPr>
            </a:br>
            <a:r>
              <a:rPr lang="as-IN" sz="3200" dirty="0">
                <a:latin typeface="Nikosh" pitchFamily="2" charset="0"/>
                <a:cs typeface="Nikosh" pitchFamily="2" charset="0"/>
              </a:rPr>
              <a:t>৪. </a:t>
            </a:r>
            <a:r>
              <a:rPr lang="as-IN" sz="3200" b="1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ব্যক্তিগত তহবিল থেকে ছেলের স্কুলের বেতন দেওয়া:</a:t>
            </a:r>
            <a:r>
              <a:rPr lang="as-IN" sz="3200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as-IN" sz="3200" dirty="0">
                <a:latin typeface="Nikosh" pitchFamily="2" charset="0"/>
                <a:cs typeface="Nikosh" pitchFamily="2" charset="0"/>
              </a:rPr>
              <a:t>এটি লেনদেন নয়। কারণ, এটি ব্যবসার সাথে সম্পর্কিত নয়।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348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371600"/>
            <a:ext cx="2787943" cy="1015663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একক</a:t>
            </a:r>
            <a:r>
              <a:rPr lang="en-US" sz="6000" b="1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b="1" dirty="0" err="1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কাজ</a:t>
            </a:r>
            <a:endParaRPr lang="en-US" sz="6000" b="1" dirty="0">
              <a:solidFill>
                <a:srgbClr val="FFFF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3124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" pitchFamily="2" charset="0"/>
                <a:cs typeface="Nikosh" pitchFamily="2" charset="0"/>
              </a:rPr>
              <a:t>১.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লেনদেন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কী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?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উদাহরণ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দাও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   ২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9800" y="1447800"/>
            <a:ext cx="2133600" cy="58477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সময়</a:t>
            </a:r>
            <a:r>
              <a:rPr lang="en-US" sz="32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: ৫ </a:t>
            </a:r>
            <a:r>
              <a:rPr lang="en-US" sz="3200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মিনিট</a:t>
            </a:r>
            <a:endParaRPr lang="en-US" sz="32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68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444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35</cp:revision>
  <dcterms:created xsi:type="dcterms:W3CDTF">2006-08-16T00:00:00Z</dcterms:created>
  <dcterms:modified xsi:type="dcterms:W3CDTF">2026-05-22T06:12:42Z</dcterms:modified>
</cp:coreProperties>
</file>